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61" r:id="rId2"/>
    <p:sldId id="280" r:id="rId3"/>
    <p:sldId id="281" r:id="rId4"/>
    <p:sldId id="284" r:id="rId5"/>
    <p:sldId id="433" r:id="rId6"/>
    <p:sldId id="434" r:id="rId7"/>
    <p:sldId id="283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9" r:id="rId16"/>
  </p:sldIdLst>
  <p:sldSz cx="12192000" cy="6858000"/>
  <p:notesSz cx="6858000" cy="9144000"/>
  <p:defaultTextStyle>
    <a:defPPr rtl="0"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C89EF96-8CEA-46FF-86C4-4CE0E760980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706" autoAdjust="0"/>
  </p:normalViewPr>
  <p:slideViewPr>
    <p:cSldViewPr snapToGrid="0">
      <p:cViewPr varScale="1">
        <p:scale>
          <a:sx n="125" d="100"/>
          <a:sy n="125" d="100"/>
        </p:scale>
        <p:origin x="1358" y="77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07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6B4B27F-3E0D-4163-9A5F-505B40364ABC}" type="datetime1">
              <a:rPr lang="nl-NL" smtClean="0"/>
              <a:t>28-11-2023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1604A0D4-B89B-4ADD-AF9E-38636B40EE4E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473891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nl-NL" noProof="0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80C897-3047-42ED-8A68-312740A54E76}" type="datetime1">
              <a:rPr lang="nl-NL" smtClean="0"/>
              <a:pPr/>
              <a:t>28-11-2023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nl-NL" noProof="0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nl-NL" noProof="0" dirty="0"/>
              <a:t>Klik om de tekststijlen van het model te bewerken</a:t>
            </a:r>
          </a:p>
          <a:p>
            <a:pPr lvl="1" rtl="0"/>
            <a:r>
              <a:rPr lang="nl-NL" noProof="0" dirty="0"/>
              <a:t>Tweede niveau</a:t>
            </a:r>
          </a:p>
          <a:p>
            <a:pPr lvl="2" rtl="0"/>
            <a:r>
              <a:rPr lang="nl-NL" noProof="0" dirty="0"/>
              <a:t>Derde niveau</a:t>
            </a:r>
          </a:p>
          <a:p>
            <a:pPr lvl="3" rtl="0"/>
            <a:r>
              <a:rPr lang="nl-NL" noProof="0" dirty="0"/>
              <a:t>Vierde niveau</a:t>
            </a:r>
          </a:p>
          <a:p>
            <a:pPr lvl="4" rtl="0"/>
            <a:r>
              <a:rPr lang="nl-NL" noProof="0" dirty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nl-NL" noProof="0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2869989-EB00-4EE7-BCB5-25BDC5BB29F8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193636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2869989-EB00-4EE7-BCB5-25BDC5BB29F8}" type="slidenum">
              <a:rPr lang="nl-NL" smtClean="0"/>
              <a:t>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432284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2869989-EB00-4EE7-BCB5-25BDC5BB29F8}" type="slidenum">
              <a:rPr lang="nl-NL" smtClean="0"/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296593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2869989-EB00-4EE7-BCB5-25BDC5BB29F8}" type="slidenum">
              <a:rPr lang="nl-NL" smtClean="0"/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144880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1200" dirty="0">
              <a:solidFill>
                <a:srgbClr val="7C7C81"/>
              </a:solidFill>
            </a:endParaRP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29C6D3-7E0D-4259-8878-6D5AAABF2704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446532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2869989-EB00-4EE7-BCB5-25BDC5BB29F8}" type="slidenum">
              <a:rPr lang="nl-NL" smtClean="0"/>
              <a:t>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21454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ep 4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6" name="Rechte verbindingslijn 5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Rechte verbindingslijn 6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Rechte verbindingslijn 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Rechte verbindingslijn 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Rechte verbindingslijn 1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echte verbindingslijn 1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Rechte verbindingslijn 1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Rechte verbindingslijn 1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echte verbindingslijn 1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chte verbindingslijn 1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chte verbindingslijn 1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chte verbindingslijn 1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chte verbindingslijn 1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echte verbindingslijn 1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Rechte verbindingslijn 2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Rechte verbindingslijn 21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Groep 22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1" name="Rechte verbindingslijn 40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Rechte verbindingslijn 41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Rechte verbindingslijn 42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Rechte verbindingslijn 43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Rechte verbindingslijn 44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6" name="Groep 4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2" name="Rechte verbindingslijn 5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Rechte verbindingslijn 5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Rechte verbindingslijn 5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Rechte verbindingslijn 5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Rechte verbindingslijn 5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7" name="Rechte verbindingslijn 46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Rechte verbindingslijn 47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Rechte verbindingslijn 48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Rechte verbindingslijn 49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Rechte verbindingslijn 50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oep 23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5" name="Rechte verbindingslijn 24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Rechte verbindingslijn 25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chte verbindingslijn 26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chte verbindingslijn 27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Rechte verbindingslijn 28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0" name="Groep 2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6" name="Rechte verbindingslijn 3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Rechte verbindingslijn 3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Rechte verbindingslijn 3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Rechte verbindingslijn 3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Rechte verbindingslijn 3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1" name="Rechte verbindingslijn 30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chte verbindingslijn 31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chte verbindingslijn 32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Rechte verbindingslijn 33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Rechte verbindingslijn 34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3845" y="1909346"/>
            <a:ext cx="9604310" cy="3383280"/>
          </a:xfrm>
        </p:spPr>
        <p:txBody>
          <a:bodyPr rtlCol="0" anchor="b">
            <a:normAutofit/>
          </a:bodyPr>
          <a:lstStyle>
            <a:lvl1pPr algn="l">
              <a:lnSpc>
                <a:spcPct val="76000"/>
              </a:lnSpc>
              <a:defRPr sz="8000" cap="none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nl-NL" noProof="0"/>
              <a:t>Klik om de stijl te bewerken</a:t>
            </a:r>
            <a:endParaRPr lang="nl-NL" noProof="0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293845" y="5432564"/>
            <a:ext cx="9604310" cy="4572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nl-NL" noProof="0"/>
              <a:t>Klik om de ondertitelstijl van het model te bewerken</a:t>
            </a:r>
            <a:endParaRPr lang="nl-NL" noProof="0" dirty="0"/>
          </a:p>
        </p:txBody>
      </p:sp>
      <p:cxnSp>
        <p:nvCxnSpPr>
          <p:cNvPr id="58" name="Rechte verbindingslijn 57"/>
          <p:cNvCxnSpPr/>
          <p:nvPr userDrawn="1"/>
        </p:nvCxnSpPr>
        <p:spPr>
          <a:xfrm>
            <a:off x="1295400" y="5294175"/>
            <a:ext cx="96012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 noProof="0"/>
              <a:t>Klik om de stijl te bewerken</a:t>
            </a:r>
            <a:endParaRPr lang="nl-NL" noProof="0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nl-NL" noProof="0"/>
              <a:t>Klik om de modelstijlen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 dirty="0"/>
              <a:t>Een voettekst toevoegen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C2ACAA7-7EFC-41E9-B589-E5EDA2ABD0D7}" type="datetime1">
              <a:rPr lang="nl-NL" noProof="0" smtClean="0"/>
              <a:t>28-11-2023</a:t>
            </a:fld>
            <a:endParaRPr lang="nl-NL" noProof="0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9209314" y="489856"/>
            <a:ext cx="1687286" cy="5301343"/>
          </a:xfrm>
        </p:spPr>
        <p:txBody>
          <a:bodyPr vert="eaVert" rtlCol="0"/>
          <a:lstStyle/>
          <a:p>
            <a:pPr rtl="0"/>
            <a:r>
              <a:rPr lang="nl-NL" noProof="0"/>
              <a:t>Klik om de stijl te bewerken</a:t>
            </a:r>
            <a:endParaRPr lang="nl-NL" noProof="0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1295399" y="489856"/>
            <a:ext cx="7587344" cy="5301343"/>
          </a:xfrm>
        </p:spPr>
        <p:txBody>
          <a:bodyPr vert="eaVert" rtlCol="0"/>
          <a:lstStyle/>
          <a:p>
            <a:pPr lvl="0" rtl="0"/>
            <a:r>
              <a:rPr lang="nl-NL" noProof="0"/>
              <a:t>Klik om de modelstijlen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 dirty="0"/>
              <a:t>Een voettekst toevoegen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5B15D37-081D-461D-85B7-1313DAE54EBB}" type="datetime1">
              <a:rPr lang="nl-NL" noProof="0" smtClean="0"/>
              <a:t>28-11-2023</a:t>
            </a:fld>
            <a:endParaRPr lang="nl-NL" noProof="0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 noProof="0"/>
              <a:t>Klik om de stijl te bewerken</a:t>
            </a:r>
            <a:endParaRPr lang="nl-NL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nl-NL" noProof="0"/>
              <a:t>Klik om de modelstijlen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 dirty="0"/>
              <a:t>Een voettekst toevoegen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60400DB-2BFD-4B3C-88C2-7018670CAA5A}" type="datetime1">
              <a:rPr lang="nl-NL" noProof="0" smtClean="0"/>
              <a:t>28-11-2023</a:t>
            </a:fld>
            <a:endParaRPr lang="nl-NL" noProof="0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ep 6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8" name="Rechte verbindingslijn 7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Rechte verbindingslijn 8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Rechte verbindingslijn 9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Rechte verbindingslijn 10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echte verbindingslijn 11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Rechte verbindingslijn 12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Rechte verbindingslijn 13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echte verbindingslijn 14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chte verbindingslijn 15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chte verbindingslijn 16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chte verbindingslijn 17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chte verbindingslijn 18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echte verbindingslijn 19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Rechte verbindingslijn 20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Rechte verbindingslijn 21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Rechte verbindingslijn 22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Groep 23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2" name="Rechte verbindingslijn 41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Rechte verbindingslijn 42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Rechte verbindingslijn 43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Rechte verbindingslijn 44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Rechte verbindingslijn 45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" name="Groep 46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3" name="Rechte verbindingslijn 52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Rechte verbindingslijn 53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Rechte verbindingslijn 54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Rechte verbindingslijn 55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Rechte verbindingslijn 56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8" name="Rechte verbindingslijn 47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Rechte verbindingslijn 48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Rechte verbindingslijn 49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Rechte verbindingslijn 50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Rechte verbindingslijn 51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oep 24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6" name="Rechte verbindingslijn 25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chte verbindingslijn 26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chte verbindingslijn 27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Rechte verbindingslijn 28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echte verbindingslijn 29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1" name="Groep 30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7" name="Rechte verbindingslijn 36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Rechte verbindingslijn 37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Rechte verbindingslijn 38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Rechte verbindingslijn 39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Rechte verbindingslijn 40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2" name="Rechte verbindingslijn 31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chte verbindingslijn 32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Rechte verbindingslijn 33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Rechte verbindingslijn 34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Rechte verbindingslijn 35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5400" y="2541573"/>
            <a:ext cx="9601200" cy="2743200"/>
          </a:xfrm>
        </p:spPr>
        <p:txBody>
          <a:bodyPr rtlCol="0" anchor="b">
            <a:normAutofit/>
          </a:bodyPr>
          <a:lstStyle>
            <a:lvl1pPr>
              <a:lnSpc>
                <a:spcPct val="85000"/>
              </a:lnSpc>
              <a:defRPr sz="6000" cap="none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nl-NL" noProof="0"/>
              <a:t>Klik om de stijl te bewerken</a:t>
            </a:r>
            <a:endParaRPr lang="nl-NL" noProof="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295400" y="5431536"/>
            <a:ext cx="9601200" cy="45720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nl-NL" noProof="0"/>
              <a:t>Klik om de modelstijlen te bewerken</a:t>
            </a:r>
          </a:p>
        </p:txBody>
      </p:sp>
      <p:cxnSp>
        <p:nvCxnSpPr>
          <p:cNvPr id="58" name="Rechte verbindingslijn 57"/>
          <p:cNvCxnSpPr/>
          <p:nvPr userDrawn="1"/>
        </p:nvCxnSpPr>
        <p:spPr>
          <a:xfrm>
            <a:off x="1295400" y="5294175"/>
            <a:ext cx="9601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67780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 noProof="0"/>
              <a:t>Klik om de stijl te bewerken</a:t>
            </a:r>
            <a:endParaRPr lang="nl-NL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295400" y="1981199"/>
            <a:ext cx="4572000" cy="3810001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nl-NL" noProof="0"/>
              <a:t>Klik om de modelstijlen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324600" y="1981199"/>
            <a:ext cx="4572000" cy="3810001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nl-NL" noProof="0"/>
              <a:t>Klik om de modelstijlen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 dirty="0"/>
              <a:t>Een voettekst toevoegen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FA4E751-31F9-4996-84CF-5EAFC05E7E71}" type="datetime1">
              <a:rPr lang="nl-NL" noProof="0" smtClean="0"/>
              <a:t>28-11-2023</a:t>
            </a:fld>
            <a:endParaRPr lang="nl-NL" noProof="0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 noProof="0"/>
              <a:t>Klik om de stijl te bewerken</a:t>
            </a:r>
            <a:endParaRPr lang="nl-NL" noProof="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295400" y="1818322"/>
            <a:ext cx="4572000" cy="6413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 noProof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1295400" y="2503713"/>
            <a:ext cx="4572000" cy="3287487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nl-NL" noProof="0"/>
              <a:t>Klik om de modelstijlen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324600" y="1818322"/>
            <a:ext cx="4572000" cy="6413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 noProof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324600" y="2503713"/>
            <a:ext cx="4572000" cy="3287487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nl-NL" noProof="0"/>
              <a:t>Klik om de modelstijlen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 dirty="0"/>
              <a:t>Een voettekst toevoegen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1770B06-6C21-4CB7-8028-9CDDD6E215A2}" type="datetime1">
              <a:rPr lang="nl-NL" noProof="0" smtClean="0"/>
              <a:t>28-11-2023</a:t>
            </a:fld>
            <a:endParaRPr lang="nl-NL" noProof="0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 noProof="0"/>
              <a:t>Klik om de stijl te bewerken</a:t>
            </a:r>
            <a:endParaRPr lang="nl-NL" noProof="0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 dirty="0"/>
              <a:t>Een voettekst toevoegen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A6CD44C-4001-4C01-9E83-7F3A62385684}" type="datetime1">
              <a:rPr lang="nl-NL" noProof="0" smtClean="0"/>
              <a:t>28-11-2023</a:t>
            </a:fld>
            <a:endParaRPr lang="nl-NL" noProof="0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Groep 160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162" name="Rechte verbindingslijn 161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Rechte verbindingslijn 162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Rechte verbindingslijn 163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Rechte verbindingslijn 164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Rechte verbindingslijn 165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Rechte verbindingslijn 166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Rechte verbindingslijn 167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Rechte verbindingslijn 168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Rechte verbindingslijn 169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Rechte verbindingslijn 170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Rechte verbindingslijn 171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Rechte verbindingslijn 172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Rechte verbindingslijn 173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Rechte verbindingslijn 174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Rechte verbindingslijn 175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Rechte verbindingslijn 176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8" name="Groep 177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196" name="Rechte verbindingslijn 195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Rechte verbindingslijn 196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Rechte verbindingslijn 197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Rechte verbindingslijn 198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Rechte verbindingslijn 199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1" name="Groep 200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207" name="Rechte verbindingslijn 206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8" name="Rechte verbindingslijn 207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9" name="Rechte verbindingslijn 208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0" name="Rechte verbindingslijn 209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1" name="Rechte verbindingslijn 210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02" name="Rechte verbindingslijn 201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Rechte verbindingslijn 202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Rechte verbindingslijn 203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Rechte verbindingslijn 204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Rechte verbindingslijn 205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9" name="Groep 178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180" name="Rechte verbindingslijn 179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Rechte verbindingslijn 180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Rechte verbindingslijn 181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Rechte verbindingslijn 182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Rechte verbindingslijn 183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85" name="Groep 184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91" name="Rechte verbindingslijn 190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2" name="Rechte verbindingslijn 191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3" name="Rechte verbindingslijn 192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4" name="Rechte verbindingslijn 193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5" name="Rechte verbindingslijn 194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86" name="Rechte verbindingslijn 185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Rechte verbindingslijn 186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Rechte verbindingslijn 187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Rechte verbindingslijn 188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Rechte verbindingslijn 189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13" name="Tijdelijke aanduiding voor voettekst 21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 dirty="0"/>
              <a:t>Een voettekst toevoegen</a:t>
            </a:r>
          </a:p>
        </p:txBody>
      </p:sp>
      <p:sp>
        <p:nvSpPr>
          <p:cNvPr id="212" name="Tijdelijke aanduiding voor datum 21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594EBFF-B374-4CF0-BEB5-61ECE8C2A242}" type="datetime1">
              <a:rPr lang="nl-NL" noProof="0" smtClean="0"/>
              <a:t>28-11-2023</a:t>
            </a:fld>
            <a:endParaRPr lang="nl-NL" noProof="0" dirty="0"/>
          </a:p>
        </p:txBody>
      </p:sp>
      <p:sp>
        <p:nvSpPr>
          <p:cNvPr id="214" name="Tijdelijke aanduiding voor dianummer 21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nl-NL" noProof="0" smtClean="0"/>
              <a:pPr rtl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ep 8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10" name="Rechte verbindingslijn 9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Rechte verbindingslijn 10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echte verbindingslijn 11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Rechte verbindingslijn 12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Rechte verbindingslijn 13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echte verbindingslijn 14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chte verbindingslijn 15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chte verbindingslijn 16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chte verbindingslijn 17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chte verbindingslijn 18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echte verbindingslijn 19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Rechte verbindingslijn 20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Rechte verbindingslijn 21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Rechte verbindingslijn 22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Rechte verbindingslijn 23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Rechte verbindingslijn 24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Groep 25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4" name="Rechte verbindingslijn 43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Rechte verbindingslijn 44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Rechte verbindingslijn 45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Rechte verbindingslijn 46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Rechte verbindingslijn 47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9" name="Groep 48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5" name="Rechte verbindingslijn 54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Rechte verbindingslijn 55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Rechte verbindingslijn 56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Rechte verbindingslijn 57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Rechte verbindingslijn 58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0" name="Rechte verbindingslijn 49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Rechte verbindingslijn 50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Rechte verbindingslijn 51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Rechte verbindingslijn 52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Rechte verbindingslijn 53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ep 26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8" name="Rechte verbindingslijn 27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Rechte verbindingslijn 28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echte verbindingslijn 29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chte verbindingslijn 30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chte verbindingslijn 31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3" name="Groep 32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9" name="Rechte verbindingslijn 38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Rechte verbindingslijn 39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Rechte verbindingslijn 40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Rechte verbindingslijn 41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Rechte verbindingslijn 42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4" name="Rechte verbindingslijn 33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Rechte verbindingslijn 34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Rechte verbindingslijn 35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Rechte verbindingslijn 36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Rechte verbindingslijn 37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" name="Rechthoek 6"/>
          <p:cNvSpPr/>
          <p:nvPr userDrawn="1"/>
        </p:nvSpPr>
        <p:spPr>
          <a:xfrm>
            <a:off x="0" y="0"/>
            <a:ext cx="7315200" cy="6858000"/>
          </a:xfrm>
          <a:prstGeom prst="rect">
            <a:avLst/>
          </a:prstGeom>
          <a:gradFill>
            <a:gsLst>
              <a:gs pos="69000">
                <a:schemeClr val="bg1"/>
              </a:gs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913152" y="571500"/>
            <a:ext cx="3657600" cy="2197100"/>
          </a:xfrm>
        </p:spPr>
        <p:txBody>
          <a:bodyPr rtlCol="0" anchor="b"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Klik om de stijl te bewerken</a:t>
            </a:r>
            <a:endParaRPr lang="nl-NL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43197" y="571500"/>
            <a:ext cx="6217920" cy="5715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nl-NL" noProof="0"/>
              <a:t>Klik om de modelstijlen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7913152" y="2995012"/>
            <a:ext cx="3657600" cy="228595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nl-NL" noProof="0"/>
              <a:t>Klik om de modelstijlen te bewerken</a:t>
            </a:r>
          </a:p>
        </p:txBody>
      </p:sp>
      <p:cxnSp>
        <p:nvCxnSpPr>
          <p:cNvPr id="60" name="Rechte verbindingslijn 59"/>
          <p:cNvCxnSpPr/>
          <p:nvPr userDrawn="1"/>
        </p:nvCxnSpPr>
        <p:spPr>
          <a:xfrm>
            <a:off x="7923089" y="2895600"/>
            <a:ext cx="365931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 dirty="0"/>
              <a:t>Een voettekst toevoegen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B43B12A8-69E1-4755-A792-48304CBC9888}" type="datetime1">
              <a:rPr lang="nl-NL" noProof="0" smtClean="0"/>
              <a:t>28-11-2023</a:t>
            </a:fld>
            <a:endParaRPr lang="nl-NL" noProof="0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E31375A4-56A4-47D6-9801-1991572033F7}" type="slidenum">
              <a:rPr lang="nl-NL" noProof="0" smtClean="0"/>
              <a:pPr rtl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ep 7"/>
          <p:cNvGrpSpPr/>
          <p:nvPr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9" name="Rechte verbindingslijn 8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Rechte verbindingslijn 9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Rechte verbindingslijn 10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echte verbindingslijn 11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Rechte verbindingslijn 12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Rechte verbindingslijn 13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echte verbindingslijn 14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chte verbindingslijn 15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chte verbindingslijn 16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chte verbindingslijn 17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chte verbindingslijn 18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echte verbindingslijn 19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Rechte verbindingslijn 20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Rechte verbindingslijn 21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Rechte verbindingslijn 22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Rechte verbindingslijn 23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Groep 24"/>
            <p:cNvGrpSpPr/>
            <p:nvPr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3" name="Rechte verbindingslijn 42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Rechte verbindingslijn 43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Rechte verbindingslijn 44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Rechte verbindingslijn 45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Rechte verbindingslijn 46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" name="Groep 47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4" name="Rechte verbindingslijn 53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Rechte verbindingslijn 54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Rechte verbindingslijn 55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Rechte verbindingslijn 56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Rechte verbindingslijn 57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9" name="Rechte verbindingslijn 48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Rechte verbindingslijn 49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Rechte verbindingslijn 50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Rechte verbindingslijn 51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Rechte verbindingslijn 52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oep 25"/>
            <p:cNvGrpSpPr/>
            <p:nvPr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7" name="Rechte verbindingslijn 26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chte verbindingslijn 27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Rechte verbindingslijn 28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echte verbindingslijn 29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chte verbindingslijn 30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" name="Groep 31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8" name="Rechte verbindingslijn 37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Rechte verbindingslijn 38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Rechte verbindingslijn 39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Rechte verbindingslijn 40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Rechte verbindingslijn 41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3" name="Rechte verbindingslijn 32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Rechte verbindingslijn 33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Rechte verbindingslijn 34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Rechte verbindingslijn 35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Rechte verbindingslijn 36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0" name="Rechthoek 59"/>
          <p:cNvSpPr/>
          <p:nvPr/>
        </p:nvSpPr>
        <p:spPr>
          <a:xfrm>
            <a:off x="0" y="0"/>
            <a:ext cx="7315200" cy="6858000"/>
          </a:xfrm>
          <a:prstGeom prst="rect">
            <a:avLst/>
          </a:prstGeom>
          <a:gradFill>
            <a:gsLst>
              <a:gs pos="69000">
                <a:schemeClr val="bg1"/>
              </a:gs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cxnSp>
        <p:nvCxnSpPr>
          <p:cNvPr id="59" name="Rechte verbindingslijn 58"/>
          <p:cNvCxnSpPr/>
          <p:nvPr/>
        </p:nvCxnSpPr>
        <p:spPr>
          <a:xfrm>
            <a:off x="7923089" y="2895600"/>
            <a:ext cx="365931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909560" y="576072"/>
            <a:ext cx="3657600" cy="2194560"/>
          </a:xfrm>
        </p:spPr>
        <p:txBody>
          <a:bodyPr rtlCol="0" anchor="b"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Klik om de stijl te bewerken</a:t>
            </a:r>
            <a:endParaRPr lang="nl-NL" noProof="0" dirty="0"/>
          </a:p>
        </p:txBody>
      </p:sp>
      <p:sp>
        <p:nvSpPr>
          <p:cNvPr id="3" name="Tijdelijke aanduiding voor afbeelding 2" descr="Een lege tijdelijke aanduiding om een afbeelding toe te voegen. Klik op de tijdelijke aanduiding en selecteer de afbeelding die u wilt toevoegen."/>
          <p:cNvSpPr>
            <a:spLocks noGrp="1"/>
          </p:cNvSpPr>
          <p:nvPr>
            <p:ph type="pic" idx="1"/>
          </p:nvPr>
        </p:nvSpPr>
        <p:spPr>
          <a:xfrm>
            <a:off x="4412" y="-159"/>
            <a:ext cx="7315200" cy="6858000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7909560" y="2999232"/>
            <a:ext cx="3657600" cy="2286000"/>
          </a:xfrm>
        </p:spPr>
        <p:txBody>
          <a:bodyPr rtlCol="0"/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nl-NL" noProof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620318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roep 95"/>
          <p:cNvGrpSpPr/>
          <p:nvPr userDrawn="1"/>
        </p:nvGrpSpPr>
        <p:grpSpPr bwMode="hidden">
          <a:xfrm>
            <a:off x="-1" y="-195943"/>
            <a:ext cx="12192002" cy="6858000"/>
            <a:chOff x="-1" y="0"/>
            <a:chExt cx="12192002" cy="6858000"/>
          </a:xfrm>
        </p:grpSpPr>
        <p:cxnSp>
          <p:nvCxnSpPr>
            <p:cNvPr id="97" name="Rechte verbindingslijn 96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Rechte verbindingslijn 97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Rechte verbindingslijn 9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Rechte verbindingslijn 9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Rechte verbindingslijn 10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Rechte verbindingslijn 10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Rechte verbindingslijn 10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Rechte verbindingslijn 10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Rechte verbindingslijn 10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Rechte verbindingslijn 10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Rechte verbindingslijn 10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Rechte verbindingslijn 10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Rechte verbindingslijn 10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Rechte verbindingslijn 10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Rechte verbindingslijn 11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Rechte verbindingslijn 111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3" name="Groep 112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131" name="Rechte verbindingslijn 130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Rechte verbindingslijn 131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Rechte verbindingslijn 132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Rechte verbindingslijn 133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Rechte verbindingslijn 134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36" name="Groep 13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42" name="Rechte verbindingslijn 14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Rechte verbindingslijn 14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Rechte verbindingslijn 14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Rechte verbindingslijn 14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Rechte verbindingslijn 14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37" name="Rechte verbindingslijn 136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Rechte verbindingslijn 137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Rechte verbindingslijn 138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Rechte verbindingslijn 139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Rechte verbindingslijn 140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4" name="Groep 113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115" name="Rechte verbindingslijn 114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Rechte verbindingslijn 115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Rechte verbindingslijn 116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Rechte verbindingslijn 117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Rechte verbindingslijn 118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0" name="Groep 11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26" name="Rechte verbindingslijn 12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Rechte verbindingslijn 12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Rechte verbindingslijn 12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Rechte verbindingslijn 12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Rechte verbindingslijn 12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21" name="Rechte verbindingslijn 120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Rechte verbindingslijn 121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Rechte verbindingslijn 122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Rechte verbindingslijn 123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Rechte verbindingslijn 124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295400" y="503853"/>
            <a:ext cx="9601200" cy="11423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nl-NL" noProof="0" dirty="0"/>
              <a:t>Klik om de titelstijl van het model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295400" y="1981201"/>
            <a:ext cx="9601200" cy="3809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nl-NL" noProof="0" dirty="0"/>
              <a:t>Klik om de tekststijlen van het model te bewerken</a:t>
            </a:r>
          </a:p>
          <a:p>
            <a:pPr lvl="1" rtl="0"/>
            <a:r>
              <a:rPr lang="nl-NL" noProof="0" dirty="0"/>
              <a:t>Tweede niveau</a:t>
            </a:r>
          </a:p>
          <a:p>
            <a:pPr lvl="2" rtl="0"/>
            <a:r>
              <a:rPr lang="nl-NL" noProof="0" dirty="0"/>
              <a:t>Derde niveau</a:t>
            </a:r>
          </a:p>
          <a:p>
            <a:pPr lvl="3" rtl="0"/>
            <a:r>
              <a:rPr lang="nl-NL" noProof="0" dirty="0"/>
              <a:t>Vierde niveau</a:t>
            </a:r>
          </a:p>
          <a:p>
            <a:pPr lvl="4" rtl="0"/>
            <a:r>
              <a:rPr lang="nl-NL" noProof="0" dirty="0"/>
              <a:t>Vijfde niveau</a:t>
            </a:r>
          </a:p>
        </p:txBody>
      </p:sp>
      <p:cxnSp>
        <p:nvCxnSpPr>
          <p:cNvPr id="148" name="Rechte verbindingslijn 147"/>
          <p:cNvCxnSpPr/>
          <p:nvPr userDrawn="1"/>
        </p:nvCxnSpPr>
        <p:spPr>
          <a:xfrm>
            <a:off x="609600" y="6172200"/>
            <a:ext cx="10972800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09601" y="6289679"/>
            <a:ext cx="6128030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rtl="0"/>
            <a:r>
              <a:rPr lang="nl-NL" noProof="0" dirty="0"/>
              <a:t>Een voettekst toevoegen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9294042" y="6289679"/>
            <a:ext cx="965946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rtl="0"/>
            <a:fld id="{91933DC6-4C26-4E72-B363-AC1D3AC70E60}" type="datetime1">
              <a:rPr lang="nl-NL" noProof="0" smtClean="0"/>
              <a:t>28-11-2023</a:t>
            </a:fld>
            <a:endParaRPr lang="nl-NL" noProof="0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10665311" y="6289679"/>
            <a:ext cx="918882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rtl="0"/>
            <a:fld id="{E31375A4-56A4-47D6-9801-1991572033F7}" type="slidenum">
              <a:rPr lang="nl-NL" noProof="0" smtClean="0"/>
              <a:pPr rtl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9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79388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79388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79388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878012" indent="0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SzPct val="100000"/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51352" y="2289008"/>
            <a:ext cx="11140648" cy="2603307"/>
          </a:xfrm>
        </p:spPr>
        <p:txBody>
          <a:bodyPr rtlCol="0">
            <a:normAutofit/>
          </a:bodyPr>
          <a:lstStyle/>
          <a:p>
            <a:pPr algn="ctr" rtl="0"/>
            <a:r>
              <a:rPr lang="nl-NL" sz="5400" b="1" dirty="0">
                <a:solidFill>
                  <a:schemeClr val="bg1">
                    <a:lumMod val="75000"/>
                  </a:schemeClr>
                </a:solidFill>
              </a:rPr>
              <a:t>STARTEN MET DIGITALISERING</a:t>
            </a:r>
            <a:br>
              <a:rPr lang="nl-NL" sz="5300" b="1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nl-NL" sz="5300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br>
              <a:rPr lang="nl-NL" sz="3200" b="1" dirty="0"/>
            </a:br>
            <a:r>
              <a:rPr lang="nl-NL" sz="4000" b="1" dirty="0">
                <a:solidFill>
                  <a:srgbClr val="92D050"/>
                </a:solidFill>
              </a:rPr>
              <a:t>WAAR MOET IK REKENING MEE HOUDEN?</a:t>
            </a:r>
            <a:endParaRPr lang="nl-NL" sz="3200" dirty="0">
              <a:solidFill>
                <a:srgbClr val="92D050"/>
              </a:solidFill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2F433DB4-C86D-492F-A992-468D48043C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0340" y="501910"/>
            <a:ext cx="2062672" cy="206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0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229725" y="1329502"/>
            <a:ext cx="9601200" cy="380999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nl-NL" dirty="0">
                <a:solidFill>
                  <a:srgbClr val="7C7C81"/>
                </a:solidFill>
              </a:rPr>
              <a:t>Heeft toegang tot zijn locatie (opleidingsgebied)</a:t>
            </a:r>
          </a:p>
          <a:p>
            <a:pPr>
              <a:lnSpc>
                <a:spcPct val="150000"/>
              </a:lnSpc>
            </a:pPr>
            <a:r>
              <a:rPr lang="nl-NL" dirty="0">
                <a:solidFill>
                  <a:srgbClr val="7C7C81"/>
                </a:solidFill>
              </a:rPr>
              <a:t>Importeert studenten/begeleiders/correctoren en surveillanten voor zijn locatie.</a:t>
            </a:r>
          </a:p>
          <a:p>
            <a:pPr>
              <a:lnSpc>
                <a:spcPct val="150000"/>
              </a:lnSpc>
            </a:pPr>
            <a:r>
              <a:rPr lang="nl-NL" dirty="0">
                <a:solidFill>
                  <a:srgbClr val="7C7C81"/>
                </a:solidFill>
              </a:rPr>
              <a:t>Zet examens klaar voor zijn locatie.</a:t>
            </a:r>
          </a:p>
          <a:p>
            <a:pPr>
              <a:lnSpc>
                <a:spcPct val="150000"/>
              </a:lnSpc>
            </a:pPr>
            <a:r>
              <a:rPr lang="nl-NL" dirty="0">
                <a:solidFill>
                  <a:srgbClr val="7C7C81"/>
                </a:solidFill>
              </a:rPr>
              <a:t>Wijst correctoren en surveillanten toe aan examens voor zijn locatie.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73501639-E62A-44B5-B9FA-2683CDD884E5}"/>
              </a:ext>
            </a:extLst>
          </p:cNvPr>
          <p:cNvSpPr txBox="1">
            <a:spLocks/>
          </p:cNvSpPr>
          <p:nvPr/>
        </p:nvSpPr>
        <p:spPr>
          <a:xfrm>
            <a:off x="1098373" y="-92003"/>
            <a:ext cx="11159301" cy="11423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600" dirty="0">
                <a:solidFill>
                  <a:srgbClr val="E6E6E6"/>
                </a:solidFill>
              </a:rPr>
              <a:t>TOETSCOÖRDINATOR</a:t>
            </a:r>
          </a:p>
        </p:txBody>
      </p:sp>
    </p:spTree>
    <p:extLst>
      <p:ext uri="{BB962C8B-B14F-4D97-AF65-F5344CB8AC3E}">
        <p14:creationId xmlns:p14="http://schemas.microsoft.com/office/powerpoint/2010/main" val="680988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79205" y="1524000"/>
            <a:ext cx="9601200" cy="380999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nl-NL" sz="2400" dirty="0">
                <a:solidFill>
                  <a:srgbClr val="7C7C81"/>
                </a:solidFill>
              </a:rPr>
              <a:t>Kan surveilleren</a:t>
            </a:r>
          </a:p>
          <a:p>
            <a:pPr>
              <a:lnSpc>
                <a:spcPct val="150000"/>
              </a:lnSpc>
            </a:pPr>
            <a:r>
              <a:rPr lang="nl-NL" sz="2400" dirty="0">
                <a:solidFill>
                  <a:srgbClr val="7C7C81"/>
                </a:solidFill>
              </a:rPr>
              <a:t>Kan nakijken</a:t>
            </a:r>
          </a:p>
          <a:p>
            <a:pPr>
              <a:lnSpc>
                <a:spcPct val="150000"/>
              </a:lnSpc>
            </a:pPr>
            <a:r>
              <a:rPr lang="nl-NL" sz="2400" dirty="0">
                <a:solidFill>
                  <a:srgbClr val="7C7C81"/>
                </a:solidFill>
              </a:rPr>
              <a:t>Kan resultaten inzien van de gekoppelde studenten.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49B4C3E3-F842-47BE-9463-060FAC4C9F0B}"/>
              </a:ext>
            </a:extLst>
          </p:cNvPr>
          <p:cNvSpPr txBox="1">
            <a:spLocks/>
          </p:cNvSpPr>
          <p:nvPr/>
        </p:nvSpPr>
        <p:spPr>
          <a:xfrm>
            <a:off x="1098373" y="-92003"/>
            <a:ext cx="11159301" cy="11423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600" dirty="0">
                <a:solidFill>
                  <a:srgbClr val="E6E6E6"/>
                </a:solidFill>
              </a:rPr>
              <a:t>BEGELEIDER (DOCENT)</a:t>
            </a:r>
          </a:p>
        </p:txBody>
      </p:sp>
    </p:spTree>
    <p:extLst>
      <p:ext uri="{BB962C8B-B14F-4D97-AF65-F5344CB8AC3E}">
        <p14:creationId xmlns:p14="http://schemas.microsoft.com/office/powerpoint/2010/main" val="4191474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84257" y="1476007"/>
            <a:ext cx="10773669" cy="380999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nl-NL" sz="2400" dirty="0">
                <a:solidFill>
                  <a:srgbClr val="7C7C81"/>
                </a:solidFill>
              </a:rPr>
              <a:t>Geeft de student tijdens het examenmoment toestemming om te starten met het examen. </a:t>
            </a:r>
          </a:p>
          <a:p>
            <a:pPr>
              <a:lnSpc>
                <a:spcPct val="150000"/>
              </a:lnSpc>
            </a:pPr>
            <a:r>
              <a:rPr lang="nl-NL" sz="2400" dirty="0">
                <a:solidFill>
                  <a:srgbClr val="7C7C81"/>
                </a:solidFill>
              </a:rPr>
              <a:t>Kan het examen stoppen wanneer fraude wordt vermoed.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FDEBD679-AE8D-4352-80C1-40361EB34D77}"/>
              </a:ext>
            </a:extLst>
          </p:cNvPr>
          <p:cNvSpPr txBox="1">
            <a:spLocks/>
          </p:cNvSpPr>
          <p:nvPr/>
        </p:nvSpPr>
        <p:spPr>
          <a:xfrm>
            <a:off x="1098373" y="-92003"/>
            <a:ext cx="11159301" cy="11423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600" dirty="0">
                <a:solidFill>
                  <a:srgbClr val="E6E6E6"/>
                </a:solidFill>
              </a:rPr>
              <a:t>SURVEILLANT</a:t>
            </a:r>
          </a:p>
        </p:txBody>
      </p:sp>
    </p:spTree>
    <p:extLst>
      <p:ext uri="{BB962C8B-B14F-4D97-AF65-F5344CB8AC3E}">
        <p14:creationId xmlns:p14="http://schemas.microsoft.com/office/powerpoint/2010/main" val="3701080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38790" y="1582099"/>
            <a:ext cx="9601200" cy="3809999"/>
          </a:xfrm>
        </p:spPr>
        <p:txBody>
          <a:bodyPr>
            <a:normAutofit/>
          </a:bodyPr>
          <a:lstStyle/>
          <a:p>
            <a:r>
              <a:rPr lang="nl-NL" sz="2800" dirty="0">
                <a:solidFill>
                  <a:srgbClr val="7C7C81"/>
                </a:solidFill>
              </a:rPr>
              <a:t>Kan de gekoppelde examens nakijken.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1E8E1F4B-F590-45B0-8D25-980FB84D5336}"/>
              </a:ext>
            </a:extLst>
          </p:cNvPr>
          <p:cNvSpPr txBox="1">
            <a:spLocks/>
          </p:cNvSpPr>
          <p:nvPr/>
        </p:nvSpPr>
        <p:spPr>
          <a:xfrm>
            <a:off x="1098373" y="-92003"/>
            <a:ext cx="11159301" cy="11423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600" dirty="0">
                <a:solidFill>
                  <a:srgbClr val="E6E6E6"/>
                </a:solidFill>
              </a:rPr>
              <a:t>CORRECTOR</a:t>
            </a:r>
          </a:p>
        </p:txBody>
      </p:sp>
    </p:spTree>
    <p:extLst>
      <p:ext uri="{BB962C8B-B14F-4D97-AF65-F5344CB8AC3E}">
        <p14:creationId xmlns:p14="http://schemas.microsoft.com/office/powerpoint/2010/main" val="4278012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84258" y="1263827"/>
            <a:ext cx="9601200" cy="380999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nl-NL" sz="2400" dirty="0">
                <a:solidFill>
                  <a:srgbClr val="7C7C81"/>
                </a:solidFill>
              </a:rPr>
              <a:t>Kan door het hele systeem meekijken</a:t>
            </a:r>
            <a:br>
              <a:rPr lang="nl-NL" sz="2400" dirty="0">
                <a:solidFill>
                  <a:srgbClr val="7C7C81"/>
                </a:solidFill>
              </a:rPr>
            </a:br>
            <a:r>
              <a:rPr lang="nl-NL" sz="2400" i="1" dirty="0">
                <a:solidFill>
                  <a:srgbClr val="7C7C81"/>
                </a:solidFill>
              </a:rPr>
              <a:t>- opleidingen</a:t>
            </a:r>
            <a:br>
              <a:rPr lang="nl-NL" sz="2400" i="1" dirty="0">
                <a:solidFill>
                  <a:srgbClr val="7C7C81"/>
                </a:solidFill>
              </a:rPr>
            </a:br>
            <a:r>
              <a:rPr lang="nl-NL" sz="2400" i="1" dirty="0">
                <a:solidFill>
                  <a:srgbClr val="7C7C81"/>
                </a:solidFill>
              </a:rPr>
              <a:t>- examens</a:t>
            </a:r>
            <a:br>
              <a:rPr lang="nl-NL" sz="2400" i="1" dirty="0">
                <a:solidFill>
                  <a:srgbClr val="7C7C81"/>
                </a:solidFill>
              </a:rPr>
            </a:br>
            <a:r>
              <a:rPr lang="nl-NL" sz="2400" i="1" dirty="0">
                <a:solidFill>
                  <a:srgbClr val="7C7C81"/>
                </a:solidFill>
              </a:rPr>
              <a:t>- studenten</a:t>
            </a:r>
          </a:p>
          <a:p>
            <a:pPr>
              <a:lnSpc>
                <a:spcPct val="150000"/>
              </a:lnSpc>
            </a:pPr>
            <a:r>
              <a:rPr lang="nl-NL" sz="2400" dirty="0">
                <a:solidFill>
                  <a:srgbClr val="7C7C81"/>
                </a:solidFill>
              </a:rPr>
              <a:t>Kan waar nodig het antwoordmodel aanpassen.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156DC918-77F8-497C-AD8E-BF53A5910031}"/>
              </a:ext>
            </a:extLst>
          </p:cNvPr>
          <p:cNvSpPr txBox="1">
            <a:spLocks/>
          </p:cNvSpPr>
          <p:nvPr/>
        </p:nvSpPr>
        <p:spPr>
          <a:xfrm>
            <a:off x="1098373" y="-92003"/>
            <a:ext cx="11159301" cy="11423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600" dirty="0">
                <a:solidFill>
                  <a:srgbClr val="E6E6E6"/>
                </a:solidFill>
              </a:rPr>
              <a:t>AUDITOR (EXAMENCOMMISSIE)</a:t>
            </a:r>
          </a:p>
        </p:txBody>
      </p:sp>
    </p:spTree>
    <p:extLst>
      <p:ext uri="{BB962C8B-B14F-4D97-AF65-F5344CB8AC3E}">
        <p14:creationId xmlns:p14="http://schemas.microsoft.com/office/powerpoint/2010/main" val="430745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8431EA4C-1F9D-4D30-8C3F-F325D067763D}"/>
              </a:ext>
            </a:extLst>
          </p:cNvPr>
          <p:cNvSpPr txBox="1">
            <a:spLocks/>
          </p:cNvSpPr>
          <p:nvPr/>
        </p:nvSpPr>
        <p:spPr>
          <a:xfrm>
            <a:off x="1098373" y="318272"/>
            <a:ext cx="10930281" cy="73211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sz="4800" spc="300" dirty="0">
                <a:solidFill>
                  <a:schemeClr val="bg1">
                    <a:lumMod val="95000"/>
                  </a:schemeClr>
                </a:solidFill>
              </a:rPr>
              <a:t>WWW.DIGITAAL-EXAMINEREN.NL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A008F0A2-57DA-42C4-B1A6-6C4B57A8ECAF}"/>
              </a:ext>
            </a:extLst>
          </p:cNvPr>
          <p:cNvSpPr txBox="1">
            <a:spLocks/>
          </p:cNvSpPr>
          <p:nvPr/>
        </p:nvSpPr>
        <p:spPr>
          <a:xfrm>
            <a:off x="1098373" y="1122372"/>
            <a:ext cx="10930281" cy="73211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sz="4800" spc="300" dirty="0">
                <a:solidFill>
                  <a:schemeClr val="bg1">
                    <a:lumMod val="85000"/>
                  </a:schemeClr>
                </a:solidFill>
              </a:rPr>
              <a:t>WWW.DIGITAAL-EXAMINEREN.NL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04D6DFC2-F1BA-43E7-BF97-66703A057087}"/>
              </a:ext>
            </a:extLst>
          </p:cNvPr>
          <p:cNvSpPr txBox="1">
            <a:spLocks/>
          </p:cNvSpPr>
          <p:nvPr/>
        </p:nvSpPr>
        <p:spPr>
          <a:xfrm>
            <a:off x="1098372" y="1926472"/>
            <a:ext cx="10930281" cy="73211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sz="4800" spc="300" dirty="0">
                <a:solidFill>
                  <a:schemeClr val="bg1">
                    <a:lumMod val="75000"/>
                  </a:schemeClr>
                </a:solidFill>
              </a:rPr>
              <a:t>WWW.DIGITAAL-EXAMINEREN.NL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3112C9DF-A070-45B3-91B6-BB22AC880836}"/>
              </a:ext>
            </a:extLst>
          </p:cNvPr>
          <p:cNvSpPr txBox="1">
            <a:spLocks/>
          </p:cNvSpPr>
          <p:nvPr/>
        </p:nvSpPr>
        <p:spPr>
          <a:xfrm>
            <a:off x="1098372" y="2730572"/>
            <a:ext cx="10930281" cy="73211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sz="4800" spc="300" dirty="0">
                <a:solidFill>
                  <a:schemeClr val="bg1">
                    <a:lumMod val="65000"/>
                  </a:schemeClr>
                </a:solidFill>
              </a:rPr>
              <a:t>WWW.DIGITAAL-EXAMINEREN.NL</a:t>
            </a: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99B10725-483B-40FE-B792-1E3D1849B1B5}"/>
              </a:ext>
            </a:extLst>
          </p:cNvPr>
          <p:cNvSpPr txBox="1">
            <a:spLocks/>
          </p:cNvSpPr>
          <p:nvPr/>
        </p:nvSpPr>
        <p:spPr>
          <a:xfrm>
            <a:off x="1098371" y="3534672"/>
            <a:ext cx="10930281" cy="73211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sz="4800" spc="300" dirty="0">
                <a:solidFill>
                  <a:schemeClr val="bg1">
                    <a:lumMod val="50000"/>
                  </a:schemeClr>
                </a:solidFill>
              </a:rPr>
              <a:t>WWW.DIGITAAL-EXAMINEREN.NL</a:t>
            </a: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082F3036-6A51-4F83-B11E-102006A2D28A}"/>
              </a:ext>
            </a:extLst>
          </p:cNvPr>
          <p:cNvSpPr txBox="1">
            <a:spLocks/>
          </p:cNvSpPr>
          <p:nvPr/>
        </p:nvSpPr>
        <p:spPr>
          <a:xfrm>
            <a:off x="1098371" y="4338772"/>
            <a:ext cx="10930281" cy="73211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sz="4800" spc="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WWW.DIGITAAL-EXAMINEREN.NL</a:t>
            </a:r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54D1D99A-8A22-4B62-80AE-6C96B1F5B4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0950" y="3747509"/>
            <a:ext cx="2076882" cy="2646746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3148031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32699" y="0"/>
            <a:ext cx="9601200" cy="1142385"/>
          </a:xfrm>
        </p:spPr>
        <p:txBody>
          <a:bodyPr rtlCol="0">
            <a:normAutofit/>
          </a:bodyPr>
          <a:lstStyle/>
          <a:p>
            <a:r>
              <a:rPr lang="nl-NL" sz="4800" dirty="0">
                <a:solidFill>
                  <a:srgbClr val="E6E6E6"/>
                </a:solidFill>
              </a:rPr>
              <a:t>NIEUWE ONTWIKKELINGEN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209517" y="1524000"/>
            <a:ext cx="9601200" cy="3809999"/>
          </a:xfrm>
        </p:spPr>
        <p:txBody>
          <a:bodyPr rtlCol="0">
            <a:normAutofit/>
          </a:bodyPr>
          <a:lstStyle/>
          <a:p>
            <a:pPr>
              <a:lnSpc>
                <a:spcPct val="200000"/>
              </a:lnSpc>
            </a:pPr>
            <a:r>
              <a:rPr lang="nl-NL" b="1" dirty="0">
                <a:solidFill>
                  <a:srgbClr val="7C7C81"/>
                </a:solidFill>
              </a:rPr>
              <a:t>Visie op digitale examinering</a:t>
            </a:r>
            <a:br>
              <a:rPr lang="nl-NL" b="1" dirty="0">
                <a:solidFill>
                  <a:srgbClr val="7C7C81"/>
                </a:solidFill>
              </a:rPr>
            </a:br>
            <a:r>
              <a:rPr lang="nl-NL" sz="1400" dirty="0">
                <a:solidFill>
                  <a:srgbClr val="7C7C81"/>
                </a:solidFill>
              </a:rPr>
              <a:t>Ontwikkeld vanuit het NED</a:t>
            </a:r>
            <a:br>
              <a:rPr lang="nl-NL" sz="1400" dirty="0">
                <a:solidFill>
                  <a:srgbClr val="7C7C81"/>
                </a:solidFill>
              </a:rPr>
            </a:br>
            <a:r>
              <a:rPr lang="nl-NL" sz="1400" dirty="0">
                <a:solidFill>
                  <a:srgbClr val="7C7C81"/>
                </a:solidFill>
              </a:rPr>
              <a:t>- scholen </a:t>
            </a:r>
            <a:br>
              <a:rPr lang="nl-NL" sz="1400" dirty="0">
                <a:solidFill>
                  <a:srgbClr val="7C7C81"/>
                </a:solidFill>
              </a:rPr>
            </a:br>
            <a:r>
              <a:rPr lang="nl-NL" sz="1400" dirty="0">
                <a:solidFill>
                  <a:srgbClr val="7C7C81"/>
                </a:solidFill>
              </a:rPr>
              <a:t>- examenleveranciers </a:t>
            </a:r>
            <a:br>
              <a:rPr lang="nl-NL" sz="1400" dirty="0">
                <a:solidFill>
                  <a:srgbClr val="7C7C81"/>
                </a:solidFill>
              </a:rPr>
            </a:br>
            <a:r>
              <a:rPr lang="nl-NL" sz="1400" dirty="0">
                <a:solidFill>
                  <a:srgbClr val="7C7C81"/>
                </a:solidFill>
              </a:rPr>
              <a:t>- productleveranciers </a:t>
            </a:r>
          </a:p>
          <a:p>
            <a:pPr>
              <a:lnSpc>
                <a:spcPct val="200000"/>
              </a:lnSpc>
            </a:pPr>
            <a:r>
              <a:rPr lang="nl-NL" b="1" dirty="0">
                <a:solidFill>
                  <a:srgbClr val="7C7C81"/>
                </a:solidFill>
              </a:rPr>
              <a:t>Koppelvlakken </a:t>
            </a:r>
          </a:p>
        </p:txBody>
      </p:sp>
      <p:pic>
        <p:nvPicPr>
          <p:cNvPr id="4" name="Tijdelijke aanduiding voor inhoud 4">
            <a:extLst>
              <a:ext uri="{FF2B5EF4-FFF2-40B4-BE49-F238E27FC236}">
                <a16:creationId xmlns:a16="http://schemas.microsoft.com/office/drawing/2014/main" id="{ADABB9CF-04AC-41B8-87B1-0074EB0A89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3241" y="1670505"/>
            <a:ext cx="5675176" cy="2992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355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05504" y="1996356"/>
            <a:ext cx="3736326" cy="3809999"/>
          </a:xfrm>
        </p:spPr>
        <p:txBody>
          <a:bodyPr rtlCol="0">
            <a:normAutofit/>
          </a:bodyPr>
          <a:lstStyle/>
          <a:p>
            <a:pPr>
              <a:lnSpc>
                <a:spcPct val="100000"/>
              </a:lnSpc>
            </a:pPr>
            <a:r>
              <a:rPr lang="nl-NL" b="1" dirty="0">
                <a:solidFill>
                  <a:srgbClr val="7C7C81"/>
                </a:solidFill>
              </a:rPr>
              <a:t>Waar beginnen we</a:t>
            </a:r>
          </a:p>
          <a:p>
            <a:pPr>
              <a:lnSpc>
                <a:spcPct val="100000"/>
              </a:lnSpc>
            </a:pPr>
            <a:r>
              <a:rPr lang="nl-NL" b="1" dirty="0">
                <a:solidFill>
                  <a:srgbClr val="7C7C81"/>
                </a:solidFill>
              </a:rPr>
              <a:t>Wie doet wat</a:t>
            </a:r>
          </a:p>
          <a:p>
            <a:pPr>
              <a:lnSpc>
                <a:spcPct val="100000"/>
              </a:lnSpc>
            </a:pPr>
            <a:r>
              <a:rPr lang="nl-NL" b="1" dirty="0">
                <a:solidFill>
                  <a:srgbClr val="7C7C81"/>
                </a:solidFill>
              </a:rPr>
              <a:t>Verdeling van de rollen</a:t>
            </a:r>
          </a:p>
          <a:p>
            <a:pPr>
              <a:lnSpc>
                <a:spcPct val="100000"/>
              </a:lnSpc>
            </a:pPr>
            <a:endParaRPr lang="nl-NL" b="1" dirty="0">
              <a:solidFill>
                <a:srgbClr val="7C7C81"/>
              </a:solidFill>
            </a:endParaRP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E9FA420D-8390-447E-BBAF-EBE48C427522}"/>
              </a:ext>
            </a:extLst>
          </p:cNvPr>
          <p:cNvSpPr txBox="1">
            <a:spLocks/>
          </p:cNvSpPr>
          <p:nvPr/>
        </p:nvSpPr>
        <p:spPr>
          <a:xfrm>
            <a:off x="1032699" y="0"/>
            <a:ext cx="9601200" cy="11423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800" dirty="0">
                <a:solidFill>
                  <a:srgbClr val="E6E6E6"/>
                </a:solidFill>
              </a:rPr>
              <a:t>UITDAGINGEN</a:t>
            </a:r>
          </a:p>
        </p:txBody>
      </p:sp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216ED220-2CDC-47B7-89D8-40B0A7FBCD76}"/>
              </a:ext>
            </a:extLst>
          </p:cNvPr>
          <p:cNvSpPr txBox="1">
            <a:spLocks/>
          </p:cNvSpPr>
          <p:nvPr/>
        </p:nvSpPr>
        <p:spPr>
          <a:xfrm>
            <a:off x="6282500" y="1996356"/>
            <a:ext cx="3736326" cy="3809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93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78012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nl-NL" b="1" dirty="0">
                <a:solidFill>
                  <a:srgbClr val="7C7C81"/>
                </a:solidFill>
              </a:rPr>
              <a:t>Verdiep je in de omgeving</a:t>
            </a:r>
          </a:p>
          <a:p>
            <a:pPr>
              <a:lnSpc>
                <a:spcPct val="100000"/>
              </a:lnSpc>
            </a:pPr>
            <a:r>
              <a:rPr lang="nl-NL" b="1" dirty="0">
                <a:solidFill>
                  <a:srgbClr val="7C7C81"/>
                </a:solidFill>
              </a:rPr>
              <a:t>Schakel ons in</a:t>
            </a:r>
          </a:p>
          <a:p>
            <a:pPr>
              <a:lnSpc>
                <a:spcPct val="100000"/>
              </a:lnSpc>
            </a:pPr>
            <a:endParaRPr lang="nl-NL" b="1" dirty="0">
              <a:solidFill>
                <a:srgbClr val="7C7C81"/>
              </a:solidFill>
            </a:endParaRPr>
          </a:p>
          <a:p>
            <a:pPr>
              <a:lnSpc>
                <a:spcPct val="100000"/>
              </a:lnSpc>
            </a:pPr>
            <a:endParaRPr lang="nl-NL" b="1" dirty="0">
              <a:solidFill>
                <a:srgbClr val="7C7C8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91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DDC46E8-189C-4B9D-A6FC-3F54DB8172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7729" y="1066800"/>
            <a:ext cx="4898271" cy="2384835"/>
          </a:xfrm>
        </p:spPr>
        <p:txBody>
          <a:bodyPr>
            <a:noAutofit/>
          </a:bodyPr>
          <a:lstStyle/>
          <a:p>
            <a:pPr>
              <a:lnSpc>
                <a:spcPct val="250000"/>
              </a:lnSpc>
            </a:pPr>
            <a:r>
              <a:rPr lang="nl-NL" sz="1600" dirty="0">
                <a:solidFill>
                  <a:srgbClr val="7C7C81"/>
                </a:solidFill>
              </a:rPr>
              <a:t>Alle gegevens blijven bewaard</a:t>
            </a:r>
          </a:p>
          <a:p>
            <a:pPr>
              <a:lnSpc>
                <a:spcPct val="250000"/>
              </a:lnSpc>
            </a:pPr>
            <a:r>
              <a:rPr lang="nl-NL" sz="1600" dirty="0">
                <a:solidFill>
                  <a:srgbClr val="7C7C81"/>
                </a:solidFill>
              </a:rPr>
              <a:t>Beveiligde omgeving (met de juiste instellingen)</a:t>
            </a:r>
          </a:p>
          <a:p>
            <a:pPr>
              <a:lnSpc>
                <a:spcPct val="250000"/>
              </a:lnSpc>
            </a:pPr>
            <a:r>
              <a:rPr lang="nl-NL" sz="1600" dirty="0">
                <a:solidFill>
                  <a:srgbClr val="7C7C81"/>
                </a:solidFill>
              </a:rPr>
              <a:t>Meerkeuzevragen automatisch nagekeken</a:t>
            </a:r>
          </a:p>
          <a:p>
            <a:pPr>
              <a:lnSpc>
                <a:spcPct val="250000"/>
              </a:lnSpc>
            </a:pPr>
            <a:r>
              <a:rPr lang="nl-NL" sz="1600" dirty="0">
                <a:solidFill>
                  <a:srgbClr val="7C7C81"/>
                </a:solidFill>
              </a:rPr>
              <a:t>2 correctoren kunnen tegelijk nakijken</a:t>
            </a:r>
          </a:p>
          <a:p>
            <a:pPr>
              <a:lnSpc>
                <a:spcPct val="250000"/>
              </a:lnSpc>
            </a:pPr>
            <a:r>
              <a:rPr lang="nl-NL" sz="1600" dirty="0">
                <a:solidFill>
                  <a:srgbClr val="7C7C81"/>
                </a:solidFill>
              </a:rPr>
              <a:t>Resultatenanalyse </a:t>
            </a:r>
          </a:p>
          <a:p>
            <a:endParaRPr lang="nl-NL" sz="1600" dirty="0">
              <a:solidFill>
                <a:srgbClr val="7C7C81"/>
              </a:solidFill>
            </a:endParaRPr>
          </a:p>
          <a:p>
            <a:endParaRPr lang="nl-NL" sz="16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nl-NL" sz="16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nl-NL" sz="16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nl-NL" sz="1600" dirty="0">
              <a:solidFill>
                <a:srgbClr val="7C7C81"/>
              </a:solidFill>
            </a:endParaRPr>
          </a:p>
          <a:p>
            <a:endParaRPr lang="nl-NL" sz="1600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3D326B07-5E03-400F-A860-026666F162D2}"/>
              </a:ext>
            </a:extLst>
          </p:cNvPr>
          <p:cNvSpPr txBox="1">
            <a:spLocks/>
          </p:cNvSpPr>
          <p:nvPr/>
        </p:nvSpPr>
        <p:spPr>
          <a:xfrm>
            <a:off x="1108477" y="-75585"/>
            <a:ext cx="11159301" cy="114238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800" dirty="0">
                <a:solidFill>
                  <a:srgbClr val="E6E6E6"/>
                </a:solidFill>
              </a:rPr>
              <a:t>VOORDELEN DIGITAAL EXAMINEREN</a:t>
            </a:r>
          </a:p>
        </p:txBody>
      </p:sp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193C482E-32EA-42C3-AB25-EE280C537D13}"/>
              </a:ext>
            </a:extLst>
          </p:cNvPr>
          <p:cNvSpPr txBox="1">
            <a:spLocks/>
          </p:cNvSpPr>
          <p:nvPr/>
        </p:nvSpPr>
        <p:spPr>
          <a:xfrm>
            <a:off x="6828110" y="1147310"/>
            <a:ext cx="4898271" cy="33539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93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78012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nl-NL" sz="1600" dirty="0">
                <a:solidFill>
                  <a:srgbClr val="7C7C81"/>
                </a:solidFill>
              </a:rPr>
              <a:t>Resultatenanalyse </a:t>
            </a:r>
          </a:p>
          <a:p>
            <a:pPr>
              <a:lnSpc>
                <a:spcPct val="200000"/>
              </a:lnSpc>
            </a:pPr>
            <a:r>
              <a:rPr lang="nl-NL" sz="1600" dirty="0">
                <a:solidFill>
                  <a:srgbClr val="7C7C81"/>
                </a:solidFill>
              </a:rPr>
              <a:t>Printen van de resultaten</a:t>
            </a:r>
          </a:p>
          <a:p>
            <a:pPr>
              <a:lnSpc>
                <a:spcPct val="200000"/>
              </a:lnSpc>
            </a:pPr>
            <a:r>
              <a:rPr lang="nl-NL" sz="1600" dirty="0">
                <a:solidFill>
                  <a:srgbClr val="7C7C81"/>
                </a:solidFill>
              </a:rPr>
              <a:t>Geen </a:t>
            </a:r>
            <a:r>
              <a:rPr lang="nl-NL" sz="1800" dirty="0">
                <a:solidFill>
                  <a:srgbClr val="7C7C81"/>
                </a:solidFill>
              </a:rPr>
              <a:t>papierwerk</a:t>
            </a:r>
            <a:endParaRPr lang="nl-NL" sz="1600" dirty="0">
              <a:solidFill>
                <a:srgbClr val="7C7C81"/>
              </a:solidFill>
            </a:endParaRPr>
          </a:p>
          <a:p>
            <a:pPr>
              <a:lnSpc>
                <a:spcPct val="200000"/>
              </a:lnSpc>
            </a:pPr>
            <a:r>
              <a:rPr lang="nl-NL" sz="1600" dirty="0">
                <a:solidFill>
                  <a:srgbClr val="7C7C81"/>
                </a:solidFill>
              </a:rPr>
              <a:t>Iedere student een eigen examen</a:t>
            </a:r>
          </a:p>
          <a:p>
            <a:pPr marL="0" indent="0">
              <a:lnSpc>
                <a:spcPct val="200000"/>
              </a:lnSpc>
              <a:buFont typeface="Arial" pitchFamily="34" charset="0"/>
              <a:buNone/>
            </a:pPr>
            <a:r>
              <a:rPr lang="nl-NL" sz="1600" b="1" dirty="0">
                <a:solidFill>
                  <a:srgbClr val="7C7C81"/>
                </a:solidFill>
              </a:rPr>
              <a:t>Toekomst:</a:t>
            </a:r>
          </a:p>
          <a:p>
            <a:pPr>
              <a:lnSpc>
                <a:spcPct val="200000"/>
              </a:lnSpc>
            </a:pPr>
            <a:r>
              <a:rPr lang="nl-NL" sz="1600" dirty="0">
                <a:solidFill>
                  <a:srgbClr val="7C7C81"/>
                </a:solidFill>
              </a:rPr>
              <a:t>Meer verschillende soorten vraagtypen</a:t>
            </a:r>
          </a:p>
          <a:p>
            <a:pPr marL="0" indent="0">
              <a:lnSpc>
                <a:spcPct val="100000"/>
              </a:lnSpc>
              <a:buFont typeface="Arial" pitchFamily="34" charset="0"/>
              <a:buNone/>
            </a:pPr>
            <a:endParaRPr lang="nl-NL" sz="800" dirty="0">
              <a:solidFill>
                <a:srgbClr val="7C7C81"/>
              </a:solidFill>
            </a:endParaRPr>
          </a:p>
          <a:p>
            <a:endParaRPr lang="nl-NL" sz="800" dirty="0">
              <a:solidFill>
                <a:srgbClr val="7C7C81"/>
              </a:solidFill>
            </a:endParaRPr>
          </a:p>
          <a:p>
            <a:endParaRPr lang="nl-NL" sz="8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nl-NL" sz="8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nl-NL" sz="8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nl-NL" sz="800" dirty="0">
              <a:solidFill>
                <a:srgbClr val="7C7C81"/>
              </a:solidFill>
            </a:endParaRPr>
          </a:p>
          <a:p>
            <a:endParaRPr lang="nl-NL" sz="700" dirty="0"/>
          </a:p>
        </p:txBody>
      </p:sp>
    </p:spTree>
    <p:extLst>
      <p:ext uri="{BB962C8B-B14F-4D97-AF65-F5344CB8AC3E}">
        <p14:creationId xmlns:p14="http://schemas.microsoft.com/office/powerpoint/2010/main" val="3082607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364258" y="1042587"/>
            <a:ext cx="8089556" cy="5134376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endParaRPr lang="nl-NL" sz="2400" dirty="0">
              <a:solidFill>
                <a:srgbClr val="7C7C81"/>
              </a:solidFill>
            </a:endParaRPr>
          </a:p>
          <a:p>
            <a:endParaRPr lang="nl-NL" sz="2400" dirty="0">
              <a:solidFill>
                <a:srgbClr val="7C7C81"/>
              </a:solidFill>
            </a:endParaRPr>
          </a:p>
          <a:p>
            <a:endParaRPr lang="nl-NL" sz="24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nl-NL" sz="24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nl-NL" sz="24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nl-NL" sz="2400" dirty="0">
              <a:solidFill>
                <a:srgbClr val="7C7C81"/>
              </a:solidFill>
            </a:endParaRPr>
          </a:p>
        </p:txBody>
      </p:sp>
      <p:sp>
        <p:nvSpPr>
          <p:cNvPr id="6" name="Rechthoek 5"/>
          <p:cNvSpPr/>
          <p:nvPr/>
        </p:nvSpPr>
        <p:spPr>
          <a:xfrm>
            <a:off x="1584441" y="1287343"/>
            <a:ext cx="9172489" cy="4068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nl-NL" sz="2000" b="1" dirty="0">
                <a:solidFill>
                  <a:srgbClr val="7C7C81"/>
                </a:solidFill>
              </a:rPr>
              <a:t>Vanuit het systeem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rgbClr val="7C7C81"/>
                </a:solidFill>
              </a:rPr>
              <a:t>Full-screen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rgbClr val="7C7C81"/>
                </a:solidFill>
              </a:rPr>
              <a:t>Toestemming van de surveillant nodig</a:t>
            </a:r>
          </a:p>
          <a:p>
            <a:pPr>
              <a:lnSpc>
                <a:spcPct val="150000"/>
              </a:lnSpc>
            </a:pPr>
            <a:r>
              <a:rPr lang="nl-NL" sz="2000" b="1" dirty="0">
                <a:solidFill>
                  <a:srgbClr val="7C7C81"/>
                </a:solidFill>
              </a:rPr>
              <a:t>Welke computers/laptops zijn geschikt?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rgbClr val="7C7C81"/>
                </a:solidFill>
              </a:rPr>
              <a:t>Computers van school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rgbClr val="7C7C81"/>
                </a:solidFill>
              </a:rPr>
              <a:t>Laptops van school (bv. </a:t>
            </a:r>
            <a:r>
              <a:rPr lang="nl-NL" sz="2000" dirty="0" err="1">
                <a:solidFill>
                  <a:srgbClr val="7C7C81"/>
                </a:solidFill>
              </a:rPr>
              <a:t>Chromebooks</a:t>
            </a:r>
            <a:r>
              <a:rPr lang="nl-NL" sz="2000" dirty="0">
                <a:solidFill>
                  <a:srgbClr val="7C7C81"/>
                </a:solidFill>
              </a:rPr>
              <a:t>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rgbClr val="7C7C81"/>
                </a:solidFill>
              </a:rPr>
              <a:t>Computers op een examenlocatie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rgbClr val="7C7C81"/>
                </a:solidFill>
              </a:rPr>
              <a:t>Laptop van de student met beveiliging (bv. </a:t>
            </a:r>
            <a:r>
              <a:rPr lang="nl-NL" sz="2000" dirty="0" err="1">
                <a:solidFill>
                  <a:srgbClr val="7C7C81"/>
                </a:solidFill>
              </a:rPr>
              <a:t>Schoolyear</a:t>
            </a:r>
            <a:r>
              <a:rPr lang="nl-NL" sz="2000" dirty="0">
                <a:solidFill>
                  <a:srgbClr val="7C7C81"/>
                </a:solidFill>
              </a:rPr>
              <a:t>)</a:t>
            </a:r>
            <a:br>
              <a:rPr lang="nl-NL" sz="2000" dirty="0">
                <a:solidFill>
                  <a:srgbClr val="7C7C81"/>
                </a:solidFill>
              </a:rPr>
            </a:br>
            <a:r>
              <a:rPr lang="nl-NL" sz="1400" dirty="0">
                <a:solidFill>
                  <a:srgbClr val="7C7C81"/>
                </a:solidFill>
              </a:rPr>
              <a:t>(enkel de laptop van een student is niet toegestaan)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2D985F18-AEE1-480B-B678-3D66F29505B5}"/>
              </a:ext>
            </a:extLst>
          </p:cNvPr>
          <p:cNvSpPr txBox="1">
            <a:spLocks/>
          </p:cNvSpPr>
          <p:nvPr/>
        </p:nvSpPr>
        <p:spPr>
          <a:xfrm>
            <a:off x="1093322" y="-44920"/>
            <a:ext cx="11159301" cy="11423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800" dirty="0">
                <a:solidFill>
                  <a:srgbClr val="E6E6E6"/>
                </a:solidFill>
              </a:rPr>
              <a:t>VEILIG DIGITAAL EXAMINEREN</a:t>
            </a:r>
          </a:p>
        </p:txBody>
      </p:sp>
      <p:sp>
        <p:nvSpPr>
          <p:cNvPr id="10" name="Rechthoek: afgeronde hoeken 9">
            <a:extLst>
              <a:ext uri="{FF2B5EF4-FFF2-40B4-BE49-F238E27FC236}">
                <a16:creationId xmlns:a16="http://schemas.microsoft.com/office/drawing/2014/main" id="{90CBCC03-6FCC-4FA3-ACC3-5B98DE7E6259}"/>
              </a:ext>
            </a:extLst>
          </p:cNvPr>
          <p:cNvSpPr/>
          <p:nvPr/>
        </p:nvSpPr>
        <p:spPr>
          <a:xfrm>
            <a:off x="8723901" y="2030930"/>
            <a:ext cx="3000849" cy="1766914"/>
          </a:xfrm>
          <a:prstGeom prst="round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72285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>
            <a:extLst>
              <a:ext uri="{FF2B5EF4-FFF2-40B4-BE49-F238E27FC236}">
                <a16:creationId xmlns:a16="http://schemas.microsoft.com/office/drawing/2014/main" id="{3CA6E111-2DD2-4BB2-9E7D-A2E68586CFCD}"/>
              </a:ext>
            </a:extLst>
          </p:cNvPr>
          <p:cNvSpPr txBox="1"/>
          <p:nvPr/>
        </p:nvSpPr>
        <p:spPr>
          <a:xfrm>
            <a:off x="2424639" y="1828562"/>
            <a:ext cx="3076917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l-NL" sz="2400" b="1" dirty="0">
                <a:solidFill>
                  <a:srgbClr val="7C7C81"/>
                </a:solidFill>
              </a:rPr>
              <a:t>Auteursomgeving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rgbClr val="7C7C81"/>
                </a:solidFill>
              </a:rPr>
              <a:t>Itembank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rgbClr val="7C7C81"/>
                </a:solidFill>
              </a:rPr>
              <a:t>Examens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rgbClr val="7C7C81"/>
                </a:solidFill>
              </a:rPr>
              <a:t>Kwaliteitsborging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rgbClr val="7C7C81"/>
                </a:solidFill>
              </a:rPr>
              <a:t>Analyses</a:t>
            </a:r>
          </a:p>
          <a:p>
            <a:pPr>
              <a:lnSpc>
                <a:spcPct val="150000"/>
              </a:lnSpc>
            </a:pPr>
            <a:r>
              <a:rPr lang="nl-NL" sz="2000" dirty="0">
                <a:solidFill>
                  <a:srgbClr val="7C7C81"/>
                </a:solidFill>
              </a:rPr>
              <a:t>	</a:t>
            </a:r>
          </a:p>
          <a:p>
            <a:endParaRPr lang="nl-NL" sz="2400" baseline="30000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62526DD9-87E9-4BCF-A598-A0E309B468E3}"/>
              </a:ext>
            </a:extLst>
          </p:cNvPr>
          <p:cNvSpPr txBox="1"/>
          <p:nvPr/>
        </p:nvSpPr>
        <p:spPr>
          <a:xfrm>
            <a:off x="6527408" y="1828562"/>
            <a:ext cx="2760617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l-NL" sz="2400" b="1" dirty="0">
                <a:solidFill>
                  <a:srgbClr val="7C7C81"/>
                </a:solidFill>
              </a:rPr>
              <a:t>Afnameomgeving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rgbClr val="7C7C81"/>
                </a:solidFill>
              </a:rPr>
              <a:t>Beheren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rgbClr val="7C7C81"/>
                </a:solidFill>
              </a:rPr>
              <a:t>Vaststellen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rgbClr val="7C7C81"/>
                </a:solidFill>
              </a:rPr>
              <a:t>Plannen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rgbClr val="7C7C81"/>
                </a:solidFill>
              </a:rPr>
              <a:t>Afnemen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rgbClr val="7C7C81"/>
                </a:solidFill>
              </a:rPr>
              <a:t>Surveilleren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rgbClr val="7C7C81"/>
                </a:solidFill>
              </a:rPr>
              <a:t>Beoordelen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rgbClr val="7C7C81"/>
                </a:solidFill>
              </a:rPr>
              <a:t>Analyses</a:t>
            </a:r>
          </a:p>
          <a:p>
            <a:r>
              <a:rPr lang="nl-NL" sz="2800" baseline="30000" dirty="0"/>
              <a:t>	</a:t>
            </a:r>
            <a:endParaRPr lang="nl-NL" sz="2800" dirty="0"/>
          </a:p>
          <a:p>
            <a:endParaRPr lang="nl-NL" sz="2400" baseline="30000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75AE849B-2F63-4C45-B87D-C8C46B74D740}"/>
              </a:ext>
            </a:extLst>
          </p:cNvPr>
          <p:cNvSpPr txBox="1">
            <a:spLocks/>
          </p:cNvSpPr>
          <p:nvPr/>
        </p:nvSpPr>
        <p:spPr>
          <a:xfrm>
            <a:off x="1098373" y="110125"/>
            <a:ext cx="11159301" cy="11423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600" dirty="0">
                <a:solidFill>
                  <a:srgbClr val="E6E6E6"/>
                </a:solidFill>
              </a:rPr>
              <a:t>DIGITAAL EXAMENPLATFORM: REMINDOTOETS</a:t>
            </a:r>
          </a:p>
        </p:txBody>
      </p:sp>
    </p:spTree>
    <p:extLst>
      <p:ext uri="{BB962C8B-B14F-4D97-AF65-F5344CB8AC3E}">
        <p14:creationId xmlns:p14="http://schemas.microsoft.com/office/powerpoint/2010/main" val="1553622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295400" y="1981201"/>
            <a:ext cx="5423672" cy="3809999"/>
          </a:xfrm>
        </p:spPr>
        <p:txBody>
          <a:bodyPr rtlCol="0">
            <a:no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srgbClr val="7C7C81"/>
                </a:solidFill>
              </a:rPr>
              <a:t>Beheerder examenleverancier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srgbClr val="7C7C81"/>
                </a:solidFill>
              </a:rPr>
              <a:t>Beheerder school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800" dirty="0" err="1">
                <a:solidFill>
                  <a:srgbClr val="7C7C81"/>
                </a:solidFill>
              </a:rPr>
              <a:t>Toetscoördinator</a:t>
            </a:r>
            <a:endParaRPr lang="nl-NL" sz="1800" dirty="0">
              <a:solidFill>
                <a:srgbClr val="7C7C81"/>
              </a:solidFill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srgbClr val="7C7C81"/>
                </a:solidFill>
              </a:rPr>
              <a:t>Begeleider (docent)	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7F178871-4263-4699-B003-DAAF709CEF15}"/>
              </a:ext>
            </a:extLst>
          </p:cNvPr>
          <p:cNvSpPr txBox="1">
            <a:spLocks/>
          </p:cNvSpPr>
          <p:nvPr/>
        </p:nvSpPr>
        <p:spPr>
          <a:xfrm>
            <a:off x="1098373" y="-92003"/>
            <a:ext cx="11159301" cy="11423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600" dirty="0">
                <a:solidFill>
                  <a:srgbClr val="E6E6E6"/>
                </a:solidFill>
              </a:rPr>
              <a:t>BETROKKEN BIJ DE EXAMINERING</a:t>
            </a:r>
          </a:p>
        </p:txBody>
      </p:sp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15A751D0-E747-41B9-A8D0-69C1211B3677}"/>
              </a:ext>
            </a:extLst>
          </p:cNvPr>
          <p:cNvSpPr txBox="1">
            <a:spLocks/>
          </p:cNvSpPr>
          <p:nvPr/>
        </p:nvSpPr>
        <p:spPr>
          <a:xfrm>
            <a:off x="6009696" y="1360655"/>
            <a:ext cx="5281375" cy="38099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93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78012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endParaRPr lang="nl-NL" sz="1800" dirty="0">
              <a:solidFill>
                <a:srgbClr val="7C7C81"/>
              </a:solidFill>
            </a:endParaRP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nl-NL" sz="1800" dirty="0">
                <a:solidFill>
                  <a:srgbClr val="7C7C81"/>
                </a:solidFill>
              </a:rPr>
              <a:t>Surveillant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nl-NL" sz="1800" dirty="0">
                <a:solidFill>
                  <a:srgbClr val="7C7C81"/>
                </a:solidFill>
              </a:rPr>
              <a:t>Corrector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nl-NL" sz="1800" dirty="0">
                <a:solidFill>
                  <a:srgbClr val="7C7C81"/>
                </a:solidFill>
              </a:rPr>
              <a:t>Auditor (examencommissie)</a:t>
            </a:r>
          </a:p>
        </p:txBody>
      </p:sp>
    </p:spTree>
    <p:extLst>
      <p:ext uri="{BB962C8B-B14F-4D97-AF65-F5344CB8AC3E}">
        <p14:creationId xmlns:p14="http://schemas.microsoft.com/office/powerpoint/2010/main" val="1626970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rgbClr val="7C7C81"/>
                </a:solidFill>
              </a:rPr>
              <a:t>Wij kunnen te allen tijde meekijken met de school.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rgbClr val="7C7C81"/>
                </a:solidFill>
              </a:rPr>
              <a:t>Wanneer nodig kunnen wij ondersteuning bieden.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rgbClr val="7C7C81"/>
                </a:solidFill>
              </a:rPr>
              <a:t>Wij zullen nooit ongevraagd in jullie omgeving gaan.</a:t>
            </a:r>
          </a:p>
          <a:p>
            <a:endParaRPr lang="nl-NL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4D529E32-C72B-4D1F-B78A-A84A0C591726}"/>
              </a:ext>
            </a:extLst>
          </p:cNvPr>
          <p:cNvSpPr txBox="1">
            <a:spLocks/>
          </p:cNvSpPr>
          <p:nvPr/>
        </p:nvSpPr>
        <p:spPr>
          <a:xfrm>
            <a:off x="1098373" y="-92003"/>
            <a:ext cx="11159301" cy="11423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600" dirty="0">
                <a:solidFill>
                  <a:srgbClr val="E6E6E6"/>
                </a:solidFill>
              </a:rPr>
              <a:t>BEHEERDER EXAMENLEVERANCIER</a:t>
            </a:r>
          </a:p>
        </p:txBody>
      </p:sp>
    </p:spTree>
    <p:extLst>
      <p:ext uri="{BB962C8B-B14F-4D97-AF65-F5344CB8AC3E}">
        <p14:creationId xmlns:p14="http://schemas.microsoft.com/office/powerpoint/2010/main" val="364417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295400" y="1278982"/>
            <a:ext cx="9601200" cy="3809999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nl-NL" dirty="0">
                <a:solidFill>
                  <a:srgbClr val="7C7C81"/>
                </a:solidFill>
              </a:rPr>
              <a:t>Richt de omgeving in.</a:t>
            </a:r>
          </a:p>
          <a:p>
            <a:pPr>
              <a:lnSpc>
                <a:spcPct val="150000"/>
              </a:lnSpc>
            </a:pPr>
            <a:r>
              <a:rPr lang="nl-NL" dirty="0">
                <a:solidFill>
                  <a:srgbClr val="7C7C81"/>
                </a:solidFill>
              </a:rPr>
              <a:t>Heeft toegang tot de volledige schoolomgeving. </a:t>
            </a:r>
          </a:p>
          <a:p>
            <a:pPr>
              <a:lnSpc>
                <a:spcPct val="150000"/>
              </a:lnSpc>
            </a:pPr>
            <a:r>
              <a:rPr lang="nl-NL" dirty="0">
                <a:solidFill>
                  <a:srgbClr val="7C7C81"/>
                </a:solidFill>
              </a:rPr>
              <a:t>Importeert studenten/begeleiders/correctoren en surveillanten.</a:t>
            </a:r>
          </a:p>
          <a:p>
            <a:pPr>
              <a:lnSpc>
                <a:spcPct val="150000"/>
              </a:lnSpc>
            </a:pPr>
            <a:r>
              <a:rPr lang="nl-NL" dirty="0">
                <a:solidFill>
                  <a:srgbClr val="7C7C81"/>
                </a:solidFill>
              </a:rPr>
              <a:t>Kan alle accounts beheren</a:t>
            </a:r>
          </a:p>
          <a:p>
            <a:pPr>
              <a:lnSpc>
                <a:spcPct val="150000"/>
              </a:lnSpc>
            </a:pPr>
            <a:r>
              <a:rPr lang="nl-NL" dirty="0">
                <a:solidFill>
                  <a:srgbClr val="7C7C81"/>
                </a:solidFill>
              </a:rPr>
              <a:t>Zet examens klaar.</a:t>
            </a:r>
          </a:p>
          <a:p>
            <a:pPr>
              <a:lnSpc>
                <a:spcPct val="150000"/>
              </a:lnSpc>
            </a:pPr>
            <a:r>
              <a:rPr lang="nl-NL" dirty="0">
                <a:solidFill>
                  <a:srgbClr val="7C7C81"/>
                </a:solidFill>
              </a:rPr>
              <a:t>Wijst correctoren en surveillanten toe aan examens.</a:t>
            </a:r>
          </a:p>
          <a:p>
            <a:endParaRPr lang="nl-NL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21BF3C7A-2B49-40F2-8DB7-1523EFA7A884}"/>
              </a:ext>
            </a:extLst>
          </p:cNvPr>
          <p:cNvSpPr txBox="1">
            <a:spLocks/>
          </p:cNvSpPr>
          <p:nvPr/>
        </p:nvSpPr>
        <p:spPr>
          <a:xfrm>
            <a:off x="1098373" y="-92003"/>
            <a:ext cx="11159301" cy="11423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600" dirty="0">
                <a:solidFill>
                  <a:srgbClr val="E6E6E6"/>
                </a:solidFill>
              </a:rPr>
              <a:t>BEHEERDER SCHOOL</a:t>
            </a:r>
          </a:p>
        </p:txBody>
      </p:sp>
    </p:spTree>
    <p:extLst>
      <p:ext uri="{BB962C8B-B14F-4D97-AF65-F5344CB8AC3E}">
        <p14:creationId xmlns:p14="http://schemas.microsoft.com/office/powerpoint/2010/main" val="3553332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Ruitraster 16x9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6308524_TF03031015" id="{578770A7-D8B3-48DF-B610-27C31013EE9D}" vid="{370CBE4E-E52D-42F7-814A-E50D5C1CEF17}"/>
    </a:ext>
  </a:extLst>
</a:theme>
</file>

<file path=ppt/theme/theme2.xml><?xml version="1.0" encoding="utf-8"?>
<a:theme xmlns:a="http://schemas.openxmlformats.org/drawingml/2006/main" name="Office-thema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Zakelijke ruitraster-presentatie (breedbeeld)</Template>
  <TotalTime>241</TotalTime>
  <Words>405</Words>
  <Application>Microsoft Office PowerPoint</Application>
  <PresentationFormat>Breedbeeld</PresentationFormat>
  <Paragraphs>108</Paragraphs>
  <Slides>15</Slides>
  <Notes>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1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17" baseType="lpstr">
      <vt:lpstr>Arial</vt:lpstr>
      <vt:lpstr>Ruitraster 16x9</vt:lpstr>
      <vt:lpstr>STARTEN MET DIGITALISERING   WAAR MOET IK REKENING MEE HOUDEN?</vt:lpstr>
      <vt:lpstr>NIEUWE ONTWIKKELINGEN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Titelindeling</dc:title>
  <dc:creator>Sylvia Verrips</dc:creator>
  <cp:lastModifiedBy>Anneke Bronkhorst</cp:lastModifiedBy>
  <cp:revision>28</cp:revision>
  <dcterms:created xsi:type="dcterms:W3CDTF">2021-09-29T06:50:39Z</dcterms:created>
  <dcterms:modified xsi:type="dcterms:W3CDTF">2023-11-28T07:57:53Z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