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50" r:id="rId5"/>
  </p:sldMasterIdLst>
  <p:notesMasterIdLst>
    <p:notesMasterId r:id="rId37"/>
  </p:notesMasterIdLst>
  <p:handoutMasterIdLst>
    <p:handoutMasterId r:id="rId38"/>
  </p:handoutMasterIdLst>
  <p:sldIdLst>
    <p:sldId id="335" r:id="rId6"/>
    <p:sldId id="1052" r:id="rId7"/>
    <p:sldId id="1071" r:id="rId8"/>
    <p:sldId id="964" r:id="rId9"/>
    <p:sldId id="1072" r:id="rId10"/>
    <p:sldId id="1037" r:id="rId11"/>
    <p:sldId id="1073" r:id="rId12"/>
    <p:sldId id="343" r:id="rId13"/>
    <p:sldId id="344" r:id="rId14"/>
    <p:sldId id="352" r:id="rId15"/>
    <p:sldId id="353" r:id="rId16"/>
    <p:sldId id="354" r:id="rId17"/>
    <p:sldId id="355" r:id="rId18"/>
    <p:sldId id="361" r:id="rId19"/>
    <p:sldId id="366" r:id="rId20"/>
    <p:sldId id="356" r:id="rId21"/>
    <p:sldId id="362" r:id="rId22"/>
    <p:sldId id="367" r:id="rId23"/>
    <p:sldId id="357" r:id="rId24"/>
    <p:sldId id="358" r:id="rId25"/>
    <p:sldId id="363" r:id="rId26"/>
    <p:sldId id="371" r:id="rId27"/>
    <p:sldId id="359" r:id="rId28"/>
    <p:sldId id="364" r:id="rId29"/>
    <p:sldId id="372" r:id="rId30"/>
    <p:sldId id="360" r:id="rId31"/>
    <p:sldId id="365" r:id="rId32"/>
    <p:sldId id="369" r:id="rId33"/>
    <p:sldId id="1074" r:id="rId34"/>
    <p:sldId id="334" r:id="rId35"/>
    <p:sldId id="328" r:id="rId36"/>
  </p:sldIdLst>
  <p:sldSz cx="12192000" cy="6858000"/>
  <p:notesSz cx="6858000" cy="9144000"/>
  <p:custDataLst>
    <p:tags r:id="rId39"/>
  </p:custData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voorbeeld indelingen" id="{130FA196-B901-4748-8A24-CE4C5D292687}">
          <p14:sldIdLst>
            <p14:sldId id="335"/>
            <p14:sldId id="1052"/>
            <p14:sldId id="1071"/>
            <p14:sldId id="964"/>
            <p14:sldId id="1072"/>
            <p14:sldId id="1037"/>
            <p14:sldId id="1073"/>
            <p14:sldId id="343"/>
            <p14:sldId id="344"/>
            <p14:sldId id="352"/>
            <p14:sldId id="353"/>
            <p14:sldId id="354"/>
            <p14:sldId id="355"/>
            <p14:sldId id="361"/>
            <p14:sldId id="366"/>
            <p14:sldId id="356"/>
            <p14:sldId id="362"/>
            <p14:sldId id="367"/>
            <p14:sldId id="357"/>
            <p14:sldId id="358"/>
            <p14:sldId id="363"/>
            <p14:sldId id="371"/>
            <p14:sldId id="359"/>
            <p14:sldId id="364"/>
            <p14:sldId id="372"/>
            <p14:sldId id="360"/>
            <p14:sldId id="365"/>
            <p14:sldId id="369"/>
            <p14:sldId id="1074"/>
            <p14:sldId id="334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CBF5A-EB68-13CF-751D-397BB81DAFE0}" name="Jelmer de Ronde" initials="JdR" userId="S::jelmer.deronde@surf.nl::9b08a374-a01b-4939-984a-6d9d48809a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12" clrIdx="0">
    <p:extLst>
      <p:ext uri="{19B8F6BF-5375-455C-9EA6-DF929625EA0E}">
        <p15:presenceInfo xmlns:p15="http://schemas.microsoft.com/office/powerpoint/2012/main" userId="S-1-5-21-2890558824-3927818043-3374662254-1188" providerId="AD"/>
      </p:ext>
    </p:extLst>
  </p:cmAuthor>
  <p:cmAuthor id="2" name="Tess Hoogenraad" initials="TH" lastIdx="1" clrIdx="1">
    <p:extLst>
      <p:ext uri="{19B8F6BF-5375-455C-9EA6-DF929625EA0E}">
        <p15:presenceInfo xmlns:p15="http://schemas.microsoft.com/office/powerpoint/2012/main" userId="S-1-5-21-2890558824-3927818043-3374662254-1209" providerId="AD"/>
      </p:ext>
    </p:extLst>
  </p:cmAuthor>
  <p:cmAuthor id="3" name="PPT Solutions" initials="PS" lastIdx="20" clrIdx="2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4" name="Kelly Kok" initials="KK" lastIdx="7" clrIdx="3">
    <p:extLst>
      <p:ext uri="{19B8F6BF-5375-455C-9EA6-DF929625EA0E}">
        <p15:presenceInfo xmlns:p15="http://schemas.microsoft.com/office/powerpoint/2012/main" userId="S-1-5-21-2890558824-3927818043-3374662254-1238" providerId="AD"/>
      </p:ext>
    </p:extLst>
  </p:cmAuthor>
  <p:cmAuthor id="5" name="Marjolijn de Kruijff" initials="MdK" lastIdx="40" clrIdx="4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69"/>
  </p:normalViewPr>
  <p:slideViewPr>
    <p:cSldViewPr snapToGrid="0">
      <p:cViewPr varScale="1">
        <p:scale>
          <a:sx n="114" d="100"/>
          <a:sy n="114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C98AC25-4A32-4075-AA3C-3DCF4F621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63CC90-5761-4E4D-B50A-D607A56B0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3D1E-5615-46D1-96C4-ABA4000F4F11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10707-9097-4F7F-9E9C-CFC233DA4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507002-0427-45CE-9E16-40BA0BD28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EB24-5BCB-40EE-913C-A4E03839A7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84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03-02-2023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20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7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2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76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80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8C867F64-C16A-4958-8FCE-A2FB9753FA85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432772" y="-885712"/>
            <a:ext cx="132649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Titelblad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Plaats hier de titel van de presentatie</a:t>
            </a:r>
            <a:endParaRPr lang="en-US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Plaats hier de naam van </a:t>
            </a:r>
            <a:br>
              <a:rPr lang="nl-NL"/>
            </a:br>
            <a:r>
              <a:rPr lang="nl-NL"/>
              <a:t>De spreker óf subtitel</a:t>
            </a:r>
            <a:endParaRPr lang="en-US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6" name="Tijdelijke aanduiding voor dianummer 5">
            <a:extLst>
              <a:ext uri="{FF2B5EF4-FFF2-40B4-BE49-F238E27FC236}">
                <a16:creationId xmlns:a16="http://schemas.microsoft.com/office/drawing/2014/main" id="{D6A528FE-D3FB-4684-8AA2-43392FC2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TABEL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9252" y="-885712"/>
            <a:ext cx="291352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TABEL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2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19539" y="-885712"/>
            <a:ext cx="17529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TABEL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3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A9F8B797-7D29-405C-AA62-7DA8D2E9F83B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89370" y="-885712"/>
            <a:ext cx="16133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FOTO (100%)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1ADB3DF9-1775-4B02-BB3B-7CA5D783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2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ZWAR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28033" y="-885712"/>
            <a:ext cx="273597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ZWART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nl-NL"/>
              <a:t>‘’Plaats hier </a:t>
            </a:r>
            <a:br>
              <a:rPr lang="nl-NL"/>
            </a:br>
            <a:r>
              <a:rPr lang="nl-NL"/>
              <a:t>de citaat’’</a:t>
            </a:r>
          </a:p>
          <a:p>
            <a:pPr lvl="0"/>
            <a:r>
              <a:rPr lang="nl-NL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2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WI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33351" y="-885712"/>
            <a:ext cx="252534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WIT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‘’Plaats hier </a:t>
            </a:r>
            <a:br>
              <a:rPr lang="nl-NL"/>
            </a:br>
            <a:r>
              <a:rPr lang="nl-NL"/>
              <a:t>de citaat’’</a:t>
            </a:r>
          </a:p>
          <a:p>
            <a:pPr lvl="0"/>
            <a:r>
              <a:rPr lang="nl-NL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78050" y="-885712"/>
            <a:ext cx="16359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28974" y="-885712"/>
            <a:ext cx="19340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VOORSTELLEN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5244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de CC-BY tekst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 noProof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Naam + achternaam</a:t>
            </a:r>
          </a:p>
          <a:p>
            <a:pPr lvl="0"/>
            <a:endParaRPr lang="en-GB" noProof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err="1"/>
              <a:t>Social</a:t>
            </a:r>
            <a:r>
              <a:rPr lang="nl-NL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26847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Plaats hier de titel van de presentatie</a:t>
            </a:r>
            <a:endParaRPr lang="en-US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Plaats hier de naam van </a:t>
            </a:r>
            <a:br>
              <a:rPr lang="nl-NL"/>
            </a:br>
            <a:r>
              <a:rPr lang="nl-NL"/>
              <a:t>De spreker óf subtitel</a:t>
            </a:r>
            <a:endParaRPr lang="en-US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3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FC73CD82-1D46-4D68-A265-F825BBCF0C74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Naam + achternaam</a:t>
            </a:r>
          </a:p>
          <a:p>
            <a:pPr lvl="0"/>
            <a:endParaRPr lang="nl-NL" noProof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err="1"/>
              <a:t>Social</a:t>
            </a:r>
            <a:r>
              <a:rPr lang="nl-NL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261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980E29EC-4D77-4FE5-9F34-F1B54C0C641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30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8C867F64-C16A-4958-8FCE-A2FB9753FA85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432772" y="-885712"/>
            <a:ext cx="132649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Titelblad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Plaats hier de titel van de presentatie</a:t>
            </a:r>
            <a:endParaRPr lang="en-US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Plaats hier de naam van </a:t>
            </a:r>
            <a:br>
              <a:rPr lang="nl-NL"/>
            </a:br>
            <a:r>
              <a:rPr lang="nl-NL"/>
              <a:t>De spreker óf subtitel</a:t>
            </a:r>
            <a:endParaRPr lang="en-US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3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6" name="Tijdelijke aanduiding voor dianummer 5">
            <a:extLst>
              <a:ext uri="{FF2B5EF4-FFF2-40B4-BE49-F238E27FC236}">
                <a16:creationId xmlns:a16="http://schemas.microsoft.com/office/drawing/2014/main" id="{D6A528FE-D3FB-4684-8AA2-43392FC2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0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Plaats hier de titel van de presentatie</a:t>
            </a:r>
            <a:endParaRPr lang="en-US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Plaats hier de naam van </a:t>
            </a:r>
            <a:br>
              <a:rPr lang="nl-NL"/>
            </a:br>
            <a:r>
              <a:rPr lang="nl-NL"/>
              <a:t>De spreker óf subtitel</a:t>
            </a:r>
            <a:endParaRPr lang="en-US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3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>
            <a:blip r:embed="rId2"/>
            <a:srcRect/>
            <a:stretch>
              <a:fillRect l="99" r="99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wit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4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ANDERSOM (70% / 3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99323" y="-885712"/>
            <a:ext cx="35933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ANDERSOM (70% / 30%)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GRAFIEK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530247" y="-885712"/>
            <a:ext cx="313153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GRAFIEK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0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10534" y="-885712"/>
            <a:ext cx="197096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GRAFIEK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TABEL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9252" y="-885712"/>
            <a:ext cx="291352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TABEL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2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19539" y="-885712"/>
            <a:ext cx="17529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TABEL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3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A9F8B797-7D29-405C-AA62-7DA8D2E9F83B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89370" y="-885712"/>
            <a:ext cx="16133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FOTO (100%)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1ADB3DF9-1775-4B02-BB3B-7CA5D783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2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ZWAR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28033" y="-885712"/>
            <a:ext cx="273597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ZWART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nl-NL"/>
              <a:t>‘’Plaats hier </a:t>
            </a:r>
            <a:br>
              <a:rPr lang="nl-NL"/>
            </a:br>
            <a:r>
              <a:rPr lang="nl-NL"/>
              <a:t>de citaat’’</a:t>
            </a:r>
          </a:p>
          <a:p>
            <a:pPr lvl="0"/>
            <a:r>
              <a:rPr lang="nl-NL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2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WI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nl-NL" smtClean="0"/>
              <a:t>03-02-2023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33351" y="-885712"/>
            <a:ext cx="252534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WIT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‘’Plaats hier </a:t>
            </a:r>
            <a:br>
              <a:rPr lang="nl-NL"/>
            </a:br>
            <a:r>
              <a:rPr lang="nl-NL"/>
              <a:t>de citaat’’</a:t>
            </a:r>
          </a:p>
          <a:p>
            <a:pPr lvl="0"/>
            <a:r>
              <a:rPr lang="nl-NL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2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78050" y="-885712"/>
            <a:ext cx="16359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28974" y="-885712"/>
            <a:ext cx="19340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VOORSTELLEN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5244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de CC-BY tekst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 noProof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Naam + achternaam</a:t>
            </a:r>
          </a:p>
          <a:p>
            <a:pPr lvl="0"/>
            <a:endParaRPr lang="en-GB" noProof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err="1"/>
              <a:t>Social</a:t>
            </a:r>
            <a:r>
              <a:rPr lang="nl-NL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26847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FC73CD82-1D46-4D68-A265-F825BBCF0C74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Naam + achternaam</a:t>
            </a:r>
          </a:p>
          <a:p>
            <a:pPr lvl="0"/>
            <a:endParaRPr lang="nl-NL" noProof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err="1"/>
              <a:t>Social</a:t>
            </a:r>
            <a:r>
              <a:rPr lang="nl-NL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261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980E29EC-4D77-4FE5-9F34-F1B54C0C641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/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308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>
            <a:blip r:embed="rId2"/>
            <a:srcRect/>
            <a:stretch>
              <a:fillRect l="99" r="99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wit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4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ANDERSOM (70% / 3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99323" y="-885712"/>
            <a:ext cx="35933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ANDERSOM (70% / 30%)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GRAFIEK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530247" y="-885712"/>
            <a:ext cx="313153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GRAFIEK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10534" y="-885712"/>
            <a:ext cx="197096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GRAFIEK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7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28" Type="http://schemas.openxmlformats.org/officeDocument/2006/relationships/image" Target="../media/image6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Relationship Id="rId27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">
            <a:extLst>
              <a:ext uri="{FF2B5EF4-FFF2-40B4-BE49-F238E27FC236}">
                <a16:creationId xmlns:a16="http://schemas.microsoft.com/office/drawing/2014/main" id="{A9EF41EF-91DB-4F13-83A5-72C0E41968C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87093" y="6122145"/>
            <a:ext cx="952038" cy="482540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nl-NL" noProof="0"/>
              <a:t>Plaats hier je titel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JU-LEVEL1=</a:t>
            </a:r>
            <a:r>
              <a:rPr lang="nl-NL" noProof="0" err="1"/>
              <a:t>Bullet</a:t>
            </a:r>
            <a:r>
              <a:rPr lang="nl-NL" noProof="0"/>
              <a:t> oranje</a:t>
            </a:r>
          </a:p>
          <a:p>
            <a:pPr lvl="1"/>
            <a:r>
              <a:rPr lang="nl-NL" noProof="0"/>
              <a:t>JU-LEVEL2=</a:t>
            </a:r>
            <a:r>
              <a:rPr lang="nl-NL" noProof="0" err="1"/>
              <a:t>Bullet</a:t>
            </a:r>
            <a:r>
              <a:rPr lang="nl-NL" noProof="0"/>
              <a:t> geel</a:t>
            </a:r>
          </a:p>
          <a:p>
            <a:pPr lvl="2"/>
            <a:r>
              <a:rPr lang="nl-NL" noProof="0"/>
              <a:t>JU-LEVEL3=</a:t>
            </a:r>
            <a:r>
              <a:rPr lang="nl-NL" noProof="0" err="1"/>
              <a:t>Bullet</a:t>
            </a:r>
            <a:r>
              <a:rPr lang="nl-NL" noProof="0"/>
              <a:t> blauw</a:t>
            </a:r>
          </a:p>
          <a:p>
            <a:pPr lvl="3"/>
            <a:r>
              <a:rPr lang="nl-NL" noProof="0"/>
              <a:t>JU-LEVEL4=</a:t>
            </a:r>
            <a:r>
              <a:rPr lang="nl-NL" noProof="0" err="1"/>
              <a:t>Bullet</a:t>
            </a:r>
            <a:r>
              <a:rPr lang="nl-NL" noProof="0"/>
              <a:t> groen</a:t>
            </a:r>
          </a:p>
          <a:p>
            <a:pPr lvl="4"/>
            <a:r>
              <a:rPr lang="nl-NL" noProof="0"/>
              <a:t>JU-LEVEL5=Basistekst</a:t>
            </a:r>
          </a:p>
          <a:p>
            <a:pPr lvl="5"/>
            <a:r>
              <a:rPr lang="nl-NL" noProof="0"/>
              <a:t>JU-LEVEL6=Subtitel</a:t>
            </a:r>
          </a:p>
          <a:p>
            <a:pPr lvl="6"/>
            <a:r>
              <a:rPr lang="nl-NL" noProof="0"/>
              <a:t>JU-LEVEL7=Sub 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JU-LEVEL8=Nummers</a:t>
            </a:r>
          </a:p>
          <a:p>
            <a:pPr lvl="8"/>
            <a:r>
              <a:rPr lang="nl-NL" noProof="0"/>
              <a:t>JU-LEVEL9=Sub nummers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3140325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&lt;Plaats hier je voettekst&gt;</a:t>
            </a:r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22" name="logoboven">
            <a:extLst>
              <a:ext uri="{FF2B5EF4-FFF2-40B4-BE49-F238E27FC236}">
                <a16:creationId xmlns:a16="http://schemas.microsoft.com/office/drawing/2014/main" id="{CBC6162C-9627-4687-89A5-937B0031F48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66" y="-1395191"/>
            <a:ext cx="952381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46" r:id="rId2"/>
    <p:sldLayoutId id="2147483718" r:id="rId3"/>
    <p:sldLayoutId id="2147483736" r:id="rId4"/>
    <p:sldLayoutId id="2147483723" r:id="rId5"/>
    <p:sldLayoutId id="2147483747" r:id="rId6"/>
    <p:sldLayoutId id="2147483725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48" r:id="rId13"/>
    <p:sldLayoutId id="2147483738" r:id="rId14"/>
    <p:sldLayoutId id="2147483739" r:id="rId15"/>
    <p:sldLayoutId id="2147483740" r:id="rId16"/>
    <p:sldLayoutId id="2147483721" r:id="rId17"/>
    <p:sldLayoutId id="2147483741" r:id="rId18"/>
    <p:sldLayoutId id="2147483749" r:id="rId19"/>
    <p:sldLayoutId id="2147483745" r:id="rId20"/>
    <p:sldLayoutId id="2147483743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2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27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8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9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">
            <a:extLst>
              <a:ext uri="{FF2B5EF4-FFF2-40B4-BE49-F238E27FC236}">
                <a16:creationId xmlns:a16="http://schemas.microsoft.com/office/drawing/2014/main" id="{A9EF41EF-91DB-4F13-83A5-72C0E41968C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87093" y="6122145"/>
            <a:ext cx="952038" cy="482540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nl-NL" noProof="0"/>
              <a:t>Plaats hier je titel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JU-LEVEL1=</a:t>
            </a:r>
            <a:r>
              <a:rPr lang="nl-NL" noProof="0" err="1"/>
              <a:t>Bullet</a:t>
            </a:r>
            <a:r>
              <a:rPr lang="nl-NL" noProof="0"/>
              <a:t> oranje</a:t>
            </a:r>
          </a:p>
          <a:p>
            <a:pPr lvl="1"/>
            <a:r>
              <a:rPr lang="nl-NL" noProof="0"/>
              <a:t>JU-LEVEL2=</a:t>
            </a:r>
            <a:r>
              <a:rPr lang="nl-NL" noProof="0" err="1"/>
              <a:t>Bullet</a:t>
            </a:r>
            <a:r>
              <a:rPr lang="nl-NL" noProof="0"/>
              <a:t> geel</a:t>
            </a:r>
          </a:p>
          <a:p>
            <a:pPr lvl="2"/>
            <a:r>
              <a:rPr lang="nl-NL" noProof="0"/>
              <a:t>JU-LEVEL3=</a:t>
            </a:r>
            <a:r>
              <a:rPr lang="nl-NL" noProof="0" err="1"/>
              <a:t>Bullet</a:t>
            </a:r>
            <a:r>
              <a:rPr lang="nl-NL" noProof="0"/>
              <a:t> blauw</a:t>
            </a:r>
          </a:p>
          <a:p>
            <a:pPr lvl="3"/>
            <a:r>
              <a:rPr lang="nl-NL" noProof="0"/>
              <a:t>JU-LEVEL4=</a:t>
            </a:r>
            <a:r>
              <a:rPr lang="nl-NL" noProof="0" err="1"/>
              <a:t>Bullet</a:t>
            </a:r>
            <a:r>
              <a:rPr lang="nl-NL" noProof="0"/>
              <a:t> groen</a:t>
            </a:r>
          </a:p>
          <a:p>
            <a:pPr lvl="4"/>
            <a:r>
              <a:rPr lang="nl-NL" noProof="0"/>
              <a:t>JU-LEVEL5=Basistekst</a:t>
            </a:r>
          </a:p>
          <a:p>
            <a:pPr lvl="5"/>
            <a:r>
              <a:rPr lang="nl-NL" noProof="0"/>
              <a:t>JU-LEVEL6=Subtitel</a:t>
            </a:r>
          </a:p>
          <a:p>
            <a:pPr lvl="6"/>
            <a:r>
              <a:rPr lang="nl-NL" noProof="0"/>
              <a:t>JU-LEVEL7=Sub 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JU-LEVEL8=Nummers</a:t>
            </a:r>
          </a:p>
          <a:p>
            <a:pPr lvl="8"/>
            <a:r>
              <a:rPr lang="nl-NL" noProof="0"/>
              <a:t>JU-LEVEL9=Sub nummers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3140325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nl-NL" smtClean="0"/>
              <a:t>03-02-2023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&lt;Plaats hier je voettekst&gt;</a:t>
            </a:r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22" name="logoboven">
            <a:extLst>
              <a:ext uri="{FF2B5EF4-FFF2-40B4-BE49-F238E27FC236}">
                <a16:creationId xmlns:a16="http://schemas.microsoft.com/office/drawing/2014/main" id="{CBC6162C-9627-4687-89A5-937B0031F48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66" y="-1395191"/>
            <a:ext cx="952381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2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27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8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9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53F94FB-80BA-E4C4-059C-BA7DF95883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 b="9485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nl-NL" dirty="0"/>
              <a:t>Een infrastructuur voor studentmobiliteit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1013091" y="2516177"/>
            <a:ext cx="4875645" cy="641692"/>
          </a:xfrm>
        </p:spPr>
        <p:txBody>
          <a:bodyPr/>
          <a:lstStyle/>
          <a:p>
            <a:r>
              <a:rPr lang="nl-NL" dirty="0"/>
              <a:t>MBO DIGITAAL JANUARI 2023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60AE1E-1D42-183F-5DFE-B48C0734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62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B29BA-FEE2-5EFC-6B2A-44765F7F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094A7-1D14-0346-4667-EFB432213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4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7D14F-D7CC-53BC-15F9-CAFE9F700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FE63-3128-62C9-E547-4AEAACFA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14</a:t>
            </a:fld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919678-379C-8FD1-145E-DBD00C2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OOAPI en eduXchange.nl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D1E5-ADDC-FE96-30DE-CF353B0F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" y="1369439"/>
            <a:ext cx="12192000" cy="45101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FE800-64D1-21F2-BEDD-DB864A9DA886}"/>
              </a:ext>
            </a:extLst>
          </p:cNvPr>
          <p:cNvSpPr/>
          <p:nvPr/>
        </p:nvSpPr>
        <p:spPr>
          <a:xfrm>
            <a:off x="4729655" y="2509870"/>
            <a:ext cx="7226913" cy="198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A59F5-3028-E325-4185-A86247134C61}"/>
              </a:ext>
            </a:extLst>
          </p:cNvPr>
          <p:cNvSpPr/>
          <p:nvPr/>
        </p:nvSpPr>
        <p:spPr>
          <a:xfrm>
            <a:off x="6850642" y="4496326"/>
            <a:ext cx="5341358" cy="115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4A57F-C9C3-0B80-F6CC-9A0CC46E295C}"/>
              </a:ext>
            </a:extLst>
          </p:cNvPr>
          <p:cNvSpPr/>
          <p:nvPr/>
        </p:nvSpPr>
        <p:spPr>
          <a:xfrm>
            <a:off x="6762355" y="1412591"/>
            <a:ext cx="5341358" cy="115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B9D60-8E01-1D36-AD51-22AE11443AC5}"/>
              </a:ext>
            </a:extLst>
          </p:cNvPr>
          <p:cNvSpPr txBox="1"/>
          <p:nvPr/>
        </p:nvSpPr>
        <p:spPr>
          <a:xfrm>
            <a:off x="7090279" y="826301"/>
            <a:ext cx="4447977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b="1" dirty="0"/>
              <a:t>OOAPI standaard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Open standaard ontwikkeld door instellingen met SURF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Beschrijft hoe instellingen onderwijsdata kunnen uitwisselen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752B5-339F-40FD-12E7-82F5F2A4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68" y="495261"/>
            <a:ext cx="1073002" cy="512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F516FA-C619-EA6E-FA54-4ED5CB6FDA04}"/>
              </a:ext>
            </a:extLst>
          </p:cNvPr>
          <p:cNvSpPr/>
          <p:nvPr/>
        </p:nvSpPr>
        <p:spPr>
          <a:xfrm>
            <a:off x="4729655" y="4338671"/>
            <a:ext cx="1885555" cy="115935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E305C-C727-1FF5-2A50-2291D8337922}"/>
              </a:ext>
            </a:extLst>
          </p:cNvPr>
          <p:cNvSpPr txBox="1"/>
          <p:nvPr/>
        </p:nvSpPr>
        <p:spPr>
          <a:xfrm>
            <a:off x="7088176" y="2469101"/>
            <a:ext cx="4447977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b="1" dirty="0"/>
              <a:t>OOAPI endpoints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Een deelnemende instelling (of leverancier) implementeert een OOAPI endpoint en verbindt dat met SURFeduhub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299C4-83C2-1849-1653-3771E50E887D}"/>
              </a:ext>
            </a:extLst>
          </p:cNvPr>
          <p:cNvSpPr txBox="1"/>
          <p:nvPr/>
        </p:nvSpPr>
        <p:spPr>
          <a:xfrm>
            <a:off x="7092381" y="3834902"/>
            <a:ext cx="4447977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b="1" dirty="0"/>
              <a:t>SURFeduhub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Dienst</a:t>
            </a:r>
            <a:r>
              <a:rPr lang="en-GB" dirty="0"/>
              <a:t> van SURF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Platform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uitwisselen</a:t>
            </a:r>
            <a:r>
              <a:rPr lang="en-GB" dirty="0"/>
              <a:t> van </a:t>
            </a:r>
            <a:r>
              <a:rPr lang="en-GB" dirty="0" err="1"/>
              <a:t>onderwijsdata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instellingen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afnemers</a:t>
            </a:r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7C145-AF11-9DFF-0812-DE9E64DA3D62}"/>
              </a:ext>
            </a:extLst>
          </p:cNvPr>
          <p:cNvSpPr txBox="1"/>
          <p:nvPr/>
        </p:nvSpPr>
        <p:spPr>
          <a:xfrm>
            <a:off x="7086073" y="5477701"/>
            <a:ext cx="4447977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b="1" dirty="0"/>
              <a:t>eduxchange.nl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Cataloguswebsite</a:t>
            </a:r>
            <a:r>
              <a:rPr lang="en-GB" dirty="0"/>
              <a:t> met </a:t>
            </a:r>
            <a:r>
              <a:rPr lang="en-GB" dirty="0" err="1"/>
              <a:t>onderwijsaanbod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5B1AF-27CF-93F2-251E-9D3AC697C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71" y="3364442"/>
            <a:ext cx="1223909" cy="12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77E2A-2E1C-A0C7-431B-882DDE7E060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NL" dirty="0"/>
              <a:t>DEMO!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9917A-4E14-8FB8-7407-92B7C2387C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393700" cy="217488"/>
          </a:xfrm>
        </p:spPr>
        <p:txBody>
          <a:bodyPr/>
          <a:lstStyle/>
          <a:p>
            <a:fld id="{7AD0FE45-509C-4BDF-9EDE-64426F8DF3D2}" type="slidenum">
              <a:rPr lang="nl-NL" smtClean="0"/>
              <a:t>15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087B8-D60C-E1E9-F1BF-D15A0C4B0B4E}"/>
              </a:ext>
            </a:extLst>
          </p:cNvPr>
          <p:cNvSpPr txBox="1"/>
          <p:nvPr/>
        </p:nvSpPr>
        <p:spPr>
          <a:xfrm>
            <a:off x="5191105" y="3013502"/>
            <a:ext cx="180979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5400" i="1" cap="all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39C16-1339-6702-48CB-8B38068B95E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683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28D39-B547-41AC-FE14-3CA5D658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8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FE63-3128-62C9-E547-4AEAACFA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17</a:t>
            </a:fld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919678-379C-8FD1-145E-DBD00C2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edubroker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D1E5-ADDC-FE96-30DE-CF353B0F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" y="1369439"/>
            <a:ext cx="12192000" cy="45101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FE800-64D1-21F2-BEDD-DB864A9DA886}"/>
              </a:ext>
            </a:extLst>
          </p:cNvPr>
          <p:cNvSpPr/>
          <p:nvPr/>
        </p:nvSpPr>
        <p:spPr>
          <a:xfrm>
            <a:off x="176574" y="2490952"/>
            <a:ext cx="4496325" cy="374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A59F5-3028-E325-4185-A86247134C61}"/>
              </a:ext>
            </a:extLst>
          </p:cNvPr>
          <p:cNvSpPr/>
          <p:nvPr/>
        </p:nvSpPr>
        <p:spPr>
          <a:xfrm>
            <a:off x="6850642" y="4496326"/>
            <a:ext cx="5341358" cy="115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4A57F-C9C3-0B80-F6CC-9A0CC46E295C}"/>
              </a:ext>
            </a:extLst>
          </p:cNvPr>
          <p:cNvSpPr/>
          <p:nvPr/>
        </p:nvSpPr>
        <p:spPr>
          <a:xfrm>
            <a:off x="203693" y="1360724"/>
            <a:ext cx="2293565" cy="112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752B5-339F-40FD-12E7-82F5F2A4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68" y="495261"/>
            <a:ext cx="1073002" cy="512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F516FA-C619-EA6E-FA54-4ED5CB6FDA04}"/>
              </a:ext>
            </a:extLst>
          </p:cNvPr>
          <p:cNvSpPr/>
          <p:nvPr/>
        </p:nvSpPr>
        <p:spPr>
          <a:xfrm>
            <a:off x="4709660" y="3429000"/>
            <a:ext cx="1885555" cy="115935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C5038A-0E36-6AFC-87AF-68D6B3CE29DA}"/>
              </a:ext>
            </a:extLst>
          </p:cNvPr>
          <p:cNvSpPr/>
          <p:nvPr/>
        </p:nvSpPr>
        <p:spPr>
          <a:xfrm>
            <a:off x="6671967" y="1499459"/>
            <a:ext cx="5404420" cy="327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8FD1DC-C9BA-4BF2-B2E7-4079F90A5D5A}"/>
              </a:ext>
            </a:extLst>
          </p:cNvPr>
          <p:cNvSpPr/>
          <p:nvPr/>
        </p:nvSpPr>
        <p:spPr>
          <a:xfrm>
            <a:off x="4672899" y="2490952"/>
            <a:ext cx="2055824" cy="93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5B1AF-27CF-93F2-251E-9D3AC697C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56" y="2456170"/>
            <a:ext cx="1223909" cy="1223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B9D60-8E01-1D36-AD51-22AE11443AC5}"/>
              </a:ext>
            </a:extLst>
          </p:cNvPr>
          <p:cNvSpPr txBox="1"/>
          <p:nvPr/>
        </p:nvSpPr>
        <p:spPr>
          <a:xfrm>
            <a:off x="7144680" y="2849082"/>
            <a:ext cx="4447977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b="1" dirty="0"/>
              <a:t>edubroker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Een door SURF ontwikkelde component die de student door het inschrijfproces begeleidt.</a:t>
            </a:r>
          </a:p>
        </p:txBody>
      </p:sp>
    </p:spTree>
    <p:extLst>
      <p:ext uri="{BB962C8B-B14F-4D97-AF65-F5344CB8AC3E}">
        <p14:creationId xmlns:p14="http://schemas.microsoft.com/office/powerpoint/2010/main" val="15588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77E2A-2E1C-A0C7-431B-882DDE7E060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NL" dirty="0"/>
              <a:t>DEMO!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9917A-4E14-8FB8-7407-92B7C2387C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393700" cy="217488"/>
          </a:xfrm>
        </p:spPr>
        <p:txBody>
          <a:bodyPr/>
          <a:lstStyle/>
          <a:p>
            <a:fld id="{7AD0FE45-509C-4BDF-9EDE-64426F8DF3D2}" type="slidenum">
              <a:rPr lang="nl-NL" smtClean="0"/>
              <a:t>18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087B8-D60C-E1E9-F1BF-D15A0C4B0B4E}"/>
              </a:ext>
            </a:extLst>
          </p:cNvPr>
          <p:cNvSpPr txBox="1"/>
          <p:nvPr/>
        </p:nvSpPr>
        <p:spPr>
          <a:xfrm>
            <a:off x="5191105" y="3013502"/>
            <a:ext cx="180979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5400" i="1" cap="all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070FD-2199-B8CA-3E7C-C14225CBBBD3}"/>
              </a:ext>
            </a:extLst>
          </p:cNvPr>
          <p:cNvSpPr txBox="1"/>
          <p:nvPr/>
        </p:nvSpPr>
        <p:spPr>
          <a:xfrm>
            <a:off x="5508659" y="4240137"/>
            <a:ext cx="11746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800" i="1" cap="all" dirty="0">
                <a:solidFill>
                  <a:schemeClr val="bg1"/>
                </a:solidFill>
              </a:rPr>
              <a:t>(S</a:t>
            </a:r>
            <a:r>
              <a:rPr lang="en-NL" sz="2800" i="1" cap="all" dirty="0">
                <a:solidFill>
                  <a:schemeClr val="bg1"/>
                </a:solidFill>
              </a:rPr>
              <a:t>lides)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39C16-1339-6702-48CB-8B38068B95E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527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C55A3-3D1B-DF1F-A30A-901EE79B0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D3BAF8-355D-FA01-B0BA-6F46A7CE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Infrastructuur Studentmobiliteit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CAB1C8E2-ED1D-3673-B974-C232A5FC5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07" y="1400483"/>
            <a:ext cx="8974163" cy="5105420"/>
          </a:xfrm>
        </p:spPr>
        <p:txBody>
          <a:bodyPr/>
          <a:lstStyle/>
          <a:p>
            <a:r>
              <a:rPr lang="en-NL" dirty="0"/>
              <a:t>Pilot Studentmobiliteit</a:t>
            </a:r>
          </a:p>
          <a:p>
            <a:r>
              <a:rPr lang="en-NL" dirty="0"/>
              <a:t>Onderdeel van het Versnellingsplan Onderwijsinnovatie met ICT</a:t>
            </a:r>
          </a:p>
          <a:p>
            <a:r>
              <a:rPr lang="en-NL" dirty="0"/>
              <a:t>Eerst met 3 universiteiten (EWUU Alliantie):</a:t>
            </a:r>
          </a:p>
          <a:p>
            <a:pPr lvl="1"/>
            <a:r>
              <a:rPr lang="en-NL" sz="1600" dirty="0"/>
              <a:t>Universiteit Utrecht</a:t>
            </a:r>
          </a:p>
          <a:p>
            <a:pPr lvl="1"/>
            <a:r>
              <a:rPr lang="en-NL" sz="1600" dirty="0"/>
              <a:t>Wageningen University</a:t>
            </a:r>
          </a:p>
          <a:p>
            <a:pPr lvl="1"/>
            <a:r>
              <a:rPr lang="en-NL" sz="1600" dirty="0"/>
              <a:t>Technische Universiteit Eindhoven</a:t>
            </a:r>
          </a:p>
          <a:p>
            <a:r>
              <a:rPr lang="en-NL" dirty="0"/>
              <a:t>Later dit voorjaar ook met de LDE Alliantie:</a:t>
            </a:r>
          </a:p>
          <a:p>
            <a:pPr lvl="1"/>
            <a:r>
              <a:rPr lang="en-NL" sz="1600" dirty="0"/>
              <a:t>Universiteit Leiden</a:t>
            </a:r>
          </a:p>
          <a:p>
            <a:pPr lvl="1"/>
            <a:r>
              <a:rPr lang="en-NL" sz="1600" dirty="0"/>
              <a:t>Erasmus Universiteit</a:t>
            </a:r>
          </a:p>
          <a:p>
            <a:pPr lvl="1"/>
            <a:r>
              <a:rPr lang="en-NL" sz="1600" dirty="0"/>
              <a:t>TU Delft</a:t>
            </a:r>
          </a:p>
          <a:p>
            <a:r>
              <a:rPr lang="en-NL" b="1" dirty="0"/>
              <a:t>Doel: student kan elders inschrijven “</a:t>
            </a:r>
            <a:r>
              <a:rPr lang="en-NL" b="1" u="sng" dirty="0"/>
              <a:t>met 1 klik”</a:t>
            </a:r>
            <a:r>
              <a:rPr lang="en-NL" b="1" dirty="0"/>
              <a:t>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12F892-83BE-2568-E380-AC8C3A64B23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753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D7766-E817-A8A1-F25D-D1386739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FE63-3128-62C9-E547-4AEAACFA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21</a:t>
            </a:fld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919678-379C-8FD1-145E-DBD00C2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Intekenontvanger en eduID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D1E5-ADDC-FE96-30DE-CF353B0F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25" y="1369439"/>
            <a:ext cx="12191999" cy="45101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FE800-64D1-21F2-BEDD-DB864A9DA886}"/>
              </a:ext>
            </a:extLst>
          </p:cNvPr>
          <p:cNvSpPr/>
          <p:nvPr/>
        </p:nvSpPr>
        <p:spPr>
          <a:xfrm>
            <a:off x="176574" y="2490952"/>
            <a:ext cx="4496325" cy="374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A59F5-3028-E325-4185-A86247134C61}"/>
              </a:ext>
            </a:extLst>
          </p:cNvPr>
          <p:cNvSpPr/>
          <p:nvPr/>
        </p:nvSpPr>
        <p:spPr>
          <a:xfrm>
            <a:off x="6850642" y="4496326"/>
            <a:ext cx="5341358" cy="115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4A57F-C9C3-0B80-F6CC-9A0CC46E295C}"/>
              </a:ext>
            </a:extLst>
          </p:cNvPr>
          <p:cNvSpPr/>
          <p:nvPr/>
        </p:nvSpPr>
        <p:spPr>
          <a:xfrm>
            <a:off x="203693" y="1360724"/>
            <a:ext cx="2293565" cy="112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752B5-339F-40FD-12E7-82F5F2A4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68" y="495261"/>
            <a:ext cx="1073002" cy="512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F516FA-C619-EA6E-FA54-4ED5CB6FDA04}"/>
              </a:ext>
            </a:extLst>
          </p:cNvPr>
          <p:cNvSpPr/>
          <p:nvPr/>
        </p:nvSpPr>
        <p:spPr>
          <a:xfrm>
            <a:off x="4697074" y="3476217"/>
            <a:ext cx="1885555" cy="102010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C5038A-0E36-6AFC-87AF-68D6B3CE29DA}"/>
              </a:ext>
            </a:extLst>
          </p:cNvPr>
          <p:cNvSpPr/>
          <p:nvPr/>
        </p:nvSpPr>
        <p:spPr>
          <a:xfrm>
            <a:off x="6606804" y="3904252"/>
            <a:ext cx="5482208" cy="201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5B1AF-27CF-93F2-251E-9D3AC697C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9" y="3381783"/>
            <a:ext cx="1223909" cy="12239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5CDF5C-D319-2ED4-4EB2-5F305BA3C186}"/>
              </a:ext>
            </a:extLst>
          </p:cNvPr>
          <p:cNvSpPr txBox="1"/>
          <p:nvPr/>
        </p:nvSpPr>
        <p:spPr>
          <a:xfrm>
            <a:off x="373384" y="2753626"/>
            <a:ext cx="3229030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NL" b="1" dirty="0"/>
              <a:t>SURFconext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Gefedereerde identiteit- en inlogoplossing van SURF</a:t>
            </a:r>
          </a:p>
          <a:p>
            <a:pPr algn="l"/>
            <a:r>
              <a:rPr lang="en-NL" b="1" dirty="0"/>
              <a:t>eduID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 </a:t>
            </a:r>
            <a:r>
              <a:rPr lang="en-GB" dirty="0" err="1"/>
              <a:t>identiteit</a:t>
            </a:r>
            <a:r>
              <a:rPr lang="en-GB" dirty="0"/>
              <a:t> die </a:t>
            </a:r>
            <a:r>
              <a:rPr lang="en-GB" dirty="0" err="1"/>
              <a:t>studenten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instellingen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gebruiken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6E9189-E352-7355-79D0-F757A9C19766}"/>
              </a:ext>
            </a:extLst>
          </p:cNvPr>
          <p:cNvSpPr/>
          <p:nvPr/>
        </p:nvSpPr>
        <p:spPr>
          <a:xfrm>
            <a:off x="9307974" y="1558781"/>
            <a:ext cx="2707452" cy="234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F90D6-79B7-7518-448B-8E4C2B4ECD55}"/>
              </a:ext>
            </a:extLst>
          </p:cNvPr>
          <p:cNvSpPr/>
          <p:nvPr/>
        </p:nvSpPr>
        <p:spPr>
          <a:xfrm>
            <a:off x="8594322" y="2657373"/>
            <a:ext cx="1980136" cy="234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16D43A-1ACA-A6A9-C6E8-31CAFF50D77F}"/>
              </a:ext>
            </a:extLst>
          </p:cNvPr>
          <p:cNvSpPr/>
          <p:nvPr/>
        </p:nvSpPr>
        <p:spPr>
          <a:xfrm>
            <a:off x="7780821" y="3723122"/>
            <a:ext cx="1980136" cy="234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E9EAD6-CC56-6535-BC62-62151DA4DF31}"/>
              </a:ext>
            </a:extLst>
          </p:cNvPr>
          <p:cNvSpPr/>
          <p:nvPr/>
        </p:nvSpPr>
        <p:spPr>
          <a:xfrm>
            <a:off x="7534879" y="3653754"/>
            <a:ext cx="1980136" cy="234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B9D60-8E01-1D36-AD51-22AE11443AC5}"/>
              </a:ext>
            </a:extLst>
          </p:cNvPr>
          <p:cNvSpPr txBox="1"/>
          <p:nvPr/>
        </p:nvSpPr>
        <p:spPr>
          <a:xfrm>
            <a:off x="7479721" y="4022739"/>
            <a:ext cx="4447977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err="1"/>
              <a:t>Intekenontvanger</a:t>
            </a:r>
            <a:r>
              <a:rPr lang="en-US" b="1" dirty="0"/>
              <a:t> / </a:t>
            </a:r>
            <a:r>
              <a:rPr lang="en-US" b="1" dirty="0" err="1"/>
              <a:t>resultaatverzender</a:t>
            </a:r>
            <a:endParaRPr lang="en-N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Een component ontwikkeld door SURF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Draait in het domein van de instelling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Verantwoordelijk voor het verzamelen van informatie en het starten van de daadwerkelijke inschrijving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Slaat een ‘token’ op voor elke student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80C132-A9F9-F2EA-C2D5-105A89862048}"/>
              </a:ext>
            </a:extLst>
          </p:cNvPr>
          <p:cNvSpPr/>
          <p:nvPr/>
        </p:nvSpPr>
        <p:spPr>
          <a:xfrm>
            <a:off x="4671861" y="4505092"/>
            <a:ext cx="1980136" cy="208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A21969-5913-5A49-6B7F-A06C6923FEC2}"/>
              </a:ext>
            </a:extLst>
          </p:cNvPr>
          <p:cNvSpPr/>
          <p:nvPr/>
        </p:nvSpPr>
        <p:spPr>
          <a:xfrm>
            <a:off x="6999903" y="2466874"/>
            <a:ext cx="2707452" cy="190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CE803E-198A-C4C5-D3AE-884C17377505}"/>
              </a:ext>
            </a:extLst>
          </p:cNvPr>
          <p:cNvSpPr/>
          <p:nvPr/>
        </p:nvSpPr>
        <p:spPr>
          <a:xfrm>
            <a:off x="6582630" y="2511018"/>
            <a:ext cx="820858" cy="190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409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77E2A-2E1C-A0C7-431B-882DDE7E060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NL" dirty="0"/>
              <a:t>DEMO!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9917A-4E14-8FB8-7407-92B7C2387C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393700" cy="217488"/>
          </a:xfrm>
        </p:spPr>
        <p:txBody>
          <a:bodyPr/>
          <a:lstStyle/>
          <a:p>
            <a:fld id="{7AD0FE45-509C-4BDF-9EDE-64426F8DF3D2}" type="slidenum">
              <a:rPr lang="nl-NL" smtClean="0"/>
              <a:t>22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087B8-D60C-E1E9-F1BF-D15A0C4B0B4E}"/>
              </a:ext>
            </a:extLst>
          </p:cNvPr>
          <p:cNvSpPr txBox="1"/>
          <p:nvPr/>
        </p:nvSpPr>
        <p:spPr>
          <a:xfrm>
            <a:off x="5191105" y="3013502"/>
            <a:ext cx="180979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5400" i="1" cap="all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070FD-2199-B8CA-3E7C-C14225CBBBD3}"/>
              </a:ext>
            </a:extLst>
          </p:cNvPr>
          <p:cNvSpPr txBox="1"/>
          <p:nvPr/>
        </p:nvSpPr>
        <p:spPr>
          <a:xfrm>
            <a:off x="5508659" y="4240137"/>
            <a:ext cx="11746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800" i="1" cap="all" dirty="0">
                <a:solidFill>
                  <a:schemeClr val="bg1"/>
                </a:solidFill>
              </a:rPr>
              <a:t>(S</a:t>
            </a:r>
            <a:r>
              <a:rPr lang="en-NL" sz="2800" i="1" cap="all" dirty="0">
                <a:solidFill>
                  <a:schemeClr val="bg1"/>
                </a:solidFill>
              </a:rPr>
              <a:t>lides)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39C16-1339-6702-48CB-8B38068B95E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424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B2E28-ED20-FE55-11C9-16D88265A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FE63-3128-62C9-E547-4AEAACFA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24</a:t>
            </a:fld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919678-379C-8FD1-145E-DBD00C2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De student inschrijven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D1E5-ADDC-FE96-30DE-CF353B0F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25" y="1369439"/>
            <a:ext cx="12191999" cy="45101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FE800-64D1-21F2-BEDD-DB864A9DA886}"/>
              </a:ext>
            </a:extLst>
          </p:cNvPr>
          <p:cNvSpPr/>
          <p:nvPr/>
        </p:nvSpPr>
        <p:spPr>
          <a:xfrm>
            <a:off x="176574" y="2490952"/>
            <a:ext cx="4496325" cy="374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4A57F-C9C3-0B80-F6CC-9A0CC46E295C}"/>
              </a:ext>
            </a:extLst>
          </p:cNvPr>
          <p:cNvSpPr/>
          <p:nvPr/>
        </p:nvSpPr>
        <p:spPr>
          <a:xfrm>
            <a:off x="203693" y="1360724"/>
            <a:ext cx="2293565" cy="112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752B5-339F-40FD-12E7-82F5F2A4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68" y="495261"/>
            <a:ext cx="1073002" cy="512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F516FA-C619-EA6E-FA54-4ED5CB6FDA04}"/>
              </a:ext>
            </a:extLst>
          </p:cNvPr>
          <p:cNvSpPr/>
          <p:nvPr/>
        </p:nvSpPr>
        <p:spPr>
          <a:xfrm>
            <a:off x="4697074" y="3476217"/>
            <a:ext cx="1885555" cy="102010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5B1AF-27CF-93F2-251E-9D3AC697C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9" y="3381783"/>
            <a:ext cx="1223909" cy="12239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80C132-A9F9-F2EA-C2D5-105A89862048}"/>
              </a:ext>
            </a:extLst>
          </p:cNvPr>
          <p:cNvSpPr/>
          <p:nvPr/>
        </p:nvSpPr>
        <p:spPr>
          <a:xfrm>
            <a:off x="4671861" y="4505092"/>
            <a:ext cx="1980136" cy="208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97DF24-7F96-1926-3FB1-4DE640BF8E6C}"/>
              </a:ext>
            </a:extLst>
          </p:cNvPr>
          <p:cNvSpPr/>
          <p:nvPr/>
        </p:nvSpPr>
        <p:spPr>
          <a:xfrm>
            <a:off x="9931238" y="3682826"/>
            <a:ext cx="1980136" cy="180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F2DCF1-47D7-E82E-7214-778BE3F6EFC0}"/>
              </a:ext>
            </a:extLst>
          </p:cNvPr>
          <p:cNvSpPr/>
          <p:nvPr/>
        </p:nvSpPr>
        <p:spPr>
          <a:xfrm>
            <a:off x="8373605" y="3651295"/>
            <a:ext cx="1980136" cy="90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425BA0-3BCC-FA13-1116-68C0F8C94F6C}"/>
              </a:ext>
            </a:extLst>
          </p:cNvPr>
          <p:cNvSpPr/>
          <p:nvPr/>
        </p:nvSpPr>
        <p:spPr>
          <a:xfrm flipH="1">
            <a:off x="6582628" y="2822787"/>
            <a:ext cx="549691" cy="55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83A08C-2D0A-EB99-3558-E6804114B837}"/>
              </a:ext>
            </a:extLst>
          </p:cNvPr>
          <p:cNvSpPr/>
          <p:nvPr/>
        </p:nvSpPr>
        <p:spPr>
          <a:xfrm flipH="1">
            <a:off x="6606803" y="3403328"/>
            <a:ext cx="549691" cy="4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8B3B78-B943-40CB-7947-70DF558ED91A}"/>
              </a:ext>
            </a:extLst>
          </p:cNvPr>
          <p:cNvSpPr/>
          <p:nvPr/>
        </p:nvSpPr>
        <p:spPr>
          <a:xfrm flipH="1">
            <a:off x="7021449" y="3624490"/>
            <a:ext cx="549691" cy="31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B9D60-8E01-1D36-AD51-22AE11443AC5}"/>
              </a:ext>
            </a:extLst>
          </p:cNvPr>
          <p:cNvSpPr txBox="1"/>
          <p:nvPr/>
        </p:nvSpPr>
        <p:spPr>
          <a:xfrm>
            <a:off x="4720209" y="5313485"/>
            <a:ext cx="4447977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/>
              <a:t>Backend</a:t>
            </a:r>
            <a:endParaRPr lang="en-NL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Een component ontwikkeld door de instelling of een leverancier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L" dirty="0"/>
              <a:t>Verzorgt de daadwerkelijke inschrijving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EBD68-4DAE-B320-CA4D-849F641DAD13}"/>
              </a:ext>
            </a:extLst>
          </p:cNvPr>
          <p:cNvSpPr txBox="1"/>
          <p:nvPr/>
        </p:nvSpPr>
        <p:spPr>
          <a:xfrm>
            <a:off x="9011570" y="3774524"/>
            <a:ext cx="3133147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/>
              <a:t>OOAPI endpoint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Thuisinstelling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Verifieerd</a:t>
            </a:r>
            <a:r>
              <a:rPr lang="en-US" dirty="0"/>
              <a:t> </a:t>
            </a:r>
            <a:r>
              <a:rPr lang="en-US" dirty="0" err="1"/>
              <a:t>identiteit</a:t>
            </a:r>
            <a:r>
              <a:rPr lang="en-US" dirty="0"/>
              <a:t> </a:t>
            </a:r>
            <a:r>
              <a:rPr lang="en-US" dirty="0" err="1"/>
              <a:t>gaststudent</a:t>
            </a:r>
            <a:r>
              <a:rPr lang="en-US" dirty="0"/>
              <a:t> door ”introspection”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849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77E2A-2E1C-A0C7-431B-882DDE7E060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NL" dirty="0"/>
              <a:t>DEMO!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9917A-4E14-8FB8-7407-92B7C2387C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393700" cy="217488"/>
          </a:xfrm>
        </p:spPr>
        <p:txBody>
          <a:bodyPr/>
          <a:lstStyle/>
          <a:p>
            <a:fld id="{7AD0FE45-509C-4BDF-9EDE-64426F8DF3D2}" type="slidenum">
              <a:rPr lang="nl-NL" smtClean="0"/>
              <a:t>25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087B8-D60C-E1E9-F1BF-D15A0C4B0B4E}"/>
              </a:ext>
            </a:extLst>
          </p:cNvPr>
          <p:cNvSpPr txBox="1"/>
          <p:nvPr/>
        </p:nvSpPr>
        <p:spPr>
          <a:xfrm>
            <a:off x="5191105" y="3013502"/>
            <a:ext cx="180979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5400" i="1" cap="all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070FD-2199-B8CA-3E7C-C14225CBBBD3}"/>
              </a:ext>
            </a:extLst>
          </p:cNvPr>
          <p:cNvSpPr txBox="1"/>
          <p:nvPr/>
        </p:nvSpPr>
        <p:spPr>
          <a:xfrm>
            <a:off x="5508659" y="4240137"/>
            <a:ext cx="11746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800" i="1" cap="all" dirty="0">
                <a:solidFill>
                  <a:schemeClr val="bg1"/>
                </a:solidFill>
              </a:rPr>
              <a:t>(S</a:t>
            </a:r>
            <a:r>
              <a:rPr lang="en-NL" sz="2800" i="1" cap="all" dirty="0">
                <a:solidFill>
                  <a:schemeClr val="bg1"/>
                </a:solidFill>
              </a:rPr>
              <a:t>lides)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39C16-1339-6702-48CB-8B38068B95E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02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30CF9-E9FC-3C1A-41FF-DD649DEDD59F}"/>
              </a:ext>
            </a:extLst>
          </p:cNvPr>
          <p:cNvSpPr/>
          <p:nvPr/>
        </p:nvSpPr>
        <p:spPr>
          <a:xfrm>
            <a:off x="0" y="5978285"/>
            <a:ext cx="12192000" cy="87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DBA3C-FCC0-902C-CAC7-FE27CFABB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8" y="0"/>
            <a:ext cx="9644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FE63-3128-62C9-E547-4AEAACFA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27</a:t>
            </a:fld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919678-379C-8FD1-145E-DBD00C2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Versturen resultaat naar de thuisinstelling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D1E5-ADDC-FE96-30DE-CF353B0F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25" y="1369439"/>
            <a:ext cx="12191999" cy="45101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FE800-64D1-21F2-BEDD-DB864A9DA886}"/>
              </a:ext>
            </a:extLst>
          </p:cNvPr>
          <p:cNvSpPr/>
          <p:nvPr/>
        </p:nvSpPr>
        <p:spPr>
          <a:xfrm>
            <a:off x="176574" y="2490952"/>
            <a:ext cx="4496325" cy="374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4A57F-C9C3-0B80-F6CC-9A0CC46E295C}"/>
              </a:ext>
            </a:extLst>
          </p:cNvPr>
          <p:cNvSpPr/>
          <p:nvPr/>
        </p:nvSpPr>
        <p:spPr>
          <a:xfrm>
            <a:off x="203693" y="1360724"/>
            <a:ext cx="2293565" cy="112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752B5-339F-40FD-12E7-82F5F2A4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68" y="495261"/>
            <a:ext cx="1073002" cy="5120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F516FA-C619-EA6E-FA54-4ED5CB6FDA04}"/>
              </a:ext>
            </a:extLst>
          </p:cNvPr>
          <p:cNvSpPr/>
          <p:nvPr/>
        </p:nvSpPr>
        <p:spPr>
          <a:xfrm>
            <a:off x="4697074" y="3476217"/>
            <a:ext cx="1885555" cy="102010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5B1AF-27CF-93F2-251E-9D3AC697C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9" y="3381783"/>
            <a:ext cx="1223909" cy="12239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80C132-A9F9-F2EA-C2D5-105A89862048}"/>
              </a:ext>
            </a:extLst>
          </p:cNvPr>
          <p:cNvSpPr/>
          <p:nvPr/>
        </p:nvSpPr>
        <p:spPr>
          <a:xfrm>
            <a:off x="3689131" y="2560320"/>
            <a:ext cx="2962866" cy="402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97DF24-7F96-1926-3FB1-4DE640BF8E6C}"/>
              </a:ext>
            </a:extLst>
          </p:cNvPr>
          <p:cNvSpPr/>
          <p:nvPr/>
        </p:nvSpPr>
        <p:spPr>
          <a:xfrm>
            <a:off x="6511178" y="3631712"/>
            <a:ext cx="1789335" cy="180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425BA0-3BCC-FA13-1116-68C0F8C94F6C}"/>
              </a:ext>
            </a:extLst>
          </p:cNvPr>
          <p:cNvSpPr/>
          <p:nvPr/>
        </p:nvSpPr>
        <p:spPr>
          <a:xfrm flipH="1">
            <a:off x="6582628" y="2822787"/>
            <a:ext cx="549691" cy="55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83A08C-2D0A-EB99-3558-E6804114B837}"/>
              </a:ext>
            </a:extLst>
          </p:cNvPr>
          <p:cNvSpPr/>
          <p:nvPr/>
        </p:nvSpPr>
        <p:spPr>
          <a:xfrm flipH="1">
            <a:off x="6606803" y="3403328"/>
            <a:ext cx="549691" cy="4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8B3B78-B943-40CB-7947-70DF558ED91A}"/>
              </a:ext>
            </a:extLst>
          </p:cNvPr>
          <p:cNvSpPr/>
          <p:nvPr/>
        </p:nvSpPr>
        <p:spPr>
          <a:xfrm flipH="1">
            <a:off x="7021449" y="3624490"/>
            <a:ext cx="549691" cy="31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0B83E8-BCE4-8A57-6590-4F36E98DA51B}"/>
              </a:ext>
            </a:extLst>
          </p:cNvPr>
          <p:cNvSpPr/>
          <p:nvPr/>
        </p:nvSpPr>
        <p:spPr>
          <a:xfrm>
            <a:off x="8070122" y="4619230"/>
            <a:ext cx="2645434" cy="1520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7B538D-92F7-1EE0-4024-E5ED3863680B}"/>
              </a:ext>
            </a:extLst>
          </p:cNvPr>
          <p:cNvSpPr/>
          <p:nvPr/>
        </p:nvSpPr>
        <p:spPr>
          <a:xfrm>
            <a:off x="7450803" y="4571337"/>
            <a:ext cx="1789335" cy="180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801427-99AD-3BEB-670D-208D5066E31E}"/>
              </a:ext>
            </a:extLst>
          </p:cNvPr>
          <p:cNvSpPr/>
          <p:nvPr/>
        </p:nvSpPr>
        <p:spPr>
          <a:xfrm>
            <a:off x="8612455" y="2481914"/>
            <a:ext cx="1431743" cy="111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FE23BC-A83C-4AC7-F5EB-A6F0603038AF}"/>
              </a:ext>
            </a:extLst>
          </p:cNvPr>
          <p:cNvSpPr/>
          <p:nvPr/>
        </p:nvSpPr>
        <p:spPr>
          <a:xfrm>
            <a:off x="6633357" y="2469301"/>
            <a:ext cx="3894711" cy="22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1846A1-8DB2-B508-63C4-679E83CDEEF7}"/>
              </a:ext>
            </a:extLst>
          </p:cNvPr>
          <p:cNvSpPr/>
          <p:nvPr/>
        </p:nvSpPr>
        <p:spPr>
          <a:xfrm>
            <a:off x="5959366" y="2608038"/>
            <a:ext cx="1076772" cy="166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6F28D1-2040-F36A-F742-68910DF52D95}"/>
              </a:ext>
            </a:extLst>
          </p:cNvPr>
          <p:cNvSpPr/>
          <p:nvPr/>
        </p:nvSpPr>
        <p:spPr>
          <a:xfrm>
            <a:off x="9279747" y="1481640"/>
            <a:ext cx="240010" cy="111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EBD68-4DAE-B320-CA4D-849F641DAD13}"/>
              </a:ext>
            </a:extLst>
          </p:cNvPr>
          <p:cNvSpPr txBox="1"/>
          <p:nvPr/>
        </p:nvSpPr>
        <p:spPr>
          <a:xfrm>
            <a:off x="7219665" y="4237901"/>
            <a:ext cx="4405578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 err="1"/>
              <a:t>Resultaatverzender</a:t>
            </a:r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Verstuurt</a:t>
            </a:r>
            <a:r>
              <a:rPr lang="en-US" dirty="0"/>
              <a:t> het </a:t>
            </a:r>
            <a:r>
              <a:rPr lang="en-US" dirty="0" err="1"/>
              <a:t>resultaat</a:t>
            </a:r>
            <a:r>
              <a:rPr lang="en-US" dirty="0"/>
              <a:t> van de student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thuisinstelling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 </a:t>
            </a:r>
            <a:r>
              <a:rPr lang="en-US" dirty="0" err="1"/>
              <a:t>een</a:t>
            </a:r>
            <a:r>
              <a:rPr lang="en-US" dirty="0"/>
              <a:t> later moment</a:t>
            </a:r>
          </a:p>
        </p:txBody>
      </p:sp>
    </p:spTree>
    <p:extLst>
      <p:ext uri="{BB962C8B-B14F-4D97-AF65-F5344CB8AC3E}">
        <p14:creationId xmlns:p14="http://schemas.microsoft.com/office/powerpoint/2010/main" val="15145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FE63-3128-62C9-E547-4AEAACFA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28</a:t>
            </a:fld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919678-379C-8FD1-145E-DBD00C2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Overzicht infrastructuur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D1E5-ADDC-FE96-30DE-CF353B0F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9439"/>
            <a:ext cx="12191999" cy="4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1DDBE5-3221-1B9A-59E8-EBE6E86B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eduXchange 2.0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3E4397D7-6AC6-A08A-D383-D8FD92959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NL" dirty="0"/>
              <a:t>Gaat dit voorjaar in productie</a:t>
            </a:r>
          </a:p>
          <a:p>
            <a:r>
              <a:rPr lang="en-NL" dirty="0"/>
              <a:t>Met de LDE alliantie: Leiden, Delft, Erasmus</a:t>
            </a:r>
          </a:p>
          <a:p>
            <a:r>
              <a:rPr lang="en-NL" dirty="0"/>
              <a:t>Nieuwe functionaliteiten:</a:t>
            </a:r>
          </a:p>
          <a:p>
            <a:pPr lvl="1"/>
            <a:r>
              <a:rPr lang="en-NL" dirty="0"/>
              <a:t>Minoren</a:t>
            </a:r>
          </a:p>
          <a:p>
            <a:pPr lvl="1"/>
            <a:r>
              <a:rPr lang="en-NL" dirty="0"/>
              <a:t>Uitgebreidere checks op “mag dit”: nieuwe afspraken en techniek zodat thuisinstelling en gastinstelling automatisch kunnen checken of een student zich mag inschrijven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D0584-231F-5CF9-2061-1F90246AB7C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170EC-7BC5-B150-B07E-6953809C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7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CCC4C-DAE8-24BF-520C-C289D20E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Uitgangspunten</a:t>
            </a:r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80435FD3-99CC-1622-BA96-FE8055982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NL" dirty="0"/>
              <a:t>Student in controle</a:t>
            </a:r>
          </a:p>
          <a:p>
            <a:r>
              <a:rPr lang="en-NL" dirty="0"/>
              <a:t>Privacy by design</a:t>
            </a:r>
          </a:p>
          <a:p>
            <a:r>
              <a:rPr lang="en-NL" dirty="0"/>
              <a:t>Geen extra werk voor studentenadministraties</a:t>
            </a:r>
          </a:p>
          <a:p>
            <a:r>
              <a:rPr lang="en-NL" dirty="0"/>
              <a:t>Zoveel mogelijk gebruik maken van bestaande technologiën en diensten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168CA-3DC3-9F9A-C867-29D1FFDCFF9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0693-01C2-B984-78EA-A3DFD8B1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8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FCFC65A-F490-5A92-56BF-23EF30E086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9230"/>
          <a:stretch>
            <a:fillRect/>
          </a:stretch>
        </p:blipFill>
        <p:spPr/>
      </p:pic>
      <p:sp>
        <p:nvSpPr>
          <p:cNvPr id="20" name="Text Placeholder 19"/>
          <p:cNvSpPr>
            <a:spLocks noGrp="1"/>
          </p:cNvSpPr>
          <p:nvPr>
            <p:ph type="body" sz="quarter" idx="65"/>
          </p:nvPr>
        </p:nvSpPr>
        <p:spPr>
          <a:xfrm>
            <a:off x="870839" y="3783724"/>
            <a:ext cx="4347528" cy="161569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23E611B-040C-4D22-8A70-9DBA2ADB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E25CF5-0CDE-4D12-958C-294179436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39531" y="3975326"/>
            <a:ext cx="3200400" cy="261257"/>
          </a:xfrm>
        </p:spPr>
        <p:txBody>
          <a:bodyPr/>
          <a:lstStyle/>
          <a:p>
            <a:r>
              <a:rPr lang="nl-NL" dirty="0"/>
              <a:t>Jelmer de Ronde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08C437BE-2F6E-493E-8EBD-3B32BACFC8B5}"/>
              </a:ext>
            </a:extLst>
          </p:cNvPr>
          <p:cNvSpPr>
            <a:spLocks noGrp="1"/>
          </p:cNvSpPr>
          <p:nvPr>
            <p:ph type="body" orient="vert" idx="68"/>
          </p:nvPr>
        </p:nvSpPr>
        <p:spPr>
          <a:xfrm>
            <a:off x="1539531" y="4481047"/>
            <a:ext cx="3200400" cy="261257"/>
          </a:xfrm>
        </p:spPr>
        <p:txBody>
          <a:bodyPr/>
          <a:lstStyle/>
          <a:p>
            <a:r>
              <a:rPr lang="nl-NL" dirty="0"/>
              <a:t>E-mail: </a:t>
            </a:r>
            <a:r>
              <a:rPr lang="nl-NL" dirty="0" err="1"/>
              <a:t>jelmer.deronde@surf.nl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231326F0-B936-4FCE-92C7-F3674BA33E32}"/>
              </a:ext>
            </a:extLst>
          </p:cNvPr>
          <p:cNvSpPr>
            <a:spLocks noGrp="1"/>
          </p:cNvSpPr>
          <p:nvPr>
            <p:ph type="body" orient="vert" idx="69"/>
          </p:nvPr>
        </p:nvSpPr>
        <p:spPr>
          <a:xfrm>
            <a:off x="1539531" y="4986768"/>
            <a:ext cx="3200400" cy="261257"/>
          </a:xfrm>
        </p:spPr>
        <p:txBody>
          <a:bodyPr/>
          <a:lstStyle/>
          <a:p>
            <a:r>
              <a:rPr lang="nl-NL"/>
              <a:t>www.surf.nl</a:t>
            </a:r>
            <a:endParaRPr lang="nl-NL" dirty="0"/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C6C92131-0724-4CE6-B70B-3DD51D141477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nl-NL"/>
              <a:t>Samen aanjagen van vernieuwing</a:t>
            </a:r>
            <a:endParaRPr lang="nl-NL" dirty="0"/>
          </a:p>
        </p:txBody>
      </p:sp>
      <p:grpSp>
        <p:nvGrpSpPr>
          <p:cNvPr id="59" name="Groep 58">
            <a:extLst>
              <a:ext uri="{FF2B5EF4-FFF2-40B4-BE49-F238E27FC236}">
                <a16:creationId xmlns:a16="http://schemas.microsoft.com/office/drawing/2014/main" id="{3A9465C8-E8EF-4EA2-BFCA-E1D6E4C3A6A6}"/>
              </a:ext>
            </a:extLst>
          </p:cNvPr>
          <p:cNvGrpSpPr>
            <a:grpSpLocks/>
          </p:cNvGrpSpPr>
          <p:nvPr/>
        </p:nvGrpSpPr>
        <p:grpSpPr>
          <a:xfrm>
            <a:off x="1138318" y="4991973"/>
            <a:ext cx="309562" cy="233858"/>
            <a:chOff x="3614738" y="3806826"/>
            <a:chExt cx="655638" cy="495300"/>
          </a:xfrm>
        </p:grpSpPr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8DA14C1B-DC53-4202-9101-457CF9D0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4249738"/>
              <a:ext cx="655638" cy="52388"/>
            </a:xfrm>
            <a:custGeom>
              <a:avLst/>
              <a:gdLst>
                <a:gd name="T0" fmla="*/ 0 w 413"/>
                <a:gd name="T1" fmla="*/ 0 h 33"/>
                <a:gd name="T2" fmla="*/ 413 w 413"/>
                <a:gd name="T3" fmla="*/ 0 h 33"/>
                <a:gd name="T4" fmla="*/ 413 w 413"/>
                <a:gd name="T5" fmla="*/ 20 h 33"/>
                <a:gd name="T6" fmla="*/ 413 w 413"/>
                <a:gd name="T7" fmla="*/ 21 h 33"/>
                <a:gd name="T8" fmla="*/ 410 w 413"/>
                <a:gd name="T9" fmla="*/ 22 h 33"/>
                <a:gd name="T10" fmla="*/ 405 w 413"/>
                <a:gd name="T11" fmla="*/ 24 h 33"/>
                <a:gd name="T12" fmla="*/ 394 w 413"/>
                <a:gd name="T13" fmla="*/ 25 h 33"/>
                <a:gd name="T14" fmla="*/ 363 w 413"/>
                <a:gd name="T15" fmla="*/ 33 h 33"/>
                <a:gd name="T16" fmla="*/ 51 w 413"/>
                <a:gd name="T17" fmla="*/ 33 h 33"/>
                <a:gd name="T18" fmla="*/ 20 w 413"/>
                <a:gd name="T19" fmla="*/ 25 h 33"/>
                <a:gd name="T20" fmla="*/ 9 w 413"/>
                <a:gd name="T21" fmla="*/ 24 h 33"/>
                <a:gd name="T22" fmla="*/ 3 w 413"/>
                <a:gd name="T23" fmla="*/ 22 h 33"/>
                <a:gd name="T24" fmla="*/ 0 w 413"/>
                <a:gd name="T25" fmla="*/ 21 h 33"/>
                <a:gd name="T26" fmla="*/ 0 w 413"/>
                <a:gd name="T27" fmla="*/ 20 h 33"/>
                <a:gd name="T28" fmla="*/ 0 w 41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3">
                  <a:moveTo>
                    <a:pt x="0" y="0"/>
                  </a:moveTo>
                  <a:lnTo>
                    <a:pt x="413" y="0"/>
                  </a:lnTo>
                  <a:lnTo>
                    <a:pt x="413" y="20"/>
                  </a:lnTo>
                  <a:lnTo>
                    <a:pt x="413" y="21"/>
                  </a:lnTo>
                  <a:lnTo>
                    <a:pt x="410" y="22"/>
                  </a:lnTo>
                  <a:lnTo>
                    <a:pt x="405" y="24"/>
                  </a:lnTo>
                  <a:lnTo>
                    <a:pt x="394" y="25"/>
                  </a:lnTo>
                  <a:lnTo>
                    <a:pt x="363" y="33"/>
                  </a:lnTo>
                  <a:lnTo>
                    <a:pt x="51" y="33"/>
                  </a:lnTo>
                  <a:lnTo>
                    <a:pt x="20" y="25"/>
                  </a:lnTo>
                  <a:lnTo>
                    <a:pt x="9" y="24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899CA432-BC65-4650-A445-1AABFC49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3806826"/>
              <a:ext cx="509588" cy="403225"/>
            </a:xfrm>
            <a:custGeom>
              <a:avLst/>
              <a:gdLst>
                <a:gd name="T0" fmla="*/ 41 w 321"/>
                <a:gd name="T1" fmla="*/ 36 h 254"/>
                <a:gd name="T2" fmla="*/ 41 w 321"/>
                <a:gd name="T3" fmla="*/ 223 h 254"/>
                <a:gd name="T4" fmla="*/ 279 w 321"/>
                <a:gd name="T5" fmla="*/ 223 h 254"/>
                <a:gd name="T6" fmla="*/ 279 w 321"/>
                <a:gd name="T7" fmla="*/ 36 h 254"/>
                <a:gd name="T8" fmla="*/ 41 w 321"/>
                <a:gd name="T9" fmla="*/ 36 h 254"/>
                <a:gd name="T10" fmla="*/ 7 w 321"/>
                <a:gd name="T11" fmla="*/ 0 h 254"/>
                <a:gd name="T12" fmla="*/ 314 w 321"/>
                <a:gd name="T13" fmla="*/ 0 h 254"/>
                <a:gd name="T14" fmla="*/ 316 w 321"/>
                <a:gd name="T15" fmla="*/ 1 h 254"/>
                <a:gd name="T16" fmla="*/ 319 w 321"/>
                <a:gd name="T17" fmla="*/ 2 h 254"/>
                <a:gd name="T18" fmla="*/ 320 w 321"/>
                <a:gd name="T19" fmla="*/ 5 h 254"/>
                <a:gd name="T20" fmla="*/ 321 w 321"/>
                <a:gd name="T21" fmla="*/ 8 h 254"/>
                <a:gd name="T22" fmla="*/ 321 w 321"/>
                <a:gd name="T23" fmla="*/ 254 h 254"/>
                <a:gd name="T24" fmla="*/ 0 w 321"/>
                <a:gd name="T25" fmla="*/ 254 h 254"/>
                <a:gd name="T26" fmla="*/ 0 w 321"/>
                <a:gd name="T27" fmla="*/ 8 h 254"/>
                <a:gd name="T28" fmla="*/ 0 w 321"/>
                <a:gd name="T29" fmla="*/ 5 h 254"/>
                <a:gd name="T30" fmla="*/ 2 w 321"/>
                <a:gd name="T31" fmla="*/ 2 h 254"/>
                <a:gd name="T32" fmla="*/ 4 w 321"/>
                <a:gd name="T33" fmla="*/ 1 h 254"/>
                <a:gd name="T34" fmla="*/ 7 w 321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54">
                  <a:moveTo>
                    <a:pt x="41" y="36"/>
                  </a:moveTo>
                  <a:lnTo>
                    <a:pt x="41" y="223"/>
                  </a:lnTo>
                  <a:lnTo>
                    <a:pt x="279" y="223"/>
                  </a:lnTo>
                  <a:lnTo>
                    <a:pt x="279" y="36"/>
                  </a:lnTo>
                  <a:lnTo>
                    <a:pt x="41" y="36"/>
                  </a:lnTo>
                  <a:close/>
                  <a:moveTo>
                    <a:pt x="7" y="0"/>
                  </a:moveTo>
                  <a:lnTo>
                    <a:pt x="314" y="0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0" y="5"/>
                  </a:lnTo>
                  <a:lnTo>
                    <a:pt x="321" y="8"/>
                  </a:lnTo>
                  <a:lnTo>
                    <a:pt x="321" y="254"/>
                  </a:lnTo>
                  <a:lnTo>
                    <a:pt x="0" y="254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B871A015-52C8-4CBE-9FC0-507A29933D5F}"/>
              </a:ext>
            </a:extLst>
          </p:cNvPr>
          <p:cNvGrpSpPr>
            <a:grpSpLocks/>
          </p:cNvGrpSpPr>
          <p:nvPr/>
        </p:nvGrpSpPr>
        <p:grpSpPr>
          <a:xfrm>
            <a:off x="1154114" y="4517220"/>
            <a:ext cx="277970" cy="200704"/>
            <a:chOff x="2487613" y="1470026"/>
            <a:chExt cx="468313" cy="338138"/>
          </a:xfrm>
        </p:grpSpPr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01E2A7A0-86EE-46F9-9365-648870B0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654176"/>
              <a:ext cx="393700" cy="153988"/>
            </a:xfrm>
            <a:custGeom>
              <a:avLst/>
              <a:gdLst>
                <a:gd name="T0" fmla="*/ 103 w 248"/>
                <a:gd name="T1" fmla="*/ 0 h 97"/>
                <a:gd name="T2" fmla="*/ 125 w 248"/>
                <a:gd name="T3" fmla="*/ 16 h 97"/>
                <a:gd name="T4" fmla="*/ 145 w 248"/>
                <a:gd name="T5" fmla="*/ 0 h 97"/>
                <a:gd name="T6" fmla="*/ 248 w 248"/>
                <a:gd name="T7" fmla="*/ 97 h 97"/>
                <a:gd name="T8" fmla="*/ 0 w 248"/>
                <a:gd name="T9" fmla="*/ 97 h 97"/>
                <a:gd name="T10" fmla="*/ 103 w 248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97">
                  <a:moveTo>
                    <a:pt x="103" y="0"/>
                  </a:moveTo>
                  <a:lnTo>
                    <a:pt x="125" y="16"/>
                  </a:lnTo>
                  <a:lnTo>
                    <a:pt x="145" y="0"/>
                  </a:lnTo>
                  <a:lnTo>
                    <a:pt x="248" y="97"/>
                  </a:lnTo>
                  <a:lnTo>
                    <a:pt x="0" y="9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CB8D0A3-8A94-42D8-918C-CDE1A12D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1474788"/>
              <a:ext cx="179388" cy="330200"/>
            </a:xfrm>
            <a:custGeom>
              <a:avLst/>
              <a:gdLst>
                <a:gd name="T0" fmla="*/ 1 w 113"/>
                <a:gd name="T1" fmla="*/ 0 h 208"/>
                <a:gd name="T2" fmla="*/ 113 w 113"/>
                <a:gd name="T3" fmla="*/ 103 h 208"/>
                <a:gd name="T4" fmla="*/ 1 w 113"/>
                <a:gd name="T5" fmla="*/ 208 h 208"/>
                <a:gd name="T6" fmla="*/ 0 w 113"/>
                <a:gd name="T7" fmla="*/ 202 h 208"/>
                <a:gd name="T8" fmla="*/ 0 w 113"/>
                <a:gd name="T9" fmla="*/ 6 h 208"/>
                <a:gd name="T10" fmla="*/ 0 w 113"/>
                <a:gd name="T11" fmla="*/ 3 h 208"/>
                <a:gd name="T12" fmla="*/ 1 w 113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08">
                  <a:moveTo>
                    <a:pt x="1" y="0"/>
                  </a:moveTo>
                  <a:lnTo>
                    <a:pt x="113" y="103"/>
                  </a:lnTo>
                  <a:lnTo>
                    <a:pt x="1" y="208"/>
                  </a:lnTo>
                  <a:lnTo>
                    <a:pt x="0" y="202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A2FF76B-77EE-4714-A011-25DABE71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1474788"/>
              <a:ext cx="180975" cy="330200"/>
            </a:xfrm>
            <a:custGeom>
              <a:avLst/>
              <a:gdLst>
                <a:gd name="T0" fmla="*/ 113 w 114"/>
                <a:gd name="T1" fmla="*/ 0 h 208"/>
                <a:gd name="T2" fmla="*/ 114 w 114"/>
                <a:gd name="T3" fmla="*/ 3 h 208"/>
                <a:gd name="T4" fmla="*/ 114 w 114"/>
                <a:gd name="T5" fmla="*/ 6 h 208"/>
                <a:gd name="T6" fmla="*/ 114 w 114"/>
                <a:gd name="T7" fmla="*/ 202 h 208"/>
                <a:gd name="T8" fmla="*/ 114 w 114"/>
                <a:gd name="T9" fmla="*/ 208 h 208"/>
                <a:gd name="T10" fmla="*/ 0 w 114"/>
                <a:gd name="T11" fmla="*/ 103 h 208"/>
                <a:gd name="T12" fmla="*/ 113 w 114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8">
                  <a:moveTo>
                    <a:pt x="113" y="0"/>
                  </a:moveTo>
                  <a:lnTo>
                    <a:pt x="114" y="3"/>
                  </a:lnTo>
                  <a:lnTo>
                    <a:pt x="114" y="6"/>
                  </a:lnTo>
                  <a:lnTo>
                    <a:pt x="114" y="202"/>
                  </a:lnTo>
                  <a:lnTo>
                    <a:pt x="114" y="208"/>
                  </a:lnTo>
                  <a:lnTo>
                    <a:pt x="0" y="10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AE2BEB0B-0C99-409D-875F-3C9730C0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6" y="1470026"/>
              <a:ext cx="393700" cy="177800"/>
            </a:xfrm>
            <a:custGeom>
              <a:avLst/>
              <a:gdLst>
                <a:gd name="T0" fmla="*/ 0 w 248"/>
                <a:gd name="T1" fmla="*/ 0 h 112"/>
                <a:gd name="T2" fmla="*/ 248 w 248"/>
                <a:gd name="T3" fmla="*/ 0 h 112"/>
                <a:gd name="T4" fmla="*/ 145 w 248"/>
                <a:gd name="T5" fmla="*/ 96 h 112"/>
                <a:gd name="T6" fmla="*/ 132 w 248"/>
                <a:gd name="T7" fmla="*/ 106 h 112"/>
                <a:gd name="T8" fmla="*/ 125 w 248"/>
                <a:gd name="T9" fmla="*/ 112 h 112"/>
                <a:gd name="T10" fmla="*/ 117 w 248"/>
                <a:gd name="T11" fmla="*/ 106 h 112"/>
                <a:gd name="T12" fmla="*/ 103 w 248"/>
                <a:gd name="T13" fmla="*/ 96 h 112"/>
                <a:gd name="T14" fmla="*/ 0 w 248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12">
                  <a:moveTo>
                    <a:pt x="0" y="0"/>
                  </a:moveTo>
                  <a:lnTo>
                    <a:pt x="248" y="0"/>
                  </a:lnTo>
                  <a:lnTo>
                    <a:pt x="145" y="96"/>
                  </a:lnTo>
                  <a:lnTo>
                    <a:pt x="132" y="106"/>
                  </a:lnTo>
                  <a:lnTo>
                    <a:pt x="125" y="112"/>
                  </a:lnTo>
                  <a:lnTo>
                    <a:pt x="117" y="106"/>
                  </a:lnTo>
                  <a:lnTo>
                    <a:pt x="10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3" name="Freeform 29">
            <a:extLst>
              <a:ext uri="{FF2B5EF4-FFF2-40B4-BE49-F238E27FC236}">
                <a16:creationId xmlns:a16="http://schemas.microsoft.com/office/drawing/2014/main" id="{605A9FB4-8401-405B-8FE9-FA7438AB46CA}"/>
              </a:ext>
            </a:extLst>
          </p:cNvPr>
          <p:cNvSpPr>
            <a:spLocks/>
          </p:cNvSpPr>
          <p:nvPr/>
        </p:nvSpPr>
        <p:spPr bwMode="auto">
          <a:xfrm>
            <a:off x="1154987" y="3968591"/>
            <a:ext cx="276224" cy="267992"/>
          </a:xfrm>
          <a:custGeom>
            <a:avLst/>
            <a:gdLst>
              <a:gd name="T0" fmla="*/ 152 w 302"/>
              <a:gd name="T1" fmla="*/ 0 h 293"/>
              <a:gd name="T2" fmla="*/ 170 w 302"/>
              <a:gd name="T3" fmla="*/ 2 h 293"/>
              <a:gd name="T4" fmla="*/ 188 w 302"/>
              <a:gd name="T5" fmla="*/ 9 h 293"/>
              <a:gd name="T6" fmla="*/ 202 w 302"/>
              <a:gd name="T7" fmla="*/ 20 h 293"/>
              <a:gd name="T8" fmla="*/ 212 w 302"/>
              <a:gd name="T9" fmla="*/ 35 h 293"/>
              <a:gd name="T10" fmla="*/ 218 w 302"/>
              <a:gd name="T11" fmla="*/ 53 h 293"/>
              <a:gd name="T12" fmla="*/ 220 w 302"/>
              <a:gd name="T13" fmla="*/ 73 h 293"/>
              <a:gd name="T14" fmla="*/ 220 w 302"/>
              <a:gd name="T15" fmla="*/ 94 h 293"/>
              <a:gd name="T16" fmla="*/ 218 w 302"/>
              <a:gd name="T17" fmla="*/ 115 h 293"/>
              <a:gd name="T18" fmla="*/ 211 w 302"/>
              <a:gd name="T19" fmla="*/ 135 h 293"/>
              <a:gd name="T20" fmla="*/ 201 w 302"/>
              <a:gd name="T21" fmla="*/ 152 h 293"/>
              <a:gd name="T22" fmla="*/ 192 w 302"/>
              <a:gd name="T23" fmla="*/ 164 h 293"/>
              <a:gd name="T24" fmla="*/ 188 w 302"/>
              <a:gd name="T25" fmla="*/ 173 h 293"/>
              <a:gd name="T26" fmla="*/ 187 w 302"/>
              <a:gd name="T27" fmla="*/ 180 h 293"/>
              <a:gd name="T28" fmla="*/ 188 w 302"/>
              <a:gd name="T29" fmla="*/ 185 h 293"/>
              <a:gd name="T30" fmla="*/ 189 w 302"/>
              <a:gd name="T31" fmla="*/ 188 h 293"/>
              <a:gd name="T32" fmla="*/ 189 w 302"/>
              <a:gd name="T33" fmla="*/ 189 h 293"/>
              <a:gd name="T34" fmla="*/ 201 w 302"/>
              <a:gd name="T35" fmla="*/ 201 h 293"/>
              <a:gd name="T36" fmla="*/ 214 w 302"/>
              <a:gd name="T37" fmla="*/ 208 h 293"/>
              <a:gd name="T38" fmla="*/ 228 w 302"/>
              <a:gd name="T39" fmla="*/ 214 h 293"/>
              <a:gd name="T40" fmla="*/ 242 w 302"/>
              <a:gd name="T41" fmla="*/ 217 h 293"/>
              <a:gd name="T42" fmla="*/ 256 w 302"/>
              <a:gd name="T43" fmla="*/ 220 h 293"/>
              <a:gd name="T44" fmla="*/ 270 w 302"/>
              <a:gd name="T45" fmla="*/ 225 h 293"/>
              <a:gd name="T46" fmla="*/ 282 w 302"/>
              <a:gd name="T47" fmla="*/ 231 h 293"/>
              <a:gd name="T48" fmla="*/ 291 w 302"/>
              <a:gd name="T49" fmla="*/ 241 h 293"/>
              <a:gd name="T50" fmla="*/ 297 w 302"/>
              <a:gd name="T51" fmla="*/ 252 h 293"/>
              <a:gd name="T52" fmla="*/ 300 w 302"/>
              <a:gd name="T53" fmla="*/ 264 h 293"/>
              <a:gd name="T54" fmla="*/ 302 w 302"/>
              <a:gd name="T55" fmla="*/ 274 h 293"/>
              <a:gd name="T56" fmla="*/ 302 w 302"/>
              <a:gd name="T57" fmla="*/ 284 h 293"/>
              <a:gd name="T58" fmla="*/ 302 w 302"/>
              <a:gd name="T59" fmla="*/ 291 h 293"/>
              <a:gd name="T60" fmla="*/ 301 w 302"/>
              <a:gd name="T61" fmla="*/ 293 h 293"/>
              <a:gd name="T62" fmla="*/ 2 w 302"/>
              <a:gd name="T63" fmla="*/ 293 h 293"/>
              <a:gd name="T64" fmla="*/ 2 w 302"/>
              <a:gd name="T65" fmla="*/ 291 h 293"/>
              <a:gd name="T66" fmla="*/ 0 w 302"/>
              <a:gd name="T67" fmla="*/ 284 h 293"/>
              <a:gd name="T68" fmla="*/ 2 w 302"/>
              <a:gd name="T69" fmla="*/ 274 h 293"/>
              <a:gd name="T70" fmla="*/ 3 w 302"/>
              <a:gd name="T71" fmla="*/ 264 h 293"/>
              <a:gd name="T72" fmla="*/ 6 w 302"/>
              <a:gd name="T73" fmla="*/ 252 h 293"/>
              <a:gd name="T74" fmla="*/ 12 w 302"/>
              <a:gd name="T75" fmla="*/ 241 h 293"/>
              <a:gd name="T76" fmla="*/ 22 w 302"/>
              <a:gd name="T77" fmla="*/ 231 h 293"/>
              <a:gd name="T78" fmla="*/ 34 w 302"/>
              <a:gd name="T79" fmla="*/ 225 h 293"/>
              <a:gd name="T80" fmla="*/ 47 w 302"/>
              <a:gd name="T81" fmla="*/ 220 h 293"/>
              <a:gd name="T82" fmla="*/ 61 w 302"/>
              <a:gd name="T83" fmla="*/ 217 h 293"/>
              <a:gd name="T84" fmla="*/ 75 w 302"/>
              <a:gd name="T85" fmla="*/ 214 h 293"/>
              <a:gd name="T86" fmla="*/ 89 w 302"/>
              <a:gd name="T87" fmla="*/ 208 h 293"/>
              <a:gd name="T88" fmla="*/ 102 w 302"/>
              <a:gd name="T89" fmla="*/ 201 h 293"/>
              <a:gd name="T90" fmla="*/ 114 w 302"/>
              <a:gd name="T91" fmla="*/ 189 h 293"/>
              <a:gd name="T92" fmla="*/ 115 w 302"/>
              <a:gd name="T93" fmla="*/ 188 h 293"/>
              <a:gd name="T94" fmla="*/ 116 w 302"/>
              <a:gd name="T95" fmla="*/ 185 h 293"/>
              <a:gd name="T96" fmla="*/ 116 w 302"/>
              <a:gd name="T97" fmla="*/ 180 h 293"/>
              <a:gd name="T98" fmla="*/ 115 w 302"/>
              <a:gd name="T99" fmla="*/ 173 h 293"/>
              <a:gd name="T100" fmla="*/ 111 w 302"/>
              <a:gd name="T101" fmla="*/ 164 h 293"/>
              <a:gd name="T102" fmla="*/ 102 w 302"/>
              <a:gd name="T103" fmla="*/ 152 h 293"/>
              <a:gd name="T104" fmla="*/ 92 w 302"/>
              <a:gd name="T105" fmla="*/ 135 h 293"/>
              <a:gd name="T106" fmla="*/ 86 w 302"/>
              <a:gd name="T107" fmla="*/ 115 h 293"/>
              <a:gd name="T108" fmla="*/ 83 w 302"/>
              <a:gd name="T109" fmla="*/ 94 h 293"/>
              <a:gd name="T110" fmla="*/ 83 w 302"/>
              <a:gd name="T111" fmla="*/ 73 h 293"/>
              <a:gd name="T112" fmla="*/ 85 w 302"/>
              <a:gd name="T113" fmla="*/ 53 h 293"/>
              <a:gd name="T114" fmla="*/ 91 w 302"/>
              <a:gd name="T115" fmla="*/ 35 h 293"/>
              <a:gd name="T116" fmla="*/ 102 w 302"/>
              <a:gd name="T117" fmla="*/ 20 h 293"/>
              <a:gd name="T118" fmla="*/ 116 w 302"/>
              <a:gd name="T119" fmla="*/ 9 h 293"/>
              <a:gd name="T120" fmla="*/ 134 w 302"/>
              <a:gd name="T121" fmla="*/ 2 h 293"/>
              <a:gd name="T122" fmla="*/ 152 w 302"/>
              <a:gd name="T12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" h="293">
                <a:moveTo>
                  <a:pt x="152" y="0"/>
                </a:moveTo>
                <a:lnTo>
                  <a:pt x="170" y="2"/>
                </a:lnTo>
                <a:lnTo>
                  <a:pt x="188" y="9"/>
                </a:lnTo>
                <a:lnTo>
                  <a:pt x="202" y="20"/>
                </a:lnTo>
                <a:lnTo>
                  <a:pt x="212" y="35"/>
                </a:lnTo>
                <a:lnTo>
                  <a:pt x="218" y="53"/>
                </a:lnTo>
                <a:lnTo>
                  <a:pt x="220" y="73"/>
                </a:lnTo>
                <a:lnTo>
                  <a:pt x="220" y="94"/>
                </a:lnTo>
                <a:lnTo>
                  <a:pt x="218" y="115"/>
                </a:lnTo>
                <a:lnTo>
                  <a:pt x="211" y="135"/>
                </a:lnTo>
                <a:lnTo>
                  <a:pt x="201" y="152"/>
                </a:lnTo>
                <a:lnTo>
                  <a:pt x="192" y="164"/>
                </a:lnTo>
                <a:lnTo>
                  <a:pt x="188" y="173"/>
                </a:lnTo>
                <a:lnTo>
                  <a:pt x="187" y="180"/>
                </a:lnTo>
                <a:lnTo>
                  <a:pt x="188" y="185"/>
                </a:lnTo>
                <a:lnTo>
                  <a:pt x="189" y="188"/>
                </a:lnTo>
                <a:lnTo>
                  <a:pt x="189" y="189"/>
                </a:lnTo>
                <a:lnTo>
                  <a:pt x="201" y="201"/>
                </a:lnTo>
                <a:lnTo>
                  <a:pt x="214" y="208"/>
                </a:lnTo>
                <a:lnTo>
                  <a:pt x="228" y="214"/>
                </a:lnTo>
                <a:lnTo>
                  <a:pt x="242" y="217"/>
                </a:lnTo>
                <a:lnTo>
                  <a:pt x="256" y="220"/>
                </a:lnTo>
                <a:lnTo>
                  <a:pt x="270" y="225"/>
                </a:lnTo>
                <a:lnTo>
                  <a:pt x="282" y="231"/>
                </a:lnTo>
                <a:lnTo>
                  <a:pt x="291" y="241"/>
                </a:lnTo>
                <a:lnTo>
                  <a:pt x="297" y="252"/>
                </a:lnTo>
                <a:lnTo>
                  <a:pt x="300" y="264"/>
                </a:lnTo>
                <a:lnTo>
                  <a:pt x="302" y="274"/>
                </a:lnTo>
                <a:lnTo>
                  <a:pt x="302" y="284"/>
                </a:lnTo>
                <a:lnTo>
                  <a:pt x="302" y="291"/>
                </a:lnTo>
                <a:lnTo>
                  <a:pt x="301" y="293"/>
                </a:lnTo>
                <a:lnTo>
                  <a:pt x="2" y="293"/>
                </a:lnTo>
                <a:lnTo>
                  <a:pt x="2" y="291"/>
                </a:lnTo>
                <a:lnTo>
                  <a:pt x="0" y="284"/>
                </a:lnTo>
                <a:lnTo>
                  <a:pt x="2" y="274"/>
                </a:lnTo>
                <a:lnTo>
                  <a:pt x="3" y="264"/>
                </a:lnTo>
                <a:lnTo>
                  <a:pt x="6" y="252"/>
                </a:lnTo>
                <a:lnTo>
                  <a:pt x="12" y="241"/>
                </a:lnTo>
                <a:lnTo>
                  <a:pt x="22" y="231"/>
                </a:lnTo>
                <a:lnTo>
                  <a:pt x="34" y="225"/>
                </a:lnTo>
                <a:lnTo>
                  <a:pt x="47" y="220"/>
                </a:lnTo>
                <a:lnTo>
                  <a:pt x="61" y="217"/>
                </a:lnTo>
                <a:lnTo>
                  <a:pt x="75" y="214"/>
                </a:lnTo>
                <a:lnTo>
                  <a:pt x="89" y="208"/>
                </a:lnTo>
                <a:lnTo>
                  <a:pt x="102" y="201"/>
                </a:lnTo>
                <a:lnTo>
                  <a:pt x="114" y="189"/>
                </a:lnTo>
                <a:lnTo>
                  <a:pt x="115" y="188"/>
                </a:lnTo>
                <a:lnTo>
                  <a:pt x="116" y="185"/>
                </a:lnTo>
                <a:lnTo>
                  <a:pt x="116" y="180"/>
                </a:lnTo>
                <a:lnTo>
                  <a:pt x="115" y="173"/>
                </a:lnTo>
                <a:lnTo>
                  <a:pt x="111" y="164"/>
                </a:lnTo>
                <a:lnTo>
                  <a:pt x="102" y="152"/>
                </a:lnTo>
                <a:lnTo>
                  <a:pt x="92" y="135"/>
                </a:lnTo>
                <a:lnTo>
                  <a:pt x="86" y="115"/>
                </a:lnTo>
                <a:lnTo>
                  <a:pt x="83" y="94"/>
                </a:lnTo>
                <a:lnTo>
                  <a:pt x="83" y="73"/>
                </a:lnTo>
                <a:lnTo>
                  <a:pt x="85" y="53"/>
                </a:lnTo>
                <a:lnTo>
                  <a:pt x="91" y="35"/>
                </a:lnTo>
                <a:lnTo>
                  <a:pt x="102" y="20"/>
                </a:lnTo>
                <a:lnTo>
                  <a:pt x="116" y="9"/>
                </a:lnTo>
                <a:lnTo>
                  <a:pt x="134" y="2"/>
                </a:lnTo>
                <a:lnTo>
                  <a:pt x="15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57C40D-0A6E-4999-927A-2FE8D52C3CF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6468B4-EA67-4AEA-B94D-CB219E25E0E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D1AD16-9485-44C2-A5A4-917C6F84F8D3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nl-NL" dirty="0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42394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2DC7E-7294-734C-8B44-3CF5E4F3DD7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14828-2F1A-4244-B7D8-2B0CBE8A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4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551235-C37F-0770-2924-7A017BC6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603"/>
            <a:ext cx="9754069" cy="6892721"/>
          </a:xfrm>
          <a:prstGeom prst="rect">
            <a:avLst/>
          </a:prstGeom>
        </p:spPr>
      </p:pic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DEACBF8C-6149-53D6-CD07-38BCE2603420}"/>
              </a:ext>
            </a:extLst>
          </p:cNvPr>
          <p:cNvSpPr/>
          <p:nvPr/>
        </p:nvSpPr>
        <p:spPr>
          <a:xfrm>
            <a:off x="9726081" y="578069"/>
            <a:ext cx="2351571" cy="1093076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Nieuw naam: SURFeduhub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EB2ECBE-49F0-7E19-C98C-E2115E4F4DAE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8765628" y="1124607"/>
            <a:ext cx="960453" cy="54653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9FAF-4F3C-B8B9-6A12-4E3EE3C4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OOAPI en SURFeduhub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10AEE-909F-14A0-140B-819011AEC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NL" dirty="0"/>
              <a:t>OOAPI</a:t>
            </a:r>
          </a:p>
          <a:p>
            <a:pPr lvl="1"/>
            <a:r>
              <a:rPr lang="en-NL" dirty="0"/>
              <a:t>Open Onderwijs API, door instellingen samen met SURF ontwikkeld</a:t>
            </a:r>
          </a:p>
          <a:p>
            <a:pPr lvl="1"/>
            <a:r>
              <a:rPr lang="en-NL" dirty="0"/>
              <a:t>Standaard waarmee je onderwijsdata kunt beschrijven en uitwisselen</a:t>
            </a:r>
          </a:p>
          <a:p>
            <a:endParaRPr lang="en-NL" dirty="0"/>
          </a:p>
          <a:p>
            <a:r>
              <a:rPr lang="en-NL" dirty="0"/>
              <a:t>SURFeduhub</a:t>
            </a:r>
          </a:p>
          <a:p>
            <a:pPr lvl="1"/>
            <a:r>
              <a:rPr lang="en-NL" dirty="0"/>
              <a:t>Dienst van SURF</a:t>
            </a:r>
          </a:p>
          <a:p>
            <a:pPr lvl="1"/>
            <a:r>
              <a:rPr lang="en-NL" dirty="0"/>
              <a:t>Verbindt data-aanbieders (onderwijsinstellingen) met data-afnemers (applicaties)</a:t>
            </a:r>
          </a:p>
          <a:p>
            <a:pPr lvl="1"/>
            <a:r>
              <a:rPr lang="en-NL" dirty="0"/>
              <a:t>Data in OOAPI formaat</a:t>
            </a:r>
          </a:p>
          <a:p>
            <a:endParaRPr lang="en-NL" dirty="0"/>
          </a:p>
          <a:p>
            <a:pPr lvl="1"/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668D1-D7D5-17D6-48CE-F0F3A9885B0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13000-9025-3178-26C1-9B2B2B89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03641-B72A-DA7B-ADB9-302E49AB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71" y="171429"/>
            <a:ext cx="2692938" cy="142064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1BE8A-6E4D-4741-E1F8-878D57385F6F}"/>
              </a:ext>
            </a:extLst>
          </p:cNvPr>
          <p:cNvGrpSpPr/>
          <p:nvPr/>
        </p:nvGrpSpPr>
        <p:grpSpPr>
          <a:xfrm>
            <a:off x="8941869" y="333390"/>
            <a:ext cx="2421784" cy="1597794"/>
            <a:chOff x="5900286" y="2685448"/>
            <a:chExt cx="2421784" cy="15977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A53607-1372-EB66-101C-F5941AFBE38C}"/>
                </a:ext>
              </a:extLst>
            </p:cNvPr>
            <p:cNvSpPr/>
            <p:nvPr/>
          </p:nvSpPr>
          <p:spPr>
            <a:xfrm>
              <a:off x="5900286" y="2685448"/>
              <a:ext cx="1597794" cy="1597794"/>
            </a:xfrm>
            <a:prstGeom prst="ellipse">
              <a:avLst/>
            </a:prstGeom>
            <a:solidFill>
              <a:schemeClr val="accent2"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679E1D-6904-90C5-E973-33CA7EF5A573}"/>
                </a:ext>
              </a:extLst>
            </p:cNvPr>
            <p:cNvSpPr/>
            <p:nvPr/>
          </p:nvSpPr>
          <p:spPr>
            <a:xfrm>
              <a:off x="6724276" y="2685448"/>
              <a:ext cx="1597794" cy="1597794"/>
            </a:xfrm>
            <a:prstGeom prst="ellipse">
              <a:avLst/>
            </a:prstGeom>
            <a:solidFill>
              <a:schemeClr val="accent3"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558ACB-DDED-5FE3-A6F7-DC85E43498DA}"/>
                </a:ext>
              </a:extLst>
            </p:cNvPr>
            <p:cNvSpPr txBox="1"/>
            <p:nvPr/>
          </p:nvSpPr>
          <p:spPr>
            <a:xfrm>
              <a:off x="6010019" y="3392012"/>
              <a:ext cx="60452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1200" dirty="0"/>
                <a:t>afspraken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DAC918-6E51-DC4A-9103-EA7FD64702CF}"/>
                </a:ext>
              </a:extLst>
            </p:cNvPr>
            <p:cNvSpPr txBox="1"/>
            <p:nvPr/>
          </p:nvSpPr>
          <p:spPr>
            <a:xfrm>
              <a:off x="7617438" y="3392012"/>
              <a:ext cx="53533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1200" dirty="0"/>
                <a:t>techniek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4A5A59-CF4B-DDC6-1289-46AC1C19C9AC}"/>
                </a:ext>
              </a:extLst>
            </p:cNvPr>
            <p:cNvSpPr txBox="1"/>
            <p:nvPr/>
          </p:nvSpPr>
          <p:spPr>
            <a:xfrm>
              <a:off x="7007891" y="3392012"/>
              <a:ext cx="20839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NL" sz="1200" dirty="0"/>
                <a:t>API</a:t>
              </a:r>
            </a:p>
          </p:txBody>
        </p:sp>
      </p:grpSp>
      <p:grpSp>
        <p:nvGrpSpPr>
          <p:cNvPr id="16" name="Groep 12">
            <a:extLst>
              <a:ext uri="{FF2B5EF4-FFF2-40B4-BE49-F238E27FC236}">
                <a16:creationId xmlns:a16="http://schemas.microsoft.com/office/drawing/2014/main" id="{105B8C8A-7B14-8C9C-ED18-00D2D3A56224}"/>
              </a:ext>
            </a:extLst>
          </p:cNvPr>
          <p:cNvGrpSpPr/>
          <p:nvPr/>
        </p:nvGrpSpPr>
        <p:grpSpPr>
          <a:xfrm>
            <a:off x="5761915" y="4977350"/>
            <a:ext cx="4777748" cy="1100791"/>
            <a:chOff x="1488622" y="4826000"/>
            <a:chExt cx="5523717" cy="1485900"/>
          </a:xfrm>
        </p:grpSpPr>
        <p:pic>
          <p:nvPicPr>
            <p:cNvPr id="17" name="Afbeelding 10">
              <a:extLst>
                <a:ext uri="{FF2B5EF4-FFF2-40B4-BE49-F238E27FC236}">
                  <a16:creationId xmlns:a16="http://schemas.microsoft.com/office/drawing/2014/main" id="{0CF9985C-757D-1C74-1B69-BBF44DFA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622" y="4826000"/>
              <a:ext cx="2857500" cy="1485900"/>
            </a:xfrm>
            <a:prstGeom prst="rect">
              <a:avLst/>
            </a:prstGeom>
          </p:spPr>
        </p:pic>
        <p:sp>
          <p:nvSpPr>
            <p:cNvPr id="18" name="Tekstvak 11">
              <a:extLst>
                <a:ext uri="{FF2B5EF4-FFF2-40B4-BE49-F238E27FC236}">
                  <a16:creationId xmlns:a16="http://schemas.microsoft.com/office/drawing/2014/main" id="{80383DC5-33FF-06B2-08E8-5E47BA7A6365}"/>
                </a:ext>
              </a:extLst>
            </p:cNvPr>
            <p:cNvSpPr txBox="1"/>
            <p:nvPr/>
          </p:nvSpPr>
          <p:spPr>
            <a:xfrm>
              <a:off x="3613554" y="4885639"/>
              <a:ext cx="3398785" cy="78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latin typeface="Gotham Rounded Bold" pitchFamily="50" charset="0"/>
                </a:rPr>
                <a:t>EDUHUB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0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4409-ED81-8143-8E1F-DBFBBA8C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SURFeduhub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2DC7E-7294-734C-8B44-3CF5E4F3DD7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14828-2F1A-4244-B7D8-2B0CBE8A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6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FA0F15-6047-D9FD-07A1-C22CE094F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9" y="872921"/>
            <a:ext cx="7971610" cy="55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72DA-06C9-6D9B-28D6-9D82B4B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eduID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60608-604D-D95D-06D9-B1A5CDF6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GB" dirty="0"/>
              <a:t>1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identiteit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studenten</a:t>
            </a:r>
            <a:endParaRPr lang="en-GB" dirty="0"/>
          </a:p>
          <a:p>
            <a:pPr lvl="1"/>
            <a:r>
              <a:rPr lang="en-GB" dirty="0" err="1"/>
              <a:t>Persoonsgebonden</a:t>
            </a:r>
            <a:endParaRPr lang="en-GB" dirty="0"/>
          </a:p>
          <a:p>
            <a:pPr lvl="1"/>
            <a:r>
              <a:rPr lang="en-GB" dirty="0"/>
              <a:t>Regie </a:t>
            </a:r>
            <a:r>
              <a:rPr lang="en-GB" dirty="0" err="1"/>
              <a:t>bij</a:t>
            </a:r>
            <a:r>
              <a:rPr lang="en-GB" dirty="0"/>
              <a:t> de student</a:t>
            </a:r>
          </a:p>
          <a:p>
            <a:pPr lvl="1"/>
            <a:r>
              <a:rPr lang="en-GB" dirty="0" err="1"/>
              <a:t>Levenslang</a:t>
            </a:r>
            <a:r>
              <a:rPr lang="en-GB" dirty="0"/>
              <a:t> </a:t>
            </a:r>
            <a:r>
              <a:rPr lang="en-GB" dirty="0" err="1"/>
              <a:t>bruikbaar</a:t>
            </a:r>
            <a:r>
              <a:rPr lang="en-GB" dirty="0"/>
              <a:t>,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afstuderen</a:t>
            </a:r>
            <a:endParaRPr lang="en-GB" dirty="0"/>
          </a:p>
          <a:p>
            <a:pPr marL="262925" lvl="1" indent="0">
              <a:buNone/>
            </a:pPr>
            <a:endParaRPr lang="en-GB" dirty="0"/>
          </a:p>
          <a:p>
            <a:r>
              <a:rPr lang="en-GB" dirty="0"/>
              <a:t>Student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eduID</a:t>
            </a:r>
            <a:r>
              <a:rPr lang="en-GB" dirty="0"/>
              <a:t> </a:t>
            </a:r>
            <a:r>
              <a:rPr lang="en-GB" dirty="0" err="1"/>
              <a:t>koppelen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of </a:t>
            </a: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onderwijsinstellingen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C6656-7200-B9DB-06B5-4935A8AE099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686FF-9EF4-AE2F-CE9B-13085AFE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7</a:t>
            </a:fld>
            <a:endParaRPr lang="nl-NL"/>
          </a:p>
        </p:txBody>
      </p:sp>
      <p:pic>
        <p:nvPicPr>
          <p:cNvPr id="1026" name="Picture 2" descr="eduID logo">
            <a:extLst>
              <a:ext uri="{FF2B5EF4-FFF2-40B4-BE49-F238E27FC236}">
                <a16:creationId xmlns:a16="http://schemas.microsoft.com/office/drawing/2014/main" id="{4A421FD6-DFC8-F67A-24D1-BF1F5B76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64" y="395687"/>
            <a:ext cx="38100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FE63-3128-62C9-E547-4AEAACFA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8</a:t>
            </a:fld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919678-379C-8FD1-145E-DBD00C2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Overzicht infrastructuur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DFD1E5-ADDC-FE96-30DE-CF353B0F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9439"/>
            <a:ext cx="12191999" cy="4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77E2A-2E1C-A0C7-431B-882DDE7E060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NL" dirty="0"/>
              <a:t>DEMO!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9917A-4E14-8FB8-7407-92B7C2387C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393700" cy="217488"/>
          </a:xfrm>
        </p:spPr>
        <p:txBody>
          <a:bodyPr/>
          <a:lstStyle/>
          <a:p>
            <a:fld id="{7AD0FE45-509C-4BDF-9EDE-64426F8DF3D2}" type="slidenum">
              <a:rPr lang="nl-NL" smtClean="0"/>
              <a:t>9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087B8-D60C-E1E9-F1BF-D15A0C4B0B4E}"/>
              </a:ext>
            </a:extLst>
          </p:cNvPr>
          <p:cNvSpPr txBox="1"/>
          <p:nvPr/>
        </p:nvSpPr>
        <p:spPr>
          <a:xfrm>
            <a:off x="5191105" y="3013502"/>
            <a:ext cx="180979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NL" sz="5400" i="1" cap="all" dirty="0">
                <a:solidFill>
                  <a:schemeClr val="bg1"/>
                </a:solidFill>
              </a:rPr>
              <a:t>DEMo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39C16-1339-6702-48CB-8B38068B95E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779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  <p:tag name="JUTAG_EINDMACROS_PRESERVEGUIDES" val="1"/>
</p:tagLst>
</file>

<file path=ppt/theme/theme1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NL) SURF.potx" id="{91434DC0-B7A8-4BB9-AC9D-067788DB1C8E}" vid="{BDB0DA89-3578-4570-BCDA-D29372229F7B}"/>
    </a:ext>
  </a:extLst>
</a:theme>
</file>

<file path=ppt/theme/theme2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NL) SURF.potx" id="{91434DC0-B7A8-4BB9-AC9D-067788DB1C8E}" vid="{BDB0DA89-3578-4570-BCDA-D29372229F7B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Notes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Handout fonts">
      <a:majorFont>
        <a:latin typeface="Calibri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715D2106CAA4E8B27078883EDF5D6" ma:contentTypeVersion="10" ma:contentTypeDescription="Create a new document." ma:contentTypeScope="" ma:versionID="7c77193d87617b23e97cf2f26832ff04">
  <xsd:schema xmlns:xsd="http://www.w3.org/2001/XMLSchema" xmlns:xs="http://www.w3.org/2001/XMLSchema" xmlns:p="http://schemas.microsoft.com/office/2006/metadata/properties" xmlns:ns2="39cb1139-2108-429b-a9d6-73326b92204c" xmlns:ns3="5b35883e-3b3d-4f7e-b5e7-c8a524e987b1" targetNamespace="http://schemas.microsoft.com/office/2006/metadata/properties" ma:root="true" ma:fieldsID="7e2b8fadd6faa72029abc6387038f69c" ns2:_="" ns3:_="">
    <xsd:import namespace="39cb1139-2108-429b-a9d6-73326b92204c"/>
    <xsd:import namespace="5b35883e-3b3d-4f7e-b5e7-c8a524e987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1139-2108-429b-a9d6-73326b922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5883e-3b3d-4f7e-b5e7-c8a524e987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5D6051-120C-4B5D-9D0E-864F47BBE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cb1139-2108-429b-a9d6-73326b92204c"/>
    <ds:schemaRef ds:uri="5b35883e-3b3d-4f7e-b5e7-c8a524e98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F90FC3-7A93-4666-803F-91CDEB6CA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5C748-A8CF-467E-8774-AEB1623B8263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b35883e-3b3d-4f7e-b5e7-c8a524e987b1"/>
    <ds:schemaRef ds:uri="39cb1139-2108-429b-a9d6-73326b9220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SURF</Template>
  <TotalTime>2591</TotalTime>
  <Words>458</Words>
  <Application>Microsoft Macintosh PowerPoint</Application>
  <PresentationFormat>Widescreen</PresentationFormat>
  <Paragraphs>128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Gotham Rounded Bold</vt:lpstr>
      <vt:lpstr>SURF</vt:lpstr>
      <vt:lpstr>SURF</vt:lpstr>
      <vt:lpstr>PowerPoint Presentation</vt:lpstr>
      <vt:lpstr>Infrastructuur Studentmobiliteit</vt:lpstr>
      <vt:lpstr>Uitgangspunten</vt:lpstr>
      <vt:lpstr>PowerPoint Presentation</vt:lpstr>
      <vt:lpstr>OOAPI en SURFeduhub</vt:lpstr>
      <vt:lpstr>SURFeduhub</vt:lpstr>
      <vt:lpstr>eduID</vt:lpstr>
      <vt:lpstr>Overzicht infrastructuur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OOAPI en eduXchange.nl</vt:lpstr>
      <vt:lpstr>PowerPoint Presentation</vt:lpstr>
      <vt:lpstr>PowerPoint Presentation</vt:lpstr>
      <vt:lpstr>edubroker</vt:lpstr>
      <vt:lpstr>PowerPoint Presentation</vt:lpstr>
      <vt:lpstr>PowerPoint Presentation</vt:lpstr>
      <vt:lpstr>PowerPoint Presentation</vt:lpstr>
      <vt:lpstr>Intekenontvanger en eduID</vt:lpstr>
      <vt:lpstr>PowerPoint Presentation</vt:lpstr>
      <vt:lpstr>PowerPoint Presentation</vt:lpstr>
      <vt:lpstr>De student inschrijven</vt:lpstr>
      <vt:lpstr>PowerPoint Presentation</vt:lpstr>
      <vt:lpstr>PowerPoint Presentation</vt:lpstr>
      <vt:lpstr>Versturen resultaat naar de thuisinstelling </vt:lpstr>
      <vt:lpstr>Overzicht infrastructuur</vt:lpstr>
      <vt:lpstr>eduXchange 2.0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michel.wets</dc:creator>
  <cp:keywords/>
  <dc:description>Sjabloonversie 2.1 - 9 november 2018</dc:description>
  <cp:lastModifiedBy>Jelmer de Ronde</cp:lastModifiedBy>
  <cp:revision>65</cp:revision>
  <dcterms:created xsi:type="dcterms:W3CDTF">2020-09-28T07:05:49Z</dcterms:created>
  <dcterms:modified xsi:type="dcterms:W3CDTF">2023-02-03T12:23:14Z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0x010100A1A715D2106CAA4E8B27078883EDF5D6</vt:lpwstr>
  </property>
</Properties>
</file>