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Inter"/>
      <p:regular r:id="rId18"/>
      <p:bold r:id="rId19"/>
    </p:embeddedFont>
    <p:embeddedFont>
      <p:font typeface="Inter Thin"/>
      <p:regular r:id="rId20"/>
      <p:bold r:id="rId21"/>
    </p:embeddedFont>
    <p:embeddedFont>
      <p:font typeface="Manrope"/>
      <p:regular r:id="rId22"/>
      <p:bold r:id="rId23"/>
    </p:embeddedFont>
    <p:embeddedFont>
      <p:font typeface="Manrope ExtraBold"/>
      <p:bold r:id="rId24"/>
    </p:embeddedFont>
    <p:embeddedFont>
      <p:font typeface="Inter ExtraBold"/>
      <p:bold r:id="rId25"/>
    </p:embeddedFont>
    <p:embeddedFont>
      <p:font typeface="Helvetica Neue"/>
      <p:regular r:id="rId26"/>
      <p:bold r:id="rId27"/>
      <p:italic r:id="rId28"/>
      <p:boldItalic r:id="rId29"/>
    </p:embeddedFont>
    <p:embeddedFont>
      <p:font typeface="Helvetica Neue Light"/>
      <p:regular r:id="rId30"/>
      <p:bold r:id="rId31"/>
      <p:italic r:id="rId32"/>
      <p:boldItalic r:id="rId33"/>
    </p:embeddedFont>
    <p:embeddedFont>
      <p:font typeface="Karla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4972D92-8F13-4449-9ED9-56072F83EE0D}">
  <a:tblStyle styleId="{24972D92-8F13-4449-9ED9-56072F83EE0D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terThin-regular.fntdata"/><Relationship Id="rId22" Type="http://schemas.openxmlformats.org/officeDocument/2006/relationships/font" Target="fonts/Manrope-regular.fntdata"/><Relationship Id="rId21" Type="http://schemas.openxmlformats.org/officeDocument/2006/relationships/font" Target="fonts/InterThin-bold.fntdata"/><Relationship Id="rId24" Type="http://schemas.openxmlformats.org/officeDocument/2006/relationships/font" Target="fonts/ManropeExtraBold-bold.fntdata"/><Relationship Id="rId23" Type="http://schemas.openxmlformats.org/officeDocument/2006/relationships/font" Target="fonts/Manrope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-regular.fntdata"/><Relationship Id="rId25" Type="http://schemas.openxmlformats.org/officeDocument/2006/relationships/font" Target="fonts/InterExtraBold-bold.fntdata"/><Relationship Id="rId28" Type="http://schemas.openxmlformats.org/officeDocument/2006/relationships/font" Target="fonts/HelveticaNeue-italic.fntdata"/><Relationship Id="rId27" Type="http://schemas.openxmlformats.org/officeDocument/2006/relationships/font" Target="fonts/HelveticaNeue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elveticaNeue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HelveticaNeueLight-bold.fntdata"/><Relationship Id="rId30" Type="http://schemas.openxmlformats.org/officeDocument/2006/relationships/font" Target="fonts/HelveticaNeueLight-regular.fntdata"/><Relationship Id="rId11" Type="http://schemas.openxmlformats.org/officeDocument/2006/relationships/slide" Target="slides/slide6.xml"/><Relationship Id="rId33" Type="http://schemas.openxmlformats.org/officeDocument/2006/relationships/font" Target="fonts/HelveticaNeueLight-boldItalic.fntdata"/><Relationship Id="rId10" Type="http://schemas.openxmlformats.org/officeDocument/2006/relationships/slide" Target="slides/slide5.xml"/><Relationship Id="rId32" Type="http://schemas.openxmlformats.org/officeDocument/2006/relationships/font" Target="fonts/HelveticaNeueLight-italic.fntdata"/><Relationship Id="rId13" Type="http://schemas.openxmlformats.org/officeDocument/2006/relationships/slide" Target="slides/slide8.xml"/><Relationship Id="rId35" Type="http://schemas.openxmlformats.org/officeDocument/2006/relationships/font" Target="fonts/Karla-bold.fntdata"/><Relationship Id="rId12" Type="http://schemas.openxmlformats.org/officeDocument/2006/relationships/slide" Target="slides/slide7.xml"/><Relationship Id="rId34" Type="http://schemas.openxmlformats.org/officeDocument/2006/relationships/font" Target="fonts/Karla-regular.fntdata"/><Relationship Id="rId15" Type="http://schemas.openxmlformats.org/officeDocument/2006/relationships/slide" Target="slides/slide10.xml"/><Relationship Id="rId37" Type="http://schemas.openxmlformats.org/officeDocument/2006/relationships/font" Target="fonts/Karla-boldItalic.fntdata"/><Relationship Id="rId14" Type="http://schemas.openxmlformats.org/officeDocument/2006/relationships/slide" Target="slides/slide9.xml"/><Relationship Id="rId36" Type="http://schemas.openxmlformats.org/officeDocument/2006/relationships/font" Target="fonts/Karla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Inter-bold.fntdata"/><Relationship Id="rId18" Type="http://schemas.openxmlformats.org/officeDocument/2006/relationships/font" Target="fonts/Inter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faec35e06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faec35e0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fae6cb63c6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t/>
            </a:r>
            <a:endParaRPr/>
          </a:p>
        </p:txBody>
      </p:sp>
      <p:sp>
        <p:nvSpPr>
          <p:cNvPr id="291" name="Google Shape;291;g1fae6cb63c6_0_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fe14d18d3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t/>
            </a:r>
            <a:endParaRPr/>
          </a:p>
        </p:txBody>
      </p:sp>
      <p:sp>
        <p:nvSpPr>
          <p:cNvPr id="313" name="Google Shape;313;g1fe14d18d3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fae6cb63c6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5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27" name="Google Shape;327;g1fae6cb63c6_0_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fe9fb4676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fe9fb4676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fae6cb63c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1" name="Google Shape;101;g1fae6cb63c6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fae6cb63c6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9" name="Google Shape;119;g1fae6cb63c6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faec35e064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51" name="Google Shape;151;g1faec35e064_0_2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faec35e064_0_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1faec35e064_0_3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faec35e064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faec35e064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ff18d2bc7d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1ff18d2bc7d_4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faec35e064_0_3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70" name="Google Shape;270;g1faec35e064_0_3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 title and descriptio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">
  <p:cSld name="TITLE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892969" y="863947"/>
            <a:ext cx="7358100" cy="17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32750" lIns="32750" spcFirstLastPara="1" rIns="32750" wrap="square" tIns="327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892969" y="2658814"/>
            <a:ext cx="73581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spcFirstLastPara="1" rIns="32750" wrap="square" tIns="3275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/>
            </a:lvl1pPr>
            <a:lvl2pPr indent="-2286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/>
            </a:lvl2pPr>
            <a:lvl3pPr indent="-2286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/>
            </a:lvl3pPr>
            <a:lvl4pPr indent="-2286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/>
            </a:lvl4pPr>
            <a:lvl5pPr indent="-2286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/>
            </a:lvl5pPr>
            <a:lvl6pPr indent="-336550" lvl="5" marL="274320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Char char="■"/>
              <a:defRPr/>
            </a:lvl6pPr>
            <a:lvl7pPr indent="-336550" lvl="6" marL="320040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  <a:defRPr/>
            </a:lvl7pPr>
            <a:lvl8pPr indent="-336550" lvl="7" marL="365760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Char char="○"/>
              <a:defRPr/>
            </a:lvl8pPr>
            <a:lvl9pPr indent="-336550" lvl="8" marL="411480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Char char="■"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4449997" y="4902398"/>
            <a:ext cx="239100" cy="1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spcFirstLastPara="1" rIns="32750" wrap="square" tIns="327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obj">
  <p:cSld name="OBJEC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247653" y="87266"/>
            <a:ext cx="86487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1371600" y="2880360"/>
            <a:ext cx="64008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  <a:defRPr/>
            </a:lvl1pPr>
            <a:lvl2pPr lvl="1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b="0" i="0" sz="9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0.jpg"/><Relationship Id="rId5" Type="http://schemas.openxmlformats.org/officeDocument/2006/relationships/image" Target="../media/image3.jpg"/><Relationship Id="rId6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5" Type="http://schemas.openxmlformats.org/officeDocument/2006/relationships/image" Target="../media/image25.jpg"/><Relationship Id="rId6" Type="http://schemas.openxmlformats.org/officeDocument/2006/relationships/image" Target="../media/image2.png"/><Relationship Id="rId7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5" Type="http://schemas.openxmlformats.org/officeDocument/2006/relationships/image" Target="../media/image21.jpg"/><Relationship Id="rId6" Type="http://schemas.openxmlformats.org/officeDocument/2006/relationships/image" Target="../media/image2.png"/><Relationship Id="rId7" Type="http://schemas.openxmlformats.org/officeDocument/2006/relationships/image" Target="../media/image4.png"/><Relationship Id="rId8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12.jpg"/><Relationship Id="rId6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png"/><Relationship Id="rId10" Type="http://schemas.openxmlformats.org/officeDocument/2006/relationships/image" Target="../media/image9.png"/><Relationship Id="rId13" Type="http://schemas.openxmlformats.org/officeDocument/2006/relationships/image" Target="../media/image24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Relationship Id="rId4" Type="http://schemas.openxmlformats.org/officeDocument/2006/relationships/image" Target="../media/image18.png"/><Relationship Id="rId9" Type="http://schemas.openxmlformats.org/officeDocument/2006/relationships/image" Target="../media/image10.png"/><Relationship Id="rId15" Type="http://schemas.openxmlformats.org/officeDocument/2006/relationships/image" Target="../media/image26.png"/><Relationship Id="rId14" Type="http://schemas.openxmlformats.org/officeDocument/2006/relationships/image" Target="../media/image19.png"/><Relationship Id="rId16" Type="http://schemas.openxmlformats.org/officeDocument/2006/relationships/image" Target="../media/image7.png"/><Relationship Id="rId5" Type="http://schemas.openxmlformats.org/officeDocument/2006/relationships/image" Target="../media/image13.png"/><Relationship Id="rId6" Type="http://schemas.openxmlformats.org/officeDocument/2006/relationships/image" Target="../media/image23.png"/><Relationship Id="rId7" Type="http://schemas.openxmlformats.org/officeDocument/2006/relationships/image" Target="../media/image11.png"/><Relationship Id="rId8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hyperlink" Target="http://drive.google.com/file/d/1cTLI6LnDYdnmauxYpveCFK6yKWpw-oUW/view" TargetMode="External"/><Relationship Id="rId8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27.png"/><Relationship Id="rId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64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0" y="4390734"/>
            <a:ext cx="882225" cy="63520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6"/>
          <p:cNvSpPr/>
          <p:nvPr/>
        </p:nvSpPr>
        <p:spPr>
          <a:xfrm>
            <a:off x="1429800" y="4874400"/>
            <a:ext cx="6284400" cy="17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r>
              <a:rPr lang="en" sz="6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rPr>
              <a:t>Zoey 2023 ©</a:t>
            </a:r>
            <a:endParaRPr b="1" sz="600">
              <a:solidFill>
                <a:srgbClr val="111747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2" name="Google Shape;72;p16"/>
          <p:cNvSpPr txBox="1"/>
          <p:nvPr/>
        </p:nvSpPr>
        <p:spPr>
          <a:xfrm>
            <a:off x="794175" y="378050"/>
            <a:ext cx="7906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FFFFFF"/>
                </a:solidFill>
              </a:rPr>
              <a:t>Lotte, de virtuele </a:t>
            </a:r>
            <a:r>
              <a:rPr b="1" lang="en" sz="3400">
                <a:solidFill>
                  <a:srgbClr val="FFFFFF"/>
                </a:solidFill>
              </a:rPr>
              <a:t>onderwijsassistent</a:t>
            </a:r>
            <a:endParaRPr b="1" sz="3400">
              <a:solidFill>
                <a:srgbClr val="FFFFFF"/>
              </a:solidFill>
            </a:endParaRPr>
          </a:p>
        </p:txBody>
      </p:sp>
      <p:pic>
        <p:nvPicPr>
          <p:cNvPr id="73" name="Google Shape;73;p16"/>
          <p:cNvPicPr preferRelativeResize="0"/>
          <p:nvPr/>
        </p:nvPicPr>
        <p:blipFill rotWithShape="1">
          <a:blip r:embed="rId4">
            <a:alphaModFix/>
          </a:blip>
          <a:srcRect b="2371" l="0" r="0" t="16957"/>
          <a:stretch/>
        </p:blipFill>
        <p:spPr>
          <a:xfrm>
            <a:off x="436850" y="1600675"/>
            <a:ext cx="4015898" cy="242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 rotWithShape="1">
          <a:blip r:embed="rId5">
            <a:alphaModFix/>
          </a:blip>
          <a:srcRect b="0" l="7638" r="3748" t="0"/>
          <a:stretch/>
        </p:blipFill>
        <p:spPr>
          <a:xfrm>
            <a:off x="4740824" y="1600675"/>
            <a:ext cx="4015898" cy="2429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 rotWithShape="1">
          <a:blip r:embed="rId6">
            <a:alphaModFix/>
          </a:blip>
          <a:srcRect b="13611" l="0" r="0" t="16477"/>
          <a:stretch/>
        </p:blipFill>
        <p:spPr>
          <a:xfrm>
            <a:off x="936925" y="4545000"/>
            <a:ext cx="1037950" cy="44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641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5"/>
          <p:cNvSpPr txBox="1"/>
          <p:nvPr/>
        </p:nvSpPr>
        <p:spPr>
          <a:xfrm>
            <a:off x="3841675" y="321300"/>
            <a:ext cx="48087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111747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Waar hebben studenten het over?</a:t>
            </a:r>
            <a:endParaRPr sz="2100">
              <a:solidFill>
                <a:srgbClr val="111747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pic>
        <p:nvPicPr>
          <p:cNvPr id="294" name="Google Shape;29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36900"/>
            <a:ext cx="1158900" cy="1158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95" name="Google Shape;295;p25"/>
          <p:cNvSpPr/>
          <p:nvPr/>
        </p:nvSpPr>
        <p:spPr>
          <a:xfrm>
            <a:off x="4487525" y="834725"/>
            <a:ext cx="1464600" cy="7791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FFFFFF"/>
          </a:solidFill>
          <a:ln cap="flat" cmpd="sng" w="9525">
            <a:solidFill>
              <a:srgbClr val="FFC5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7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rPr>
              <a:t>Hoi Lotte,</a:t>
            </a:r>
            <a:endParaRPr sz="700">
              <a:solidFill>
                <a:srgbClr val="111747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7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rPr>
              <a:t>Geen idee of jij dit weet: ik moet solliciteren, maar had dat vorig jaar ook al gedaan. Kan ik daarvoor hetzelfde CV gebruiken?</a:t>
            </a:r>
            <a:endParaRPr sz="700">
              <a:solidFill>
                <a:srgbClr val="111747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96" name="Google Shape;296;p25"/>
          <p:cNvSpPr/>
          <p:nvPr/>
        </p:nvSpPr>
        <p:spPr>
          <a:xfrm>
            <a:off x="6050375" y="834725"/>
            <a:ext cx="1848600" cy="7791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FFFFFF"/>
          </a:solidFill>
          <a:ln cap="flat" cmpd="sng" w="9525">
            <a:solidFill>
              <a:srgbClr val="FFC5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rPr>
              <a:t>Hoi Lotte, het gaat goed! Ik heb het wel beetje druk met opdrachten. Ik vind de berichten die mij eraan herinneren om dingen niet te vergeten erg fijn.</a:t>
            </a:r>
            <a:endParaRPr sz="700">
              <a:solidFill>
                <a:srgbClr val="111747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97" name="Google Shape;297;p25"/>
          <p:cNvSpPr/>
          <p:nvPr/>
        </p:nvSpPr>
        <p:spPr>
          <a:xfrm>
            <a:off x="6050375" y="1771750"/>
            <a:ext cx="1848600" cy="5283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FFFFFF"/>
          </a:solidFill>
          <a:ln cap="flat" cmpd="sng" w="9525">
            <a:solidFill>
              <a:srgbClr val="FFC5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111747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Hoi Lotte, wanneer is de examen-uitreiking van leisure en events niveau 4?</a:t>
            </a:r>
            <a:endParaRPr sz="700">
              <a:solidFill>
                <a:srgbClr val="111747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98" name="Google Shape;298;p25"/>
          <p:cNvSpPr/>
          <p:nvPr/>
        </p:nvSpPr>
        <p:spPr>
          <a:xfrm>
            <a:off x="6050375" y="2457975"/>
            <a:ext cx="1848600" cy="3141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FFFFFF"/>
          </a:solidFill>
          <a:ln cap="flat" cmpd="sng" w="9525">
            <a:solidFill>
              <a:srgbClr val="FFC5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111747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111747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111747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111747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Hoe meld je je ziek via Magister?</a:t>
            </a:r>
            <a:endParaRPr sz="700">
              <a:solidFill>
                <a:srgbClr val="111747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111747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700">
              <a:solidFill>
                <a:srgbClr val="111747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111747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99" name="Google Shape;29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60151" y="137375"/>
            <a:ext cx="490750" cy="36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5"/>
          <p:cNvPicPr preferRelativeResize="0"/>
          <p:nvPr/>
        </p:nvPicPr>
        <p:blipFill rotWithShape="1">
          <a:blip r:embed="rId5">
            <a:alphaModFix/>
          </a:blip>
          <a:srcRect b="13611" l="0" r="0" t="16477"/>
          <a:stretch/>
        </p:blipFill>
        <p:spPr>
          <a:xfrm>
            <a:off x="8550904" y="222249"/>
            <a:ext cx="636861" cy="28417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25"/>
          <p:cNvSpPr/>
          <p:nvPr/>
        </p:nvSpPr>
        <p:spPr>
          <a:xfrm>
            <a:off x="4453475" y="1771750"/>
            <a:ext cx="1532700" cy="5079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FFFFFF"/>
          </a:solidFill>
          <a:ln cap="flat" cmpd="sng" w="9525">
            <a:solidFill>
              <a:srgbClr val="FFC5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111747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111747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111747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111747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Heb je misschien advies voor wat ik moet doen als ik het gevoel heb dat ik gepest word?</a:t>
            </a:r>
            <a:endParaRPr sz="700">
              <a:solidFill>
                <a:srgbClr val="111747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111747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700">
              <a:solidFill>
                <a:srgbClr val="111747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111747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302" name="Google Shape;302;p25"/>
          <p:cNvGraphicFramePr/>
          <p:nvPr/>
        </p:nvGraphicFramePr>
        <p:xfrm>
          <a:off x="316475" y="837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{24972D92-8F13-4449-9ED9-56072F83EE0D}</a:tableStyleId>
              </a:tblPr>
              <a:tblGrid>
                <a:gridCol w="2458425"/>
                <a:gridCol w="523925"/>
              </a:tblGrid>
              <a:tr h="236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111747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Onderwerp</a:t>
                      </a:r>
                      <a:endParaRPr b="1" sz="800">
                        <a:solidFill>
                          <a:srgbClr val="111747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111747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Cijfer </a:t>
                      </a:r>
                      <a:r>
                        <a:rPr lang="en" sz="600">
                          <a:solidFill>
                            <a:srgbClr val="111747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(1-10)</a:t>
                      </a:r>
                      <a:endParaRPr sz="600">
                        <a:solidFill>
                          <a:srgbClr val="111747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236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Ik voel me geholpen door Lotte</a:t>
                      </a:r>
                      <a:endParaRPr b="1" sz="800">
                        <a:solidFill>
                          <a:srgbClr val="FFFFFF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64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8</a:t>
                      </a:r>
                      <a:endParaRPr b="1" sz="800">
                        <a:solidFill>
                          <a:srgbClr val="FFFFFF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641"/>
                    </a:solidFill>
                  </a:tcPr>
                </a:tc>
              </a:tr>
              <a:tr h="236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111747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Ik voel me gezien door Lotte</a:t>
                      </a:r>
                      <a:endParaRPr b="1" sz="800">
                        <a:solidFill>
                          <a:srgbClr val="111747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111747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7</a:t>
                      </a:r>
                      <a:endParaRPr b="1" sz="800">
                        <a:solidFill>
                          <a:srgbClr val="111747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36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Ik heb door Lotte sneller en beter antwoord</a:t>
                      </a:r>
                      <a:endParaRPr b="1" sz="800">
                        <a:solidFill>
                          <a:srgbClr val="FFFFFF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64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7</a:t>
                      </a:r>
                      <a:endParaRPr b="1" sz="800">
                        <a:solidFill>
                          <a:srgbClr val="FFFFFF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641"/>
                    </a:solidFill>
                  </a:tcPr>
                </a:tc>
              </a:tr>
              <a:tr h="236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111747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Ik vertrouw Lotte</a:t>
                      </a:r>
                      <a:endParaRPr b="1" sz="800">
                        <a:solidFill>
                          <a:srgbClr val="111747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111747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8</a:t>
                      </a:r>
                      <a:endParaRPr b="1" sz="800">
                        <a:solidFill>
                          <a:srgbClr val="111747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36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Ik reageer vaak op de berichtjes van Lotte</a:t>
                      </a:r>
                      <a:endParaRPr b="1" sz="800">
                        <a:solidFill>
                          <a:srgbClr val="FFFFFF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64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7</a:t>
                      </a:r>
                      <a:endParaRPr b="1" sz="800">
                        <a:solidFill>
                          <a:srgbClr val="FFFFFF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641"/>
                    </a:solidFill>
                  </a:tcPr>
                </a:tc>
              </a:tr>
            </a:tbl>
          </a:graphicData>
        </a:graphic>
      </p:graphicFrame>
      <p:sp>
        <p:nvSpPr>
          <p:cNvPr id="303" name="Google Shape;303;p25"/>
          <p:cNvSpPr txBox="1"/>
          <p:nvPr/>
        </p:nvSpPr>
        <p:spPr>
          <a:xfrm>
            <a:off x="1237300" y="2907750"/>
            <a:ext cx="3243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111747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Wat zeggen docenten?</a:t>
            </a:r>
            <a:endParaRPr sz="2100">
              <a:solidFill>
                <a:srgbClr val="111747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sp>
        <p:nvSpPr>
          <p:cNvPr id="304" name="Google Shape;304;p25"/>
          <p:cNvSpPr/>
          <p:nvPr/>
        </p:nvSpPr>
        <p:spPr>
          <a:xfrm>
            <a:off x="1262575" y="3415650"/>
            <a:ext cx="1044000" cy="8442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rPr>
              <a:t>Voor de derdejaars studenten van de opleiding Smart ICT Engineer Hoofddorp wordt het tijd om een stageplek te zoeken </a:t>
            </a:r>
            <a:endParaRPr sz="600">
              <a:solidFill>
                <a:srgbClr val="111747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05" name="Google Shape;305;p25"/>
          <p:cNvSpPr/>
          <p:nvPr/>
        </p:nvSpPr>
        <p:spPr>
          <a:xfrm>
            <a:off x="2410250" y="3415650"/>
            <a:ext cx="1044000" cy="8442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111747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111747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rPr>
              <a:t>Kan jij morgen de klas SBHVO22A een bericht sturen dat zij morgen (dinsdag 11-10) om 9.15 starten met de lessen. </a:t>
            </a:r>
            <a:endParaRPr sz="600">
              <a:solidFill>
                <a:srgbClr val="111747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111747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111747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06" name="Google Shape;306;p25"/>
          <p:cNvSpPr/>
          <p:nvPr/>
        </p:nvSpPr>
        <p:spPr>
          <a:xfrm>
            <a:off x="3557925" y="3415650"/>
            <a:ext cx="1044000" cy="8442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FFFFFF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rPr>
              <a:t>Goedemorgen! Het rooster komt in de loop van volgende week online te staan. Kun je dit doorgeven aan de studenten?</a:t>
            </a:r>
            <a:endParaRPr sz="600">
              <a:solidFill>
                <a:srgbClr val="111747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07" name="Google Shape;307;p25"/>
          <p:cNvSpPr txBox="1"/>
          <p:nvPr/>
        </p:nvSpPr>
        <p:spPr>
          <a:xfrm>
            <a:off x="331900" y="324475"/>
            <a:ext cx="3243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111747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Wat vinden studenten?</a:t>
            </a:r>
            <a:endParaRPr sz="2100">
              <a:solidFill>
                <a:srgbClr val="111747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sp>
        <p:nvSpPr>
          <p:cNvPr id="308" name="Google Shape;308;p25"/>
          <p:cNvSpPr/>
          <p:nvPr/>
        </p:nvSpPr>
        <p:spPr>
          <a:xfrm>
            <a:off x="1429800" y="4874400"/>
            <a:ext cx="6284400" cy="17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r>
              <a:rPr lang="en" sz="6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rPr>
              <a:t>Zoey 2023 ©</a:t>
            </a:r>
            <a:endParaRPr b="1" sz="600">
              <a:solidFill>
                <a:srgbClr val="111747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09" name="Google Shape;309;p25"/>
          <p:cNvSpPr txBox="1"/>
          <p:nvPr/>
        </p:nvSpPr>
        <p:spPr>
          <a:xfrm>
            <a:off x="5785925" y="3271850"/>
            <a:ext cx="2982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111747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De harde cijfers</a:t>
            </a:r>
            <a:endParaRPr sz="2100">
              <a:solidFill>
                <a:srgbClr val="111747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graphicFrame>
        <p:nvGraphicFramePr>
          <p:cNvPr id="310" name="Google Shape;310;p25"/>
          <p:cNvGraphicFramePr/>
          <p:nvPr/>
        </p:nvGraphicFramePr>
        <p:xfrm>
          <a:off x="5786050" y="3767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{24972D92-8F13-4449-9ED9-56072F83EE0D}</a:tableStyleId>
              </a:tblPr>
              <a:tblGrid>
                <a:gridCol w="2458425"/>
                <a:gridCol w="523925"/>
              </a:tblGrid>
              <a:tr h="236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111747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Adoptie-graad</a:t>
                      </a:r>
                      <a:endParaRPr b="1" sz="800">
                        <a:solidFill>
                          <a:srgbClr val="111747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111747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70%</a:t>
                      </a:r>
                      <a:endParaRPr b="1" sz="800">
                        <a:solidFill>
                          <a:srgbClr val="111747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36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Beoordeling studenten</a:t>
                      </a:r>
                      <a:endParaRPr b="1" sz="800">
                        <a:solidFill>
                          <a:srgbClr val="FFFFFF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64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8</a:t>
                      </a:r>
                      <a:endParaRPr b="1" sz="800">
                        <a:solidFill>
                          <a:srgbClr val="FFFFFF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641"/>
                    </a:solidFill>
                  </a:tcPr>
                </a:tc>
              </a:tr>
              <a:tr h="236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111747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Interactie</a:t>
                      </a:r>
                      <a:endParaRPr b="1" sz="800">
                        <a:solidFill>
                          <a:srgbClr val="111747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111747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64%</a:t>
                      </a:r>
                      <a:endParaRPr b="1" sz="800">
                        <a:solidFill>
                          <a:srgbClr val="111747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36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Beoordeling docenten</a:t>
                      </a:r>
                      <a:endParaRPr b="1" sz="800">
                        <a:solidFill>
                          <a:srgbClr val="FFFFFF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64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8</a:t>
                      </a:r>
                      <a:endParaRPr b="1" sz="800">
                        <a:solidFill>
                          <a:srgbClr val="FFFFFF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64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641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36900"/>
            <a:ext cx="1158900" cy="1158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16" name="Google Shape;31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60151" y="137375"/>
            <a:ext cx="490750" cy="36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6"/>
          <p:cNvPicPr preferRelativeResize="0"/>
          <p:nvPr/>
        </p:nvPicPr>
        <p:blipFill rotWithShape="1">
          <a:blip r:embed="rId5">
            <a:alphaModFix/>
          </a:blip>
          <a:srcRect b="13611" l="0" r="0" t="16477"/>
          <a:stretch/>
        </p:blipFill>
        <p:spPr>
          <a:xfrm>
            <a:off x="8550904" y="222249"/>
            <a:ext cx="636861" cy="28417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6"/>
          <p:cNvSpPr/>
          <p:nvPr/>
        </p:nvSpPr>
        <p:spPr>
          <a:xfrm>
            <a:off x="1429800" y="4874400"/>
            <a:ext cx="6284400" cy="17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r>
              <a:rPr lang="en" sz="6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rPr>
              <a:t>Zoey 2023 ©</a:t>
            </a:r>
            <a:endParaRPr b="1" sz="600">
              <a:solidFill>
                <a:srgbClr val="111747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19" name="Google Shape;319;p26"/>
          <p:cNvSpPr/>
          <p:nvPr/>
        </p:nvSpPr>
        <p:spPr>
          <a:xfrm>
            <a:off x="3142100" y="1916825"/>
            <a:ext cx="2398200" cy="240750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320" name="Google Shape;320;p26"/>
          <p:cNvSpPr txBox="1"/>
          <p:nvPr/>
        </p:nvSpPr>
        <p:spPr>
          <a:xfrm>
            <a:off x="2651688" y="245100"/>
            <a:ext cx="38853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111747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Effect op het onderwijs</a:t>
            </a:r>
            <a:endParaRPr sz="2100">
              <a:solidFill>
                <a:srgbClr val="111747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111747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sp>
        <p:nvSpPr>
          <p:cNvPr id="321" name="Google Shape;321;p26"/>
          <p:cNvSpPr/>
          <p:nvPr/>
        </p:nvSpPr>
        <p:spPr>
          <a:xfrm>
            <a:off x="1158900" y="1589300"/>
            <a:ext cx="2398200" cy="1266600"/>
          </a:xfrm>
          <a:prstGeom prst="roundRect">
            <a:avLst>
              <a:gd fmla="val 16667" name="adj"/>
            </a:avLst>
          </a:prstGeom>
          <a:solidFill>
            <a:srgbClr val="0097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Student</a:t>
            </a:r>
            <a:r>
              <a:rPr lang="en" sz="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endParaRPr sz="8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Inter"/>
              <a:buChar char="●"/>
            </a:pPr>
            <a:r>
              <a:rPr lang="en" sz="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Eigentijds, laagdrempelig platform voor vragen en informatie, 24/7 beschikbaar</a:t>
            </a:r>
            <a:endParaRPr sz="8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Inter"/>
              <a:buChar char="●"/>
            </a:pPr>
            <a:r>
              <a:rPr lang="en" sz="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Minder uitval door signaleren van trends </a:t>
            </a:r>
            <a:endParaRPr sz="8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Inter"/>
              <a:buChar char="●"/>
            </a:pPr>
            <a:r>
              <a:rPr lang="en" sz="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Minder studievertraging door signaleren van trends</a:t>
            </a:r>
            <a:endParaRPr sz="8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22" name="Google Shape;322;p26"/>
          <p:cNvSpPr txBox="1"/>
          <p:nvPr/>
        </p:nvSpPr>
        <p:spPr>
          <a:xfrm>
            <a:off x="2145413" y="826950"/>
            <a:ext cx="3962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rgbClr val="111747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‘Met de inzet van Lotte zetten onderwijsinstellingen grote verbeteringen neer voor kwalitatief goed en eigentijds beroepsonderwijs’ </a:t>
            </a:r>
            <a:r>
              <a:rPr i="1" lang="en" sz="6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rPr>
              <a:t>- Nova college</a:t>
            </a:r>
            <a:endParaRPr i="1" sz="600">
              <a:solidFill>
                <a:srgbClr val="111747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23" name="Google Shape;323;p26"/>
          <p:cNvSpPr/>
          <p:nvPr/>
        </p:nvSpPr>
        <p:spPr>
          <a:xfrm>
            <a:off x="1540075" y="3652900"/>
            <a:ext cx="2398200" cy="1158900"/>
          </a:xfrm>
          <a:prstGeom prst="roundRect">
            <a:avLst>
              <a:gd fmla="val 16667" name="adj"/>
            </a:avLst>
          </a:prstGeom>
          <a:solidFill>
            <a:srgbClr val="0097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Docent</a:t>
            </a:r>
            <a:endParaRPr b="1" sz="8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Inter"/>
              <a:buChar char="●"/>
            </a:pPr>
            <a:r>
              <a:rPr lang="en" sz="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Verhogen docenttevredenheid: Ontzorgen/tijdsbesparing in beantwoorde vragen (zelflerend effect van repeterende vragen)</a:t>
            </a:r>
            <a:endParaRPr sz="8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Inter"/>
              <a:buChar char="●"/>
            </a:pPr>
            <a:r>
              <a:rPr lang="en" sz="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Inzicht in prestaties klassen</a:t>
            </a:r>
            <a:endParaRPr sz="8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Inter"/>
              <a:buChar char="●"/>
            </a:pPr>
            <a:r>
              <a:rPr lang="en" sz="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Verbeterde binding met student</a:t>
            </a:r>
            <a:endParaRPr sz="8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24" name="Google Shape;324;p26"/>
          <p:cNvSpPr/>
          <p:nvPr/>
        </p:nvSpPr>
        <p:spPr>
          <a:xfrm>
            <a:off x="4594800" y="2416075"/>
            <a:ext cx="3576900" cy="1465500"/>
          </a:xfrm>
          <a:prstGeom prst="roundRect">
            <a:avLst>
              <a:gd fmla="val 16667" name="adj"/>
            </a:avLst>
          </a:prstGeom>
          <a:solidFill>
            <a:srgbClr val="0097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Instelling</a:t>
            </a:r>
            <a:r>
              <a:rPr lang="en" sz="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endParaRPr sz="8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Inter"/>
              <a:buChar char="●"/>
            </a:pPr>
            <a:r>
              <a:rPr lang="en" sz="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Verhoogde grip op budgetten</a:t>
            </a:r>
            <a:endParaRPr sz="8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Inter"/>
              <a:buChar char="●"/>
            </a:pPr>
            <a:r>
              <a:rPr lang="en" sz="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Input voor organisatie ontwikkeling en onderwijsinnovatie</a:t>
            </a:r>
            <a:endParaRPr sz="8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Inter"/>
              <a:buChar char="●"/>
            </a:pPr>
            <a:r>
              <a:rPr lang="en" sz="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Consistentie in communicatie</a:t>
            </a:r>
            <a:endParaRPr sz="8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Inter"/>
              <a:buChar char="●"/>
            </a:pPr>
            <a:r>
              <a:rPr lang="en" sz="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Onafhankelijk van individuele docent, maar wel samen met docent</a:t>
            </a:r>
            <a:endParaRPr sz="8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Inter"/>
              <a:buChar char="●"/>
            </a:pPr>
            <a:r>
              <a:rPr lang="en" sz="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Herkennen van trends bij teams, waardoor sneller geschakeld kan worden</a:t>
            </a:r>
            <a:endParaRPr sz="8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Inter"/>
              <a:buChar char="●"/>
            </a:pPr>
            <a:r>
              <a:rPr lang="en" sz="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Eigentijdse communicatie</a:t>
            </a:r>
            <a:endParaRPr sz="8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oogle Shape;329;p27"/>
          <p:cNvGrpSpPr/>
          <p:nvPr/>
        </p:nvGrpSpPr>
        <p:grpSpPr>
          <a:xfrm>
            <a:off x="5825398" y="4969"/>
            <a:ext cx="3318899" cy="5138740"/>
            <a:chOff x="5817685" y="0"/>
            <a:chExt cx="4875714" cy="7549199"/>
          </a:xfrm>
        </p:grpSpPr>
        <p:pic>
          <p:nvPicPr>
            <p:cNvPr id="330" name="Google Shape;330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817685" y="0"/>
              <a:ext cx="4875714" cy="75491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1" name="Google Shape;331;p27"/>
            <p:cNvSpPr/>
            <p:nvPr/>
          </p:nvSpPr>
          <p:spPr>
            <a:xfrm>
              <a:off x="5817685" y="2925400"/>
              <a:ext cx="1370400" cy="1378800"/>
            </a:xfrm>
            <a:prstGeom prst="rect">
              <a:avLst/>
            </a:prstGeom>
            <a:solidFill>
              <a:srgbClr val="F7F7F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2" name="Google Shape;332;p27"/>
          <p:cNvSpPr txBox="1"/>
          <p:nvPr/>
        </p:nvSpPr>
        <p:spPr>
          <a:xfrm>
            <a:off x="862892" y="1007279"/>
            <a:ext cx="54816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33" name="Google Shape;333;p27"/>
          <p:cNvSpPr txBox="1"/>
          <p:nvPr/>
        </p:nvSpPr>
        <p:spPr>
          <a:xfrm>
            <a:off x="356750" y="2079150"/>
            <a:ext cx="37746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111747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Wat brengt de toekomst?</a:t>
            </a:r>
            <a:endParaRPr sz="2600">
              <a:solidFill>
                <a:srgbClr val="111747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pic>
        <p:nvPicPr>
          <p:cNvPr id="334" name="Google Shape;334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936900"/>
            <a:ext cx="1158900" cy="1158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35" name="Google Shape;335;p27"/>
          <p:cNvPicPr preferRelativeResize="0"/>
          <p:nvPr/>
        </p:nvPicPr>
        <p:blipFill rotWithShape="1">
          <a:blip r:embed="rId5">
            <a:alphaModFix/>
          </a:blip>
          <a:srcRect b="0" l="21090" r="18856" t="0"/>
          <a:stretch/>
        </p:blipFill>
        <p:spPr>
          <a:xfrm>
            <a:off x="4674175" y="950"/>
            <a:ext cx="463315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7"/>
          <p:cNvPicPr preferRelativeResize="0"/>
          <p:nvPr/>
        </p:nvPicPr>
        <p:blipFill rotWithShape="1">
          <a:blip r:embed="rId6">
            <a:alphaModFix/>
          </a:blip>
          <a:srcRect b="13611" l="0" r="0" t="16477"/>
          <a:stretch/>
        </p:blipFill>
        <p:spPr>
          <a:xfrm>
            <a:off x="8550904" y="222249"/>
            <a:ext cx="636861" cy="28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60151" y="137375"/>
            <a:ext cx="490750" cy="36905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7"/>
          <p:cNvSpPr/>
          <p:nvPr/>
        </p:nvSpPr>
        <p:spPr>
          <a:xfrm>
            <a:off x="1429800" y="4874400"/>
            <a:ext cx="6284400" cy="17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r>
              <a:rPr lang="en" sz="6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rPr>
              <a:t>Zoey 2023 ©</a:t>
            </a:r>
            <a:endParaRPr b="1" sz="600">
              <a:solidFill>
                <a:srgbClr val="111747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64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 rotWithShape="1">
          <a:blip r:embed="rId3">
            <a:alphaModFix/>
          </a:blip>
          <a:srcRect b="13611" l="0" r="0" t="16477"/>
          <a:stretch/>
        </p:blipFill>
        <p:spPr>
          <a:xfrm>
            <a:off x="936925" y="4545000"/>
            <a:ext cx="1037950" cy="4434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468325" y="508652"/>
            <a:ext cx="83505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FFFFFF"/>
                </a:solidFill>
                <a:latin typeface="Manrope"/>
                <a:ea typeface="Manrope"/>
                <a:cs typeface="Manrope"/>
                <a:sym typeface="Manrope"/>
              </a:rPr>
              <a:t>Met </a:t>
            </a:r>
            <a:r>
              <a:rPr b="1" lang="en" sz="2000">
                <a:solidFill>
                  <a:srgbClr val="111747"/>
                </a:solidFill>
                <a:latin typeface="Manrope"/>
                <a:ea typeface="Manrope"/>
                <a:cs typeface="Manrope"/>
                <a:sym typeface="Manrope"/>
              </a:rPr>
              <a:t>Lotte</a:t>
            </a:r>
            <a:r>
              <a:rPr b="1" lang="en" sz="2000">
                <a:solidFill>
                  <a:srgbClr val="FFFFFF"/>
                </a:solidFill>
                <a:latin typeface="Manrope"/>
                <a:ea typeface="Manrope"/>
                <a:cs typeface="Manrope"/>
                <a:sym typeface="Manrope"/>
              </a:rPr>
              <a:t> voorbereid de toekomst tegemoet</a:t>
            </a:r>
            <a:endParaRPr b="1" sz="2000">
              <a:solidFill>
                <a:srgbClr val="FFFFFF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rPr>
              <a:t>Echte, persoonlijke conversaties - de nieuwste technologieën - de ultieme</a:t>
            </a:r>
            <a:r>
              <a:rPr lang="en" sz="120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b="1" lang="en" sz="1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student journey</a:t>
            </a:r>
            <a:endParaRPr b="1" sz="7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5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00005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500">
              <a:solidFill>
                <a:srgbClr val="00005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500">
              <a:solidFill>
                <a:srgbClr val="000059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50" y="4390734"/>
            <a:ext cx="882225" cy="63520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/>
          <p:nvPr/>
        </p:nvSpPr>
        <p:spPr>
          <a:xfrm>
            <a:off x="1429800" y="4874400"/>
            <a:ext cx="6284400" cy="17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r>
              <a:rPr lang="en" sz="6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rPr>
              <a:t>Zoey 2023 ©</a:t>
            </a:r>
            <a:endParaRPr b="1" sz="600">
              <a:solidFill>
                <a:srgbClr val="111747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3725401" y="2519534"/>
            <a:ext cx="1421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Lotte</a:t>
            </a:r>
            <a:r>
              <a:rPr b="1" lang="en" sz="1800">
                <a:solidFill>
                  <a:srgbClr val="00406B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b="1" sz="180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5" name="Google Shape;85;p17"/>
          <p:cNvSpPr/>
          <p:nvPr/>
        </p:nvSpPr>
        <p:spPr>
          <a:xfrm>
            <a:off x="3377706" y="1688961"/>
            <a:ext cx="2116800" cy="2132700"/>
          </a:xfrm>
          <a:prstGeom prst="donut">
            <a:avLst>
              <a:gd fmla="val 16067" name="adj"/>
            </a:avLst>
          </a:prstGeom>
          <a:solidFill>
            <a:srgbClr val="000000">
              <a:alpha val="107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6" name="Google Shape;86;p17"/>
          <p:cNvCxnSpPr/>
          <p:nvPr/>
        </p:nvCxnSpPr>
        <p:spPr>
          <a:xfrm>
            <a:off x="3278941" y="2085722"/>
            <a:ext cx="361200" cy="2118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87" name="Google Shape;87;p17"/>
          <p:cNvCxnSpPr/>
          <p:nvPr/>
        </p:nvCxnSpPr>
        <p:spPr>
          <a:xfrm flipH="1">
            <a:off x="5227371" y="2085722"/>
            <a:ext cx="361200" cy="211800"/>
          </a:xfrm>
          <a:prstGeom prst="straightConnector1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med" w="med" type="oval"/>
            <a:tailEnd len="sm" w="sm" type="none"/>
          </a:ln>
        </p:spPr>
      </p:cxnSp>
      <p:sp>
        <p:nvSpPr>
          <p:cNvPr id="88" name="Google Shape;88;p17"/>
          <p:cNvSpPr/>
          <p:nvPr/>
        </p:nvSpPr>
        <p:spPr>
          <a:xfrm rot="1811454">
            <a:off x="3310848" y="1624572"/>
            <a:ext cx="2246647" cy="2255027"/>
          </a:xfrm>
          <a:prstGeom prst="blockArc">
            <a:avLst>
              <a:gd fmla="val 14414370" name="adj1"/>
              <a:gd fmla="val 694" name="adj2"/>
              <a:gd fmla="val 9562" name="adj3"/>
            </a:avLst>
          </a:prstGeom>
          <a:solidFill>
            <a:srgbClr val="CCCCCC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7"/>
          <p:cNvSpPr/>
          <p:nvPr/>
        </p:nvSpPr>
        <p:spPr>
          <a:xfrm flipH="1" rot="-1811454">
            <a:off x="3312471" y="1624572"/>
            <a:ext cx="2246647" cy="2255027"/>
          </a:xfrm>
          <a:prstGeom prst="blockArc">
            <a:avLst>
              <a:gd fmla="val 14348563" name="adj1"/>
              <a:gd fmla="val 21472873" name="adj2"/>
              <a:gd fmla="val 9381" name="adj3"/>
            </a:avLst>
          </a:prstGeom>
          <a:solidFill>
            <a:srgbClr val="999999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7"/>
          <p:cNvSpPr/>
          <p:nvPr/>
        </p:nvSpPr>
        <p:spPr>
          <a:xfrm rot="-8087988">
            <a:off x="4281480" y="1573691"/>
            <a:ext cx="303563" cy="303563"/>
          </a:xfrm>
          <a:prstGeom prst="rtTriangle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7"/>
          <p:cNvSpPr/>
          <p:nvPr/>
        </p:nvSpPr>
        <p:spPr>
          <a:xfrm flipH="1" rot="-8989506">
            <a:off x="3311852" y="1623147"/>
            <a:ext cx="2245935" cy="2254469"/>
          </a:xfrm>
          <a:prstGeom prst="blockArc">
            <a:avLst>
              <a:gd fmla="val 14316164" name="adj1"/>
              <a:gd fmla="val 21502663" name="adj2"/>
              <a:gd fmla="val 9415" name="adj3"/>
            </a:avLst>
          </a:prstGeom>
          <a:solidFill>
            <a:srgbClr val="FFFFFF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7"/>
          <p:cNvSpPr/>
          <p:nvPr/>
        </p:nvSpPr>
        <p:spPr>
          <a:xfrm rot="-1036051">
            <a:off x="5201090" y="3102965"/>
            <a:ext cx="260752" cy="262295"/>
          </a:xfrm>
          <a:prstGeom prst="rtTriangle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7"/>
          <p:cNvSpPr/>
          <p:nvPr/>
        </p:nvSpPr>
        <p:spPr>
          <a:xfrm rot="6352079">
            <a:off x="3391924" y="3102085"/>
            <a:ext cx="305023" cy="303253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7"/>
          <p:cNvSpPr txBox="1"/>
          <p:nvPr/>
        </p:nvSpPr>
        <p:spPr>
          <a:xfrm>
            <a:off x="2109849" y="1894675"/>
            <a:ext cx="1092900" cy="3693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6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“Wat heb ik nodig </a:t>
            </a:r>
            <a:endParaRPr i="1" sz="6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6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voor die baan?”</a:t>
            </a:r>
            <a:endParaRPr i="1" sz="6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1961650" y="2371650"/>
            <a:ext cx="1156500" cy="3693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6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“Welke studie past </a:t>
            </a:r>
            <a:endParaRPr i="1" sz="6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6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het beste bij mij?”</a:t>
            </a:r>
            <a:endParaRPr i="1" sz="6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5692849" y="1862300"/>
            <a:ext cx="1038000" cy="461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6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rPr>
              <a:t>“Bij wie kan ik terecht voor het juiste antwoord?”</a:t>
            </a:r>
            <a:endParaRPr i="1" sz="600">
              <a:solidFill>
                <a:srgbClr val="111747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4040844" y="4079396"/>
            <a:ext cx="797400" cy="36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6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rPr>
              <a:t>“Ik ben klaar, en nu?”</a:t>
            </a:r>
            <a:endParaRPr i="1" sz="600">
              <a:solidFill>
                <a:srgbClr val="111747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98" name="Google Shape;98;p17"/>
          <p:cNvCxnSpPr/>
          <p:nvPr/>
        </p:nvCxnSpPr>
        <p:spPr>
          <a:xfrm flipH="1" rot="10800000">
            <a:off x="4435282" y="3858703"/>
            <a:ext cx="4500" cy="1848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oval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18"/>
          <p:cNvGrpSpPr/>
          <p:nvPr/>
        </p:nvGrpSpPr>
        <p:grpSpPr>
          <a:xfrm>
            <a:off x="5825398" y="4969"/>
            <a:ext cx="3318899" cy="5138740"/>
            <a:chOff x="5817685" y="0"/>
            <a:chExt cx="4875714" cy="7549199"/>
          </a:xfrm>
        </p:grpSpPr>
        <p:pic>
          <p:nvPicPr>
            <p:cNvPr id="104" name="Google Shape;104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817685" y="0"/>
              <a:ext cx="4875714" cy="75491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" name="Google Shape;105;p18"/>
            <p:cNvSpPr/>
            <p:nvPr/>
          </p:nvSpPr>
          <p:spPr>
            <a:xfrm>
              <a:off x="5817685" y="2925400"/>
              <a:ext cx="1370400" cy="1378800"/>
            </a:xfrm>
            <a:prstGeom prst="rect">
              <a:avLst/>
            </a:prstGeom>
            <a:solidFill>
              <a:srgbClr val="F7F7F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" name="Google Shape;106;p18"/>
          <p:cNvSpPr txBox="1"/>
          <p:nvPr/>
        </p:nvSpPr>
        <p:spPr>
          <a:xfrm>
            <a:off x="862892" y="1007279"/>
            <a:ext cx="54816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07" name="Google Shape;107;p18"/>
          <p:cNvSpPr txBox="1"/>
          <p:nvPr/>
        </p:nvSpPr>
        <p:spPr>
          <a:xfrm>
            <a:off x="349250" y="222250"/>
            <a:ext cx="7542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111747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Uitdagingen </a:t>
            </a:r>
            <a:endParaRPr sz="2100">
              <a:solidFill>
                <a:srgbClr val="111747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pic>
        <p:nvPicPr>
          <p:cNvPr id="108" name="Google Shape;10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936900"/>
            <a:ext cx="1158900" cy="1158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 rotWithShape="1">
          <a:blip r:embed="rId5">
            <a:alphaModFix/>
          </a:blip>
          <a:srcRect b="9697" l="0" r="0" t="16332"/>
          <a:stretch/>
        </p:blipFill>
        <p:spPr>
          <a:xfrm>
            <a:off x="4674175" y="0"/>
            <a:ext cx="4633151" cy="5142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/>
          <p:nvPr/>
        </p:nvSpPr>
        <p:spPr>
          <a:xfrm>
            <a:off x="349250" y="1201750"/>
            <a:ext cx="38673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11747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1747"/>
              </a:buClr>
              <a:buSzPts val="1200"/>
              <a:buFont typeface="Inter"/>
              <a:buChar char="●"/>
            </a:pPr>
            <a:r>
              <a:rPr lang="en" sz="12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rPr>
              <a:t>Binding met de student</a:t>
            </a:r>
            <a:endParaRPr sz="1200">
              <a:solidFill>
                <a:srgbClr val="111747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1747"/>
              </a:buClr>
              <a:buSzPts val="1200"/>
              <a:buFont typeface="Inter"/>
              <a:buChar char="●"/>
            </a:pPr>
            <a:r>
              <a:rPr lang="en" sz="12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rPr>
              <a:t>Uitval studenten</a:t>
            </a:r>
            <a:endParaRPr sz="1200">
              <a:solidFill>
                <a:srgbClr val="111747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1747"/>
              </a:buClr>
              <a:buSzPts val="1200"/>
              <a:buFont typeface="Inter"/>
              <a:buChar char="●"/>
            </a:pPr>
            <a:r>
              <a:rPr lang="en" sz="12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rPr>
              <a:t>Studievertraging studenten</a:t>
            </a:r>
            <a:endParaRPr sz="1200">
              <a:solidFill>
                <a:srgbClr val="111747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1747"/>
              </a:buClr>
              <a:buSzPts val="1200"/>
              <a:buFont typeface="Inter"/>
              <a:buChar char="●"/>
            </a:pPr>
            <a:r>
              <a:rPr lang="en" sz="12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rPr>
              <a:t>Aanwas nieuwe studenten</a:t>
            </a:r>
            <a:endParaRPr sz="1200">
              <a:solidFill>
                <a:srgbClr val="111747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1747"/>
              </a:buClr>
              <a:buSzPts val="1200"/>
              <a:buFont typeface="Inter"/>
              <a:buChar char="●"/>
            </a:pPr>
            <a:r>
              <a:rPr lang="en" sz="12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rPr>
              <a:t>Hoge werkdruk bij docenten</a:t>
            </a:r>
            <a:endParaRPr sz="1200">
              <a:solidFill>
                <a:srgbClr val="111747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11747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11" name="Google Shape;111;p18"/>
          <p:cNvPicPr preferRelativeResize="0"/>
          <p:nvPr/>
        </p:nvPicPr>
        <p:blipFill rotWithShape="1">
          <a:blip r:embed="rId6">
            <a:alphaModFix/>
          </a:blip>
          <a:srcRect b="13611" l="0" r="0" t="16477"/>
          <a:stretch/>
        </p:blipFill>
        <p:spPr>
          <a:xfrm>
            <a:off x="8550904" y="222249"/>
            <a:ext cx="636861" cy="28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60151" y="137375"/>
            <a:ext cx="490750" cy="36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343850" y="3786800"/>
            <a:ext cx="1690276" cy="1280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8"/>
          <p:cNvCxnSpPr/>
          <p:nvPr/>
        </p:nvCxnSpPr>
        <p:spPr>
          <a:xfrm>
            <a:off x="4875900" y="2093962"/>
            <a:ext cx="0" cy="178500"/>
          </a:xfrm>
          <a:prstGeom prst="straightConnector1">
            <a:avLst/>
          </a:prstGeom>
          <a:noFill/>
          <a:ln cap="flat" cmpd="sng" w="9525">
            <a:solidFill>
              <a:srgbClr val="0000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" name="Google Shape;115;p18"/>
          <p:cNvCxnSpPr/>
          <p:nvPr/>
        </p:nvCxnSpPr>
        <p:spPr>
          <a:xfrm>
            <a:off x="5028300" y="2246362"/>
            <a:ext cx="0" cy="178500"/>
          </a:xfrm>
          <a:prstGeom prst="straightConnector1">
            <a:avLst/>
          </a:prstGeom>
          <a:noFill/>
          <a:ln cap="flat" cmpd="sng" w="9525">
            <a:solidFill>
              <a:srgbClr val="0000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" name="Google Shape;116;p18"/>
          <p:cNvSpPr/>
          <p:nvPr/>
        </p:nvSpPr>
        <p:spPr>
          <a:xfrm>
            <a:off x="1429800" y="4874400"/>
            <a:ext cx="6284400" cy="17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r>
              <a:rPr lang="en" sz="6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rPr>
              <a:t>Zoey 2023 ©</a:t>
            </a:r>
            <a:endParaRPr b="1" sz="600">
              <a:solidFill>
                <a:srgbClr val="111747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/>
        </p:nvSpPr>
        <p:spPr>
          <a:xfrm>
            <a:off x="862892" y="1007279"/>
            <a:ext cx="54816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pic>
        <p:nvPicPr>
          <p:cNvPr id="122" name="Google Shape;12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36900"/>
            <a:ext cx="1158900" cy="1158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2275" y="44289"/>
            <a:ext cx="601725" cy="6017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19"/>
          <p:cNvCxnSpPr/>
          <p:nvPr/>
        </p:nvCxnSpPr>
        <p:spPr>
          <a:xfrm>
            <a:off x="273375" y="2084775"/>
            <a:ext cx="8268900" cy="0"/>
          </a:xfrm>
          <a:prstGeom prst="straightConnector1">
            <a:avLst/>
          </a:prstGeom>
          <a:noFill/>
          <a:ln cap="flat" cmpd="sng" w="9525">
            <a:solidFill>
              <a:srgbClr val="0000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5" name="Google Shape;125;p19"/>
          <p:cNvSpPr/>
          <p:nvPr/>
        </p:nvSpPr>
        <p:spPr>
          <a:xfrm>
            <a:off x="2140100" y="2263663"/>
            <a:ext cx="1158900" cy="307800"/>
          </a:xfrm>
          <a:prstGeom prst="roundRect">
            <a:avLst>
              <a:gd fmla="val 16667" name="adj"/>
            </a:avLst>
          </a:prstGeom>
          <a:solidFill>
            <a:srgbClr val="FFC64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rPr>
              <a:t>Lotte Pilot met de Cosmo Academy binnen Nova</a:t>
            </a:r>
            <a:endParaRPr sz="600">
              <a:solidFill>
                <a:srgbClr val="111747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6" name="Google Shape;126;p19"/>
          <p:cNvSpPr/>
          <p:nvPr/>
        </p:nvSpPr>
        <p:spPr>
          <a:xfrm>
            <a:off x="2490400" y="2983875"/>
            <a:ext cx="1781100" cy="371400"/>
          </a:xfrm>
          <a:prstGeom prst="roundRect">
            <a:avLst>
              <a:gd fmla="val 16667" name="adj"/>
            </a:avLst>
          </a:prstGeom>
          <a:solidFill>
            <a:srgbClr val="FFC64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rPr>
              <a:t>Uitbreiding Lotte Pilot naar meer studenten van Cosmo Academy binnen Nova</a:t>
            </a:r>
            <a:endParaRPr i="1" sz="600">
              <a:solidFill>
                <a:srgbClr val="111747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7" name="Google Shape;127;p19"/>
          <p:cNvSpPr/>
          <p:nvPr/>
        </p:nvSpPr>
        <p:spPr>
          <a:xfrm>
            <a:off x="4086750" y="2281275"/>
            <a:ext cx="1578300" cy="341400"/>
          </a:xfrm>
          <a:prstGeom prst="roundRect">
            <a:avLst>
              <a:gd fmla="val 16667" name="adj"/>
            </a:avLst>
          </a:prstGeom>
          <a:solidFill>
            <a:srgbClr val="FFC64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rPr>
              <a:t>Uitbreiding Lotte naar </a:t>
            </a:r>
            <a:r>
              <a:rPr b="1" lang="en" sz="6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rPr>
              <a:t>meerdere</a:t>
            </a:r>
            <a:r>
              <a:rPr lang="en" sz="6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rPr>
              <a:t> opleidingen binnen 1 vestiging  Nova</a:t>
            </a:r>
            <a:endParaRPr b="1" sz="600">
              <a:solidFill>
                <a:srgbClr val="111747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5126700" y="2983875"/>
            <a:ext cx="1578300" cy="371400"/>
          </a:xfrm>
          <a:prstGeom prst="roundRect">
            <a:avLst>
              <a:gd fmla="val 16667" name="adj"/>
            </a:avLst>
          </a:prstGeom>
          <a:solidFill>
            <a:srgbClr val="FFC64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rPr>
              <a:t>Uitbreiding Lotte naar </a:t>
            </a:r>
            <a:r>
              <a:rPr b="1" lang="en" sz="6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rPr>
              <a:t>alle</a:t>
            </a:r>
            <a:r>
              <a:rPr lang="en" sz="6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rPr>
              <a:t> opleidingen binnen 1 vestiging Nova</a:t>
            </a:r>
            <a:endParaRPr b="1" sz="600">
              <a:solidFill>
                <a:srgbClr val="111747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9" name="Google Shape;129;p19"/>
          <p:cNvSpPr/>
          <p:nvPr/>
        </p:nvSpPr>
        <p:spPr>
          <a:xfrm>
            <a:off x="7008175" y="3003794"/>
            <a:ext cx="1415700" cy="3414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rPr>
              <a:t>Uitbreiding Lotte naar </a:t>
            </a:r>
            <a:r>
              <a:rPr b="1" lang="en" sz="6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rPr>
              <a:t>alle</a:t>
            </a:r>
            <a:r>
              <a:rPr lang="en" sz="6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rPr>
              <a:t> Nova vestigingen</a:t>
            </a:r>
            <a:endParaRPr b="1" sz="600">
              <a:solidFill>
                <a:srgbClr val="111747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0" name="Google Shape;130;p19"/>
          <p:cNvSpPr/>
          <p:nvPr/>
        </p:nvSpPr>
        <p:spPr>
          <a:xfrm>
            <a:off x="5098579" y="749237"/>
            <a:ext cx="434400" cy="623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11174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9"/>
          <p:cNvSpPr txBox="1"/>
          <p:nvPr/>
        </p:nvSpPr>
        <p:spPr>
          <a:xfrm>
            <a:off x="607075" y="1777337"/>
            <a:ext cx="924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rPr>
              <a:t>2020</a:t>
            </a:r>
            <a:endParaRPr b="1" sz="800">
              <a:solidFill>
                <a:srgbClr val="111747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1981138" y="1777337"/>
            <a:ext cx="924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rPr>
              <a:t>2021</a:t>
            </a:r>
            <a:endParaRPr b="1" sz="800">
              <a:solidFill>
                <a:srgbClr val="111747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3346650" y="1777337"/>
            <a:ext cx="924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rPr>
              <a:t>2022</a:t>
            </a:r>
            <a:endParaRPr b="1" sz="800">
              <a:solidFill>
                <a:srgbClr val="111747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4691388" y="1777337"/>
            <a:ext cx="924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rPr>
              <a:t>2023</a:t>
            </a:r>
            <a:endParaRPr b="1" sz="800">
              <a:solidFill>
                <a:srgbClr val="111747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6036138" y="1777337"/>
            <a:ext cx="924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rPr>
              <a:t>2024</a:t>
            </a:r>
            <a:endParaRPr b="1" sz="800">
              <a:solidFill>
                <a:srgbClr val="111747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6" name="Google Shape;136;p19"/>
          <p:cNvSpPr/>
          <p:nvPr/>
        </p:nvSpPr>
        <p:spPr>
          <a:xfrm>
            <a:off x="4777200" y="1395325"/>
            <a:ext cx="1107300" cy="371400"/>
          </a:xfrm>
          <a:prstGeom prst="roundRect">
            <a:avLst>
              <a:gd fmla="val 16667" name="adj"/>
            </a:avLst>
          </a:prstGeom>
          <a:solidFill>
            <a:srgbClr val="11174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Vandaag</a:t>
            </a:r>
            <a:endParaRPr b="1" sz="8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137" name="Google Shape;137;p19"/>
          <p:cNvCxnSpPr>
            <a:endCxn id="125" idx="0"/>
          </p:cNvCxnSpPr>
          <p:nvPr/>
        </p:nvCxnSpPr>
        <p:spPr>
          <a:xfrm flipH="1">
            <a:off x="2719550" y="2089963"/>
            <a:ext cx="2400" cy="173700"/>
          </a:xfrm>
          <a:prstGeom prst="straightConnector1">
            <a:avLst/>
          </a:prstGeom>
          <a:noFill/>
          <a:ln cap="flat" cmpd="sng" w="9525">
            <a:solidFill>
              <a:srgbClr val="0000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" name="Google Shape;138;p19"/>
          <p:cNvCxnSpPr/>
          <p:nvPr/>
        </p:nvCxnSpPr>
        <p:spPr>
          <a:xfrm>
            <a:off x="3346650" y="2089425"/>
            <a:ext cx="0" cy="899100"/>
          </a:xfrm>
          <a:prstGeom prst="straightConnector1">
            <a:avLst/>
          </a:prstGeom>
          <a:noFill/>
          <a:ln cap="flat" cmpd="sng" w="9525">
            <a:solidFill>
              <a:srgbClr val="0000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9" name="Google Shape;139;p19"/>
          <p:cNvCxnSpPr/>
          <p:nvPr/>
        </p:nvCxnSpPr>
        <p:spPr>
          <a:xfrm>
            <a:off x="4875900" y="2093962"/>
            <a:ext cx="0" cy="178500"/>
          </a:xfrm>
          <a:prstGeom prst="straightConnector1">
            <a:avLst/>
          </a:prstGeom>
          <a:noFill/>
          <a:ln cap="flat" cmpd="sng" w="9525">
            <a:solidFill>
              <a:srgbClr val="0000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0" name="Google Shape;140;p19"/>
          <p:cNvCxnSpPr>
            <a:endCxn id="128" idx="0"/>
          </p:cNvCxnSpPr>
          <p:nvPr/>
        </p:nvCxnSpPr>
        <p:spPr>
          <a:xfrm>
            <a:off x="5915850" y="2094075"/>
            <a:ext cx="0" cy="889800"/>
          </a:xfrm>
          <a:prstGeom prst="straightConnector1">
            <a:avLst/>
          </a:prstGeom>
          <a:noFill/>
          <a:ln cap="flat" cmpd="sng" w="9525">
            <a:solidFill>
              <a:srgbClr val="0000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1" name="Google Shape;141;p19"/>
          <p:cNvCxnSpPr>
            <a:endCxn id="129" idx="0"/>
          </p:cNvCxnSpPr>
          <p:nvPr/>
        </p:nvCxnSpPr>
        <p:spPr>
          <a:xfrm>
            <a:off x="7707625" y="2098694"/>
            <a:ext cx="8400" cy="905100"/>
          </a:xfrm>
          <a:prstGeom prst="straightConnector1">
            <a:avLst/>
          </a:prstGeom>
          <a:noFill/>
          <a:ln cap="flat" cmpd="sng" w="9525">
            <a:solidFill>
              <a:srgbClr val="000059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42" name="Google Shape;14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343850" y="3786800"/>
            <a:ext cx="1690276" cy="128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9"/>
          <p:cNvSpPr/>
          <p:nvPr/>
        </p:nvSpPr>
        <p:spPr>
          <a:xfrm>
            <a:off x="822250" y="2263725"/>
            <a:ext cx="1158900" cy="307800"/>
          </a:xfrm>
          <a:prstGeom prst="roundRect">
            <a:avLst>
              <a:gd fmla="val 16667" name="adj"/>
            </a:avLst>
          </a:prstGeom>
          <a:solidFill>
            <a:srgbClr val="FFC64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rPr>
              <a:t>Eerste contact Cosmo Academy en Zoey</a:t>
            </a:r>
            <a:endParaRPr sz="600">
              <a:solidFill>
                <a:srgbClr val="111747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144" name="Google Shape;144;p19"/>
          <p:cNvCxnSpPr/>
          <p:nvPr/>
        </p:nvCxnSpPr>
        <p:spPr>
          <a:xfrm>
            <a:off x="1824550" y="2084787"/>
            <a:ext cx="0" cy="178500"/>
          </a:xfrm>
          <a:prstGeom prst="straightConnector1">
            <a:avLst/>
          </a:prstGeom>
          <a:noFill/>
          <a:ln cap="flat" cmpd="sng" w="9525">
            <a:solidFill>
              <a:srgbClr val="0000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5" name="Google Shape;145;p19"/>
          <p:cNvSpPr txBox="1"/>
          <p:nvPr/>
        </p:nvSpPr>
        <p:spPr>
          <a:xfrm>
            <a:off x="349250" y="222250"/>
            <a:ext cx="7542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111747"/>
                </a:solidFill>
                <a:latin typeface="Manrope"/>
                <a:ea typeface="Manrope"/>
                <a:cs typeface="Manrope"/>
                <a:sym typeface="Manrope"/>
              </a:rPr>
              <a:t>Tijdspad </a:t>
            </a:r>
            <a:r>
              <a:rPr b="1" lang="en" sz="2100">
                <a:solidFill>
                  <a:srgbClr val="111747"/>
                </a:solidFill>
                <a:latin typeface="Manrope"/>
                <a:ea typeface="Manrope"/>
                <a:cs typeface="Manrope"/>
                <a:sym typeface="Manrope"/>
              </a:rPr>
              <a:t>Nova met Lotte</a:t>
            </a:r>
            <a:endParaRPr sz="2100">
              <a:solidFill>
                <a:srgbClr val="111747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cxnSp>
        <p:nvCxnSpPr>
          <p:cNvPr id="146" name="Google Shape;146;p19"/>
          <p:cNvCxnSpPr>
            <a:stCxn id="136" idx="2"/>
          </p:cNvCxnSpPr>
          <p:nvPr/>
        </p:nvCxnSpPr>
        <p:spPr>
          <a:xfrm>
            <a:off x="5330850" y="1766725"/>
            <a:ext cx="0" cy="309600"/>
          </a:xfrm>
          <a:prstGeom prst="straightConnector1">
            <a:avLst/>
          </a:prstGeom>
          <a:noFill/>
          <a:ln cap="flat" cmpd="sng" w="9525">
            <a:solidFill>
              <a:srgbClr val="000059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47" name="Google Shape;14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60151" y="137375"/>
            <a:ext cx="490750" cy="36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9"/>
          <p:cNvSpPr/>
          <p:nvPr/>
        </p:nvSpPr>
        <p:spPr>
          <a:xfrm>
            <a:off x="1429800" y="4874400"/>
            <a:ext cx="6284400" cy="17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r>
              <a:rPr lang="en" sz="6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rPr>
              <a:t>Zoey 2023 ©</a:t>
            </a:r>
            <a:endParaRPr b="1" sz="600">
              <a:solidFill>
                <a:srgbClr val="111747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/>
          <p:nvPr/>
        </p:nvSpPr>
        <p:spPr>
          <a:xfrm>
            <a:off x="349250" y="222250"/>
            <a:ext cx="7542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111747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Hoe werkt Zoey?</a:t>
            </a:r>
            <a:endParaRPr sz="2100">
              <a:solidFill>
                <a:srgbClr val="111747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pic>
        <p:nvPicPr>
          <p:cNvPr id="154" name="Google Shape;15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36900"/>
            <a:ext cx="1158900" cy="1158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5" name="Google Shape;15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60151" y="137375"/>
            <a:ext cx="490750" cy="36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5225" y="2490826"/>
            <a:ext cx="2058110" cy="115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42275" y="44289"/>
            <a:ext cx="601725" cy="60174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0"/>
          <p:cNvSpPr/>
          <p:nvPr/>
        </p:nvSpPr>
        <p:spPr>
          <a:xfrm rot="-2715544">
            <a:off x="7320644" y="2759659"/>
            <a:ext cx="609886" cy="608402"/>
          </a:xfrm>
          <a:prstGeom prst="ellipse">
            <a:avLst/>
          </a:prstGeom>
          <a:solidFill>
            <a:srgbClr val="A1C3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59" name="Google Shape;159;p20"/>
          <p:cNvGrpSpPr/>
          <p:nvPr/>
        </p:nvGrpSpPr>
        <p:grpSpPr>
          <a:xfrm>
            <a:off x="6399501" y="2550747"/>
            <a:ext cx="1257013" cy="1235144"/>
            <a:chOff x="1917433" y="1453653"/>
            <a:chExt cx="2742176" cy="2667697"/>
          </a:xfrm>
        </p:grpSpPr>
        <p:sp>
          <p:nvSpPr>
            <p:cNvPr id="160" name="Google Shape;160;p20"/>
            <p:cNvSpPr/>
            <p:nvPr/>
          </p:nvSpPr>
          <p:spPr>
            <a:xfrm rot="-2700000">
              <a:off x="2440767" y="1711670"/>
              <a:ext cx="1621029" cy="2151664"/>
            </a:xfrm>
            <a:custGeom>
              <a:rect b="b" l="l" r="r" t="t"/>
              <a:pathLst>
                <a:path extrusionOk="0" h="332" w="250">
                  <a:moveTo>
                    <a:pt x="32" y="286"/>
                  </a:moveTo>
                  <a:cubicBezTo>
                    <a:pt x="32" y="157"/>
                    <a:pt x="127" y="49"/>
                    <a:pt x="250" y="29"/>
                  </a:cubicBezTo>
                  <a:cubicBezTo>
                    <a:pt x="245" y="19"/>
                    <a:pt x="239" y="9"/>
                    <a:pt x="232" y="0"/>
                  </a:cubicBezTo>
                  <a:cubicBezTo>
                    <a:pt x="100" y="28"/>
                    <a:pt x="0" y="145"/>
                    <a:pt x="0" y="286"/>
                  </a:cubicBezTo>
                  <a:cubicBezTo>
                    <a:pt x="0" y="302"/>
                    <a:pt x="1" y="317"/>
                    <a:pt x="3" y="332"/>
                  </a:cubicBezTo>
                  <a:cubicBezTo>
                    <a:pt x="13" y="325"/>
                    <a:pt x="23" y="319"/>
                    <a:pt x="33" y="314"/>
                  </a:cubicBezTo>
                  <a:cubicBezTo>
                    <a:pt x="33" y="305"/>
                    <a:pt x="32" y="296"/>
                    <a:pt x="32" y="286"/>
                  </a:cubicBezTo>
                  <a:close/>
                </a:path>
              </a:pathLst>
            </a:custGeom>
            <a:solidFill>
              <a:srgbClr val="A1C3FA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0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61" name="Google Shape;161;p20"/>
            <p:cNvSpPr/>
            <p:nvPr/>
          </p:nvSpPr>
          <p:spPr>
            <a:xfrm rot="-2700000">
              <a:off x="2689034" y="1771298"/>
              <a:ext cx="1575643" cy="1769691"/>
            </a:xfrm>
            <a:custGeom>
              <a:rect b="b" l="l" r="r" t="t"/>
              <a:pathLst>
                <a:path extrusionOk="0" h="285" w="254">
                  <a:moveTo>
                    <a:pt x="200" y="153"/>
                  </a:moveTo>
                  <a:cubicBezTo>
                    <a:pt x="217" y="143"/>
                    <a:pt x="236" y="137"/>
                    <a:pt x="254" y="136"/>
                  </a:cubicBezTo>
                  <a:cubicBezTo>
                    <a:pt x="253" y="87"/>
                    <a:pt x="240" y="41"/>
                    <a:pt x="218" y="0"/>
                  </a:cubicBezTo>
                  <a:cubicBezTo>
                    <a:pt x="95" y="20"/>
                    <a:pt x="0" y="128"/>
                    <a:pt x="0" y="257"/>
                  </a:cubicBezTo>
                  <a:cubicBezTo>
                    <a:pt x="0" y="267"/>
                    <a:pt x="1" y="276"/>
                    <a:pt x="1" y="285"/>
                  </a:cubicBezTo>
                  <a:cubicBezTo>
                    <a:pt x="43" y="263"/>
                    <a:pt x="90" y="251"/>
                    <a:pt x="140" y="250"/>
                  </a:cubicBezTo>
                  <a:cubicBezTo>
                    <a:pt x="142" y="211"/>
                    <a:pt x="164" y="174"/>
                    <a:pt x="200" y="153"/>
                  </a:cubicBezTo>
                  <a:close/>
                </a:path>
              </a:pathLst>
            </a:custGeom>
            <a:solidFill>
              <a:srgbClr val="00468E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0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62" name="Google Shape;162;p20"/>
            <p:cNvSpPr txBox="1"/>
            <p:nvPr/>
          </p:nvSpPr>
          <p:spPr>
            <a:xfrm rot="-5400000">
              <a:off x="2686908" y="2290153"/>
              <a:ext cx="14961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600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Content</a:t>
              </a:r>
              <a:endParaRPr b="1" sz="6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63" name="Google Shape;163;p20"/>
          <p:cNvGrpSpPr/>
          <p:nvPr/>
        </p:nvGrpSpPr>
        <p:grpSpPr>
          <a:xfrm>
            <a:off x="7113321" y="3021225"/>
            <a:ext cx="1223526" cy="1271261"/>
            <a:chOff x="3451411" y="2479847"/>
            <a:chExt cx="2669123" cy="2745704"/>
          </a:xfrm>
        </p:grpSpPr>
        <p:sp>
          <p:nvSpPr>
            <p:cNvPr id="164" name="Google Shape;164;p20"/>
            <p:cNvSpPr/>
            <p:nvPr/>
          </p:nvSpPr>
          <p:spPr>
            <a:xfrm rot="-2700000">
              <a:off x="3709147" y="3080460"/>
              <a:ext cx="2153650" cy="1621060"/>
            </a:xfrm>
            <a:custGeom>
              <a:rect b="b" l="l" r="r" t="t"/>
              <a:pathLst>
                <a:path extrusionOk="0" h="250" w="333">
                  <a:moveTo>
                    <a:pt x="287" y="218"/>
                  </a:moveTo>
                  <a:cubicBezTo>
                    <a:pt x="157" y="218"/>
                    <a:pt x="50" y="124"/>
                    <a:pt x="30" y="0"/>
                  </a:cubicBezTo>
                  <a:cubicBezTo>
                    <a:pt x="19" y="5"/>
                    <a:pt x="10" y="11"/>
                    <a:pt x="0" y="18"/>
                  </a:cubicBezTo>
                  <a:cubicBezTo>
                    <a:pt x="28" y="151"/>
                    <a:pt x="146" y="250"/>
                    <a:pt x="287" y="250"/>
                  </a:cubicBezTo>
                  <a:cubicBezTo>
                    <a:pt x="302" y="250"/>
                    <a:pt x="318" y="249"/>
                    <a:pt x="333" y="247"/>
                  </a:cubicBezTo>
                  <a:cubicBezTo>
                    <a:pt x="326" y="237"/>
                    <a:pt x="320" y="227"/>
                    <a:pt x="315" y="217"/>
                  </a:cubicBezTo>
                  <a:cubicBezTo>
                    <a:pt x="306" y="218"/>
                    <a:pt x="296" y="218"/>
                    <a:pt x="287" y="218"/>
                  </a:cubicBezTo>
                  <a:close/>
                </a:path>
              </a:pathLst>
            </a:custGeom>
            <a:solidFill>
              <a:srgbClr val="A1C3FA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0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65" name="Google Shape;165;p20"/>
            <p:cNvSpPr/>
            <p:nvPr/>
          </p:nvSpPr>
          <p:spPr>
            <a:xfrm rot="-2700000">
              <a:off x="3773733" y="2873178"/>
              <a:ext cx="1764275" cy="1573502"/>
            </a:xfrm>
            <a:custGeom>
              <a:rect b="b" l="l" r="r" t="t"/>
              <a:pathLst>
                <a:path extrusionOk="0" h="254" w="285">
                  <a:moveTo>
                    <a:pt x="152" y="54"/>
                  </a:moveTo>
                  <a:cubicBezTo>
                    <a:pt x="142" y="37"/>
                    <a:pt x="137" y="19"/>
                    <a:pt x="136" y="0"/>
                  </a:cubicBezTo>
                  <a:cubicBezTo>
                    <a:pt x="86" y="1"/>
                    <a:pt x="40" y="14"/>
                    <a:pt x="0" y="36"/>
                  </a:cubicBezTo>
                  <a:cubicBezTo>
                    <a:pt x="20" y="160"/>
                    <a:pt x="127" y="254"/>
                    <a:pt x="257" y="254"/>
                  </a:cubicBezTo>
                  <a:cubicBezTo>
                    <a:pt x="266" y="254"/>
                    <a:pt x="276" y="254"/>
                    <a:pt x="285" y="253"/>
                  </a:cubicBezTo>
                  <a:cubicBezTo>
                    <a:pt x="263" y="211"/>
                    <a:pt x="251" y="164"/>
                    <a:pt x="250" y="115"/>
                  </a:cubicBezTo>
                  <a:cubicBezTo>
                    <a:pt x="210" y="112"/>
                    <a:pt x="173" y="91"/>
                    <a:pt x="152" y="54"/>
                  </a:cubicBezTo>
                  <a:close/>
                </a:path>
              </a:pathLst>
            </a:custGeom>
            <a:solidFill>
              <a:srgbClr val="111747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0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66" name="Google Shape;166;p20"/>
            <p:cNvSpPr txBox="1"/>
            <p:nvPr/>
          </p:nvSpPr>
          <p:spPr>
            <a:xfrm>
              <a:off x="3823936" y="3427182"/>
              <a:ext cx="14961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600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Techniek</a:t>
              </a:r>
              <a:endParaRPr b="1" sz="6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67" name="Google Shape;167;p20"/>
          <p:cNvGrpSpPr/>
          <p:nvPr/>
        </p:nvGrpSpPr>
        <p:grpSpPr>
          <a:xfrm>
            <a:off x="7585618" y="2346266"/>
            <a:ext cx="1258220" cy="1233878"/>
            <a:chOff x="4481729" y="1022053"/>
            <a:chExt cx="2744808" cy="2664963"/>
          </a:xfrm>
        </p:grpSpPr>
        <p:sp>
          <p:nvSpPr>
            <p:cNvPr id="168" name="Google Shape;168;p20"/>
            <p:cNvSpPr/>
            <p:nvPr/>
          </p:nvSpPr>
          <p:spPr>
            <a:xfrm rot="-2700000">
              <a:off x="5085474" y="1278703"/>
              <a:ext cx="1617163" cy="2151664"/>
            </a:xfrm>
            <a:custGeom>
              <a:rect b="b" l="l" r="r" t="t"/>
              <a:pathLst>
                <a:path extrusionOk="0" h="332" w="250">
                  <a:moveTo>
                    <a:pt x="218" y="45"/>
                  </a:moveTo>
                  <a:cubicBezTo>
                    <a:pt x="218" y="175"/>
                    <a:pt x="123" y="282"/>
                    <a:pt x="0" y="303"/>
                  </a:cubicBezTo>
                  <a:cubicBezTo>
                    <a:pt x="5" y="313"/>
                    <a:pt x="11" y="323"/>
                    <a:pt x="18" y="332"/>
                  </a:cubicBezTo>
                  <a:cubicBezTo>
                    <a:pt x="150" y="304"/>
                    <a:pt x="250" y="186"/>
                    <a:pt x="250" y="45"/>
                  </a:cubicBezTo>
                  <a:cubicBezTo>
                    <a:pt x="250" y="30"/>
                    <a:pt x="248" y="15"/>
                    <a:pt x="246" y="0"/>
                  </a:cubicBezTo>
                  <a:cubicBezTo>
                    <a:pt x="237" y="6"/>
                    <a:pt x="226" y="12"/>
                    <a:pt x="216" y="18"/>
                  </a:cubicBezTo>
                  <a:cubicBezTo>
                    <a:pt x="217" y="27"/>
                    <a:pt x="218" y="36"/>
                    <a:pt x="218" y="45"/>
                  </a:cubicBezTo>
                  <a:close/>
                </a:path>
              </a:pathLst>
            </a:custGeom>
            <a:solidFill>
              <a:srgbClr val="A1C3FA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0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69" name="Google Shape;169;p20"/>
            <p:cNvSpPr/>
            <p:nvPr/>
          </p:nvSpPr>
          <p:spPr>
            <a:xfrm rot="-2700000">
              <a:off x="4874704" y="1604373"/>
              <a:ext cx="1579339" cy="1765685"/>
            </a:xfrm>
            <a:custGeom>
              <a:rect b="b" l="l" r="r" t="t"/>
              <a:pathLst>
                <a:path extrusionOk="0" h="285" w="254">
                  <a:moveTo>
                    <a:pt x="53" y="133"/>
                  </a:moveTo>
                  <a:cubicBezTo>
                    <a:pt x="37" y="142"/>
                    <a:pt x="18" y="148"/>
                    <a:pt x="0" y="149"/>
                  </a:cubicBezTo>
                  <a:cubicBezTo>
                    <a:pt x="1" y="198"/>
                    <a:pt x="14" y="244"/>
                    <a:pt x="36" y="285"/>
                  </a:cubicBezTo>
                  <a:cubicBezTo>
                    <a:pt x="159" y="264"/>
                    <a:pt x="254" y="157"/>
                    <a:pt x="254" y="27"/>
                  </a:cubicBezTo>
                  <a:cubicBezTo>
                    <a:pt x="254" y="18"/>
                    <a:pt x="253" y="9"/>
                    <a:pt x="252" y="0"/>
                  </a:cubicBezTo>
                  <a:cubicBezTo>
                    <a:pt x="211" y="21"/>
                    <a:pt x="164" y="34"/>
                    <a:pt x="114" y="34"/>
                  </a:cubicBezTo>
                  <a:cubicBezTo>
                    <a:pt x="112" y="74"/>
                    <a:pt x="90" y="111"/>
                    <a:pt x="53" y="133"/>
                  </a:cubicBezTo>
                  <a:close/>
                </a:path>
              </a:pathLst>
            </a:custGeom>
            <a:solidFill>
              <a:srgbClr val="00468E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0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70" name="Google Shape;170;p20"/>
            <p:cNvSpPr txBox="1"/>
            <p:nvPr/>
          </p:nvSpPr>
          <p:spPr>
            <a:xfrm rot="5400000">
              <a:off x="4960966" y="2290154"/>
              <a:ext cx="14961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600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Reporting</a:t>
              </a:r>
              <a:endParaRPr b="1" sz="6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71" name="Google Shape;171;p20"/>
          <p:cNvGrpSpPr/>
          <p:nvPr/>
        </p:nvGrpSpPr>
        <p:grpSpPr>
          <a:xfrm>
            <a:off x="6918391" y="1837550"/>
            <a:ext cx="1217064" cy="1268658"/>
            <a:chOff x="3026172" y="-76686"/>
            <a:chExt cx="2655026" cy="2740082"/>
          </a:xfrm>
        </p:grpSpPr>
        <p:sp>
          <p:nvSpPr>
            <p:cNvPr id="172" name="Google Shape;172;p20"/>
            <p:cNvSpPr/>
            <p:nvPr/>
          </p:nvSpPr>
          <p:spPr>
            <a:xfrm rot="-2700000">
              <a:off x="3282650" y="444474"/>
              <a:ext cx="2142068" cy="1612705"/>
            </a:xfrm>
            <a:custGeom>
              <a:rect b="b" l="l" r="r" t="t"/>
              <a:pathLst>
                <a:path extrusionOk="0" h="249" w="331">
                  <a:moveTo>
                    <a:pt x="45" y="32"/>
                  </a:moveTo>
                  <a:cubicBezTo>
                    <a:pt x="174" y="32"/>
                    <a:pt x="281" y="126"/>
                    <a:pt x="302" y="249"/>
                  </a:cubicBezTo>
                  <a:cubicBezTo>
                    <a:pt x="312" y="244"/>
                    <a:pt x="322" y="238"/>
                    <a:pt x="331" y="231"/>
                  </a:cubicBezTo>
                  <a:cubicBezTo>
                    <a:pt x="303" y="99"/>
                    <a:pt x="186" y="0"/>
                    <a:pt x="45" y="0"/>
                  </a:cubicBezTo>
                  <a:cubicBezTo>
                    <a:pt x="29" y="0"/>
                    <a:pt x="14" y="1"/>
                    <a:pt x="0" y="3"/>
                  </a:cubicBezTo>
                  <a:cubicBezTo>
                    <a:pt x="6" y="13"/>
                    <a:pt x="12" y="23"/>
                    <a:pt x="17" y="33"/>
                  </a:cubicBezTo>
                  <a:cubicBezTo>
                    <a:pt x="26" y="32"/>
                    <a:pt x="36" y="32"/>
                    <a:pt x="45" y="32"/>
                  </a:cubicBezTo>
                  <a:close/>
                </a:path>
              </a:pathLst>
            </a:custGeom>
            <a:solidFill>
              <a:srgbClr val="A1C3FA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0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73" name="Google Shape;173;p20"/>
            <p:cNvSpPr/>
            <p:nvPr/>
          </p:nvSpPr>
          <p:spPr>
            <a:xfrm rot="-2700000">
              <a:off x="3599956" y="695260"/>
              <a:ext cx="1767975" cy="1573496"/>
            </a:xfrm>
            <a:custGeom>
              <a:rect b="b" l="l" r="r" t="t"/>
              <a:pathLst>
                <a:path extrusionOk="0" h="253" w="285">
                  <a:moveTo>
                    <a:pt x="28" y="0"/>
                  </a:moveTo>
                  <a:cubicBezTo>
                    <a:pt x="19" y="0"/>
                    <a:pt x="9" y="0"/>
                    <a:pt x="0" y="1"/>
                  </a:cubicBezTo>
                  <a:cubicBezTo>
                    <a:pt x="22" y="43"/>
                    <a:pt x="34" y="90"/>
                    <a:pt x="35" y="140"/>
                  </a:cubicBezTo>
                  <a:cubicBezTo>
                    <a:pt x="74" y="142"/>
                    <a:pt x="112" y="163"/>
                    <a:pt x="133" y="200"/>
                  </a:cubicBezTo>
                  <a:cubicBezTo>
                    <a:pt x="143" y="217"/>
                    <a:pt x="148" y="235"/>
                    <a:pt x="149" y="253"/>
                  </a:cubicBezTo>
                  <a:cubicBezTo>
                    <a:pt x="198" y="252"/>
                    <a:pt x="244" y="239"/>
                    <a:pt x="285" y="217"/>
                  </a:cubicBezTo>
                  <a:cubicBezTo>
                    <a:pt x="264" y="94"/>
                    <a:pt x="157" y="0"/>
                    <a:pt x="28" y="0"/>
                  </a:cubicBezTo>
                  <a:close/>
                </a:path>
              </a:pathLst>
            </a:custGeom>
            <a:solidFill>
              <a:srgbClr val="111747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0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74" name="Google Shape;174;p20"/>
            <p:cNvSpPr txBox="1"/>
            <p:nvPr/>
          </p:nvSpPr>
          <p:spPr>
            <a:xfrm>
              <a:off x="3780121" y="1153131"/>
              <a:ext cx="15600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600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Moderators</a:t>
              </a:r>
              <a:endParaRPr b="1" sz="6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75" name="Google Shape;175;p20"/>
          <p:cNvGrpSpPr/>
          <p:nvPr/>
        </p:nvGrpSpPr>
        <p:grpSpPr>
          <a:xfrm>
            <a:off x="3611079" y="2209495"/>
            <a:ext cx="1800389" cy="1789036"/>
            <a:chOff x="2902488" y="902232"/>
            <a:chExt cx="3339000" cy="3339000"/>
          </a:xfrm>
        </p:grpSpPr>
        <p:sp>
          <p:nvSpPr>
            <p:cNvPr id="176" name="Google Shape;176;p20"/>
            <p:cNvSpPr/>
            <p:nvPr/>
          </p:nvSpPr>
          <p:spPr>
            <a:xfrm rot="-5400000">
              <a:off x="2902488" y="902232"/>
              <a:ext cx="3339000" cy="3339000"/>
            </a:xfrm>
            <a:prstGeom prst="ellipse">
              <a:avLst/>
            </a:prstGeom>
            <a:noFill/>
            <a:ln cap="flat" cmpd="sng" w="19050">
              <a:solidFill>
                <a:srgbClr val="111747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77" name="Google Shape;177;p20"/>
            <p:cNvSpPr/>
            <p:nvPr/>
          </p:nvSpPr>
          <p:spPr>
            <a:xfrm>
              <a:off x="3123875" y="1123625"/>
              <a:ext cx="2896500" cy="2896200"/>
            </a:xfrm>
            <a:prstGeom prst="pie">
              <a:avLst>
                <a:gd fmla="val 2689583" name="adj1"/>
                <a:gd fmla="val 13510993" name="adj2"/>
              </a:avLst>
            </a:prstGeom>
            <a:solidFill>
              <a:srgbClr val="A1C3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78" name="Google Shape;178;p20"/>
          <p:cNvGrpSpPr/>
          <p:nvPr/>
        </p:nvGrpSpPr>
        <p:grpSpPr>
          <a:xfrm>
            <a:off x="4021707" y="2617534"/>
            <a:ext cx="979133" cy="972959"/>
            <a:chOff x="3664038" y="1663782"/>
            <a:chExt cx="1815900" cy="1815900"/>
          </a:xfrm>
        </p:grpSpPr>
        <p:sp>
          <p:nvSpPr>
            <p:cNvPr id="179" name="Google Shape;179;p20"/>
            <p:cNvSpPr/>
            <p:nvPr/>
          </p:nvSpPr>
          <p:spPr>
            <a:xfrm>
              <a:off x="3664038" y="1663782"/>
              <a:ext cx="1815900" cy="1815900"/>
            </a:xfrm>
            <a:prstGeom prst="ellipse">
              <a:avLst/>
            </a:prstGeom>
            <a:solidFill>
              <a:srgbClr val="111747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80" name="Google Shape;180;p20"/>
            <p:cNvSpPr txBox="1"/>
            <p:nvPr/>
          </p:nvSpPr>
          <p:spPr>
            <a:xfrm>
              <a:off x="3899988" y="2158482"/>
              <a:ext cx="1344000" cy="826500"/>
            </a:xfrm>
            <a:prstGeom prst="rect">
              <a:avLst/>
            </a:prstGeom>
            <a:solidFill>
              <a:srgbClr val="111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Organisatie</a:t>
              </a:r>
              <a:endParaRPr b="1" sz="7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81" name="Google Shape;181;p20"/>
          <p:cNvGrpSpPr/>
          <p:nvPr/>
        </p:nvGrpSpPr>
        <p:grpSpPr>
          <a:xfrm>
            <a:off x="3588101" y="2183637"/>
            <a:ext cx="576189" cy="572556"/>
            <a:chOff x="2859873" y="853971"/>
            <a:chExt cx="1068600" cy="1068600"/>
          </a:xfrm>
        </p:grpSpPr>
        <p:sp>
          <p:nvSpPr>
            <p:cNvPr id="182" name="Google Shape;182;p20"/>
            <p:cNvSpPr/>
            <p:nvPr/>
          </p:nvSpPr>
          <p:spPr>
            <a:xfrm>
              <a:off x="2859873" y="853971"/>
              <a:ext cx="1068600" cy="1068600"/>
            </a:xfrm>
            <a:prstGeom prst="ellipse">
              <a:avLst/>
            </a:prstGeom>
            <a:solidFill>
              <a:srgbClr val="004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83" name="Google Shape;183;p20"/>
            <p:cNvSpPr txBox="1"/>
            <p:nvPr/>
          </p:nvSpPr>
          <p:spPr>
            <a:xfrm>
              <a:off x="3012800" y="1022197"/>
              <a:ext cx="762600" cy="732300"/>
            </a:xfrm>
            <a:prstGeom prst="rect">
              <a:avLst/>
            </a:prstGeom>
            <a:solidFill>
              <a:srgbClr val="004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Zoey</a:t>
              </a:r>
              <a:endParaRPr b="1" sz="7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84" name="Google Shape;184;p20"/>
          <p:cNvGrpSpPr/>
          <p:nvPr/>
        </p:nvGrpSpPr>
        <p:grpSpPr>
          <a:xfrm>
            <a:off x="4857688" y="3459005"/>
            <a:ext cx="576189" cy="572556"/>
            <a:chOff x="5214448" y="3234278"/>
            <a:chExt cx="1068600" cy="1068600"/>
          </a:xfrm>
        </p:grpSpPr>
        <p:sp>
          <p:nvSpPr>
            <p:cNvPr id="185" name="Google Shape;185;p20"/>
            <p:cNvSpPr/>
            <p:nvPr/>
          </p:nvSpPr>
          <p:spPr>
            <a:xfrm>
              <a:off x="5214448" y="3234278"/>
              <a:ext cx="1068600" cy="1068600"/>
            </a:xfrm>
            <a:prstGeom prst="ellipse">
              <a:avLst/>
            </a:prstGeom>
            <a:solidFill>
              <a:srgbClr val="004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86" name="Google Shape;186;p20"/>
            <p:cNvSpPr txBox="1"/>
            <p:nvPr/>
          </p:nvSpPr>
          <p:spPr>
            <a:xfrm>
              <a:off x="5367375" y="3402503"/>
              <a:ext cx="762600" cy="732300"/>
            </a:xfrm>
            <a:prstGeom prst="rect">
              <a:avLst/>
            </a:prstGeom>
            <a:solidFill>
              <a:srgbClr val="004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Zoey</a:t>
              </a:r>
              <a:endParaRPr b="1" sz="7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187" name="Google Shape;187;p20"/>
          <p:cNvSpPr/>
          <p:nvPr/>
        </p:nvSpPr>
        <p:spPr>
          <a:xfrm>
            <a:off x="525225" y="1371225"/>
            <a:ext cx="2058000" cy="469500"/>
          </a:xfrm>
          <a:prstGeom prst="roundRect">
            <a:avLst>
              <a:gd fmla="val 16667" name="adj"/>
            </a:avLst>
          </a:prstGeom>
          <a:solidFill>
            <a:srgbClr val="FFC64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Combinatie tussen </a:t>
            </a:r>
            <a:endParaRPr b="1" sz="10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mens en techniek</a:t>
            </a:r>
            <a:endParaRPr sz="600">
              <a:solidFill>
                <a:srgbClr val="111747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8" name="Google Shape;188;p20"/>
          <p:cNvSpPr/>
          <p:nvPr/>
        </p:nvSpPr>
        <p:spPr>
          <a:xfrm>
            <a:off x="3558950" y="1371225"/>
            <a:ext cx="2058000" cy="469500"/>
          </a:xfrm>
          <a:prstGeom prst="roundRect">
            <a:avLst>
              <a:gd fmla="val 16667" name="adj"/>
            </a:avLst>
          </a:prstGeom>
          <a:solidFill>
            <a:srgbClr val="FFC64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Flexibele schil rondom onderwijsinstelling</a:t>
            </a:r>
            <a:endParaRPr b="1" sz="10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9" name="Google Shape;189;p20"/>
          <p:cNvSpPr/>
          <p:nvPr/>
        </p:nvSpPr>
        <p:spPr>
          <a:xfrm>
            <a:off x="6592675" y="1389025"/>
            <a:ext cx="2058000" cy="417300"/>
          </a:xfrm>
          <a:prstGeom prst="roundRect">
            <a:avLst>
              <a:gd fmla="val 16667" name="adj"/>
            </a:avLst>
          </a:prstGeom>
          <a:solidFill>
            <a:srgbClr val="FFC64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Full service model</a:t>
            </a:r>
            <a:endParaRPr b="1" sz="10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0" name="Google Shape;190;p20"/>
          <p:cNvSpPr/>
          <p:nvPr/>
        </p:nvSpPr>
        <p:spPr>
          <a:xfrm>
            <a:off x="1429800" y="4874400"/>
            <a:ext cx="6284400" cy="17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r>
              <a:rPr lang="en" sz="6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rPr>
              <a:t>Zoey 2023 ©</a:t>
            </a:r>
            <a:endParaRPr b="1" sz="600">
              <a:solidFill>
                <a:srgbClr val="111747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36900"/>
            <a:ext cx="1158900" cy="1158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6" name="Google Shape;19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2275" y="44289"/>
            <a:ext cx="601725" cy="601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343850" y="3786800"/>
            <a:ext cx="1690276" cy="128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60151" y="137375"/>
            <a:ext cx="490750" cy="369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9" name="Google Shape;199;p21"/>
          <p:cNvGrpSpPr/>
          <p:nvPr/>
        </p:nvGrpSpPr>
        <p:grpSpPr>
          <a:xfrm>
            <a:off x="1347451" y="2848048"/>
            <a:ext cx="2728747" cy="558690"/>
            <a:chOff x="1593000" y="2322568"/>
            <a:chExt cx="2939827" cy="643356"/>
          </a:xfrm>
        </p:grpSpPr>
        <p:sp>
          <p:nvSpPr>
            <p:cNvPr id="200" name="Google Shape;200;p21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FFC6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01" name="Google Shape;201;p21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FFC6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02" name="Google Shape;202;p21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solidFill>
                    <a:srgbClr val="111747"/>
                  </a:solidFill>
                  <a:latin typeface="Inter"/>
                  <a:ea typeface="Inter"/>
                  <a:cs typeface="Inter"/>
                  <a:sym typeface="Inter"/>
                </a:rPr>
                <a:t>Iteratief</a:t>
              </a:r>
              <a:endParaRPr b="1" sz="9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03" name="Google Shape;203;p21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04" name="Google Shape;204;p21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FFC6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111747"/>
                  </a:solidFill>
                  <a:latin typeface="Inter Thin"/>
                  <a:ea typeface="Inter Thin"/>
                  <a:cs typeface="Inter Thin"/>
                  <a:sym typeface="Inter Thin"/>
                </a:rPr>
                <a:t>03</a:t>
              </a:r>
              <a:endParaRPr sz="2500">
                <a:solidFill>
                  <a:srgbClr val="111747"/>
                </a:solidFill>
                <a:latin typeface="Inter Thin"/>
                <a:ea typeface="Inter Thin"/>
                <a:cs typeface="Inter Thin"/>
                <a:sym typeface="Inter Thin"/>
              </a:endParaRPr>
            </a:p>
          </p:txBody>
        </p:sp>
      </p:grpSp>
      <p:grpSp>
        <p:nvGrpSpPr>
          <p:cNvPr id="205" name="Google Shape;205;p21"/>
          <p:cNvGrpSpPr/>
          <p:nvPr/>
        </p:nvGrpSpPr>
        <p:grpSpPr>
          <a:xfrm>
            <a:off x="1347451" y="2279171"/>
            <a:ext cx="2728747" cy="558690"/>
            <a:chOff x="1593000" y="2322568"/>
            <a:chExt cx="2939827" cy="643356"/>
          </a:xfrm>
        </p:grpSpPr>
        <p:sp>
          <p:nvSpPr>
            <p:cNvPr id="206" name="Google Shape;206;p21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FFC6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07" name="Google Shape;207;p21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FFC6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08" name="Google Shape;208;p21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solidFill>
                    <a:srgbClr val="111747"/>
                  </a:solidFill>
                  <a:latin typeface="Inter"/>
                  <a:ea typeface="Inter"/>
                  <a:cs typeface="Inter"/>
                  <a:sym typeface="Inter"/>
                </a:rPr>
                <a:t>Persoonlijk</a:t>
              </a:r>
              <a:endParaRPr b="1" sz="9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09" name="Google Shape;209;p21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10" name="Google Shape;210;p21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FFC6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111747"/>
                  </a:solidFill>
                  <a:latin typeface="Inter Thin"/>
                  <a:ea typeface="Inter Thin"/>
                  <a:cs typeface="Inter Thin"/>
                  <a:sym typeface="Inter Thin"/>
                </a:rPr>
                <a:t>02</a:t>
              </a:r>
              <a:endParaRPr sz="2500">
                <a:solidFill>
                  <a:srgbClr val="111747"/>
                </a:solidFill>
                <a:latin typeface="Inter Thin"/>
                <a:ea typeface="Inter Thin"/>
                <a:cs typeface="Inter Thin"/>
                <a:sym typeface="Inter Thin"/>
              </a:endParaRPr>
            </a:p>
          </p:txBody>
        </p:sp>
      </p:grpSp>
      <p:grpSp>
        <p:nvGrpSpPr>
          <p:cNvPr id="211" name="Google Shape;211;p21"/>
          <p:cNvGrpSpPr/>
          <p:nvPr/>
        </p:nvGrpSpPr>
        <p:grpSpPr>
          <a:xfrm>
            <a:off x="1347451" y="1710286"/>
            <a:ext cx="2728747" cy="558690"/>
            <a:chOff x="1593000" y="2322568"/>
            <a:chExt cx="2939827" cy="643356"/>
          </a:xfrm>
        </p:grpSpPr>
        <p:sp>
          <p:nvSpPr>
            <p:cNvPr id="212" name="Google Shape;212;p21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FFC641"/>
            </a:solidFill>
            <a:ln cap="flat" cmpd="sng" w="9525">
              <a:solidFill>
                <a:srgbClr val="FFC54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13" name="Google Shape;213;p21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FFC6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14" name="Google Shape;214;p21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solidFill>
                    <a:srgbClr val="111747"/>
                  </a:solidFill>
                  <a:latin typeface="Inter"/>
                  <a:ea typeface="Inter"/>
                  <a:cs typeface="Inter"/>
                  <a:sym typeface="Inter"/>
                </a:rPr>
                <a:t>Stapsgewijs</a:t>
              </a:r>
              <a:endParaRPr b="1" sz="9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15" name="Google Shape;215;p21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16" name="Google Shape;216;p21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FFC6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111747"/>
                  </a:solidFill>
                  <a:latin typeface="Inter Thin"/>
                  <a:ea typeface="Inter Thin"/>
                  <a:cs typeface="Inter Thin"/>
                  <a:sym typeface="Inter Thin"/>
                </a:rPr>
                <a:t>01</a:t>
              </a:r>
              <a:endParaRPr sz="2500">
                <a:solidFill>
                  <a:srgbClr val="111747"/>
                </a:solidFill>
                <a:latin typeface="Inter Thin"/>
                <a:ea typeface="Inter Thin"/>
                <a:cs typeface="Inter Thin"/>
                <a:sym typeface="Inter Thin"/>
              </a:endParaRPr>
            </a:p>
          </p:txBody>
        </p:sp>
      </p:grpSp>
      <p:grpSp>
        <p:nvGrpSpPr>
          <p:cNvPr id="217" name="Google Shape;217;p21"/>
          <p:cNvGrpSpPr/>
          <p:nvPr/>
        </p:nvGrpSpPr>
        <p:grpSpPr>
          <a:xfrm>
            <a:off x="4615101" y="2848048"/>
            <a:ext cx="2728747" cy="558690"/>
            <a:chOff x="1593000" y="2322568"/>
            <a:chExt cx="2939827" cy="643356"/>
          </a:xfrm>
        </p:grpSpPr>
        <p:sp>
          <p:nvSpPr>
            <p:cNvPr id="218" name="Google Shape;218;p21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FFC6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19" name="Google Shape;219;p21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FFC6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20" name="Google Shape;220;p21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solidFill>
                    <a:srgbClr val="111747"/>
                  </a:solidFill>
                  <a:latin typeface="Inter"/>
                  <a:ea typeface="Inter"/>
                  <a:cs typeface="Inter"/>
                  <a:sym typeface="Inter"/>
                </a:rPr>
                <a:t>Partner</a:t>
              </a:r>
              <a:endParaRPr b="1" sz="9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21" name="Google Shape;221;p21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22" name="Google Shape;222;p21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FFC6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111747"/>
                  </a:solidFill>
                  <a:latin typeface="Inter Thin"/>
                  <a:ea typeface="Inter Thin"/>
                  <a:cs typeface="Inter Thin"/>
                  <a:sym typeface="Inter Thin"/>
                </a:rPr>
                <a:t>06</a:t>
              </a:r>
              <a:endParaRPr sz="2500">
                <a:solidFill>
                  <a:srgbClr val="111747"/>
                </a:solidFill>
                <a:latin typeface="Inter Thin"/>
                <a:ea typeface="Inter Thin"/>
                <a:cs typeface="Inter Thin"/>
                <a:sym typeface="Inter Thin"/>
              </a:endParaRPr>
            </a:p>
          </p:txBody>
        </p:sp>
      </p:grpSp>
      <p:grpSp>
        <p:nvGrpSpPr>
          <p:cNvPr id="223" name="Google Shape;223;p21"/>
          <p:cNvGrpSpPr/>
          <p:nvPr/>
        </p:nvGrpSpPr>
        <p:grpSpPr>
          <a:xfrm>
            <a:off x="4615101" y="2279171"/>
            <a:ext cx="2728747" cy="558690"/>
            <a:chOff x="1593000" y="2322568"/>
            <a:chExt cx="2939827" cy="643356"/>
          </a:xfrm>
        </p:grpSpPr>
        <p:sp>
          <p:nvSpPr>
            <p:cNvPr id="224" name="Google Shape;224;p21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FFC6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25" name="Google Shape;225;p21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FFC6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26" name="Google Shape;226;p21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solidFill>
                    <a:srgbClr val="111747"/>
                  </a:solidFill>
                  <a:latin typeface="Inter"/>
                  <a:ea typeface="Inter"/>
                  <a:cs typeface="Inter"/>
                  <a:sym typeface="Inter"/>
                </a:rPr>
                <a:t>Full Service</a:t>
              </a:r>
              <a:endParaRPr b="1" sz="9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27" name="Google Shape;227;p21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28" name="Google Shape;228;p21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FFC6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111747"/>
                  </a:solidFill>
                  <a:latin typeface="Inter Thin"/>
                  <a:ea typeface="Inter Thin"/>
                  <a:cs typeface="Inter Thin"/>
                  <a:sym typeface="Inter Thin"/>
                </a:rPr>
                <a:t>05</a:t>
              </a:r>
              <a:endParaRPr sz="2500">
                <a:solidFill>
                  <a:srgbClr val="111747"/>
                </a:solidFill>
                <a:latin typeface="Inter Thin"/>
                <a:ea typeface="Inter Thin"/>
                <a:cs typeface="Inter Thin"/>
                <a:sym typeface="Inter Thin"/>
              </a:endParaRPr>
            </a:p>
          </p:txBody>
        </p:sp>
      </p:grpSp>
      <p:grpSp>
        <p:nvGrpSpPr>
          <p:cNvPr id="229" name="Google Shape;229;p21"/>
          <p:cNvGrpSpPr/>
          <p:nvPr/>
        </p:nvGrpSpPr>
        <p:grpSpPr>
          <a:xfrm>
            <a:off x="4615101" y="1710286"/>
            <a:ext cx="2728747" cy="558690"/>
            <a:chOff x="1593000" y="2322568"/>
            <a:chExt cx="2939827" cy="643356"/>
          </a:xfrm>
        </p:grpSpPr>
        <p:sp>
          <p:nvSpPr>
            <p:cNvPr id="230" name="Google Shape;230;p21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FFC641"/>
            </a:solidFill>
            <a:ln cap="flat" cmpd="sng" w="9525">
              <a:solidFill>
                <a:srgbClr val="FFC54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31" name="Google Shape;231;p21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FFC6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32" name="Google Shape;232;p21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solidFill>
                    <a:srgbClr val="111747"/>
                  </a:solidFill>
                  <a:latin typeface="Inter"/>
                  <a:ea typeface="Inter"/>
                  <a:cs typeface="Inter"/>
                  <a:sym typeface="Inter"/>
                </a:rPr>
                <a:t>Plug &amp; Play</a:t>
              </a:r>
              <a:endParaRPr b="1" sz="9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33" name="Google Shape;233;p21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34" name="Google Shape;234;p21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FFC6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111747"/>
                  </a:solidFill>
                  <a:latin typeface="Inter Thin"/>
                  <a:ea typeface="Inter Thin"/>
                  <a:cs typeface="Inter Thin"/>
                  <a:sym typeface="Inter Thin"/>
                </a:rPr>
                <a:t>04</a:t>
              </a:r>
              <a:endParaRPr sz="2500">
                <a:solidFill>
                  <a:srgbClr val="111747"/>
                </a:solidFill>
                <a:latin typeface="Inter Thin"/>
                <a:ea typeface="Inter Thin"/>
                <a:cs typeface="Inter Thin"/>
                <a:sym typeface="Inter Thin"/>
              </a:endParaRPr>
            </a:p>
          </p:txBody>
        </p:sp>
      </p:grpSp>
      <p:sp>
        <p:nvSpPr>
          <p:cNvPr id="235" name="Google Shape;235;p21"/>
          <p:cNvSpPr/>
          <p:nvPr/>
        </p:nvSpPr>
        <p:spPr>
          <a:xfrm>
            <a:off x="1429800" y="4874400"/>
            <a:ext cx="6284400" cy="17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r>
              <a:rPr lang="en" sz="6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rPr>
              <a:t>Zoey 2023 ©</a:t>
            </a:r>
            <a:endParaRPr b="1" sz="600">
              <a:solidFill>
                <a:srgbClr val="111747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6" name="Google Shape;236;p21"/>
          <p:cNvSpPr txBox="1"/>
          <p:nvPr/>
        </p:nvSpPr>
        <p:spPr>
          <a:xfrm>
            <a:off x="349250" y="222250"/>
            <a:ext cx="7542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111747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Samenwerking</a:t>
            </a:r>
            <a:endParaRPr sz="2100">
              <a:solidFill>
                <a:srgbClr val="111747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22"/>
          <p:cNvPicPr preferRelativeResize="0"/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681500" y="1107551"/>
            <a:ext cx="7530998" cy="281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2"/>
          <p:cNvPicPr preferRelativeResize="0"/>
          <p:nvPr/>
        </p:nvPicPr>
        <p:blipFill rotWithShape="1">
          <a:blip r:embed="rId4">
            <a:alphaModFix amt="29000"/>
          </a:blip>
          <a:srcRect b="0" l="0" r="48675" t="0"/>
          <a:stretch/>
        </p:blipFill>
        <p:spPr>
          <a:xfrm>
            <a:off x="7502799" y="4154046"/>
            <a:ext cx="709701" cy="34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2"/>
          <p:cNvPicPr preferRelativeResize="0"/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>
            <a:off x="4916326" y="4154050"/>
            <a:ext cx="717154" cy="34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2"/>
          <p:cNvSpPr txBox="1"/>
          <p:nvPr/>
        </p:nvSpPr>
        <p:spPr>
          <a:xfrm>
            <a:off x="712300" y="1997675"/>
            <a:ext cx="74604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FFFFFF"/>
                </a:solidFill>
                <a:highlight>
                  <a:srgbClr val="FFC641"/>
                </a:highlight>
                <a:latin typeface="Inter"/>
                <a:ea typeface="Inter"/>
                <a:cs typeface="Inter"/>
                <a:sym typeface="Inter"/>
              </a:rPr>
              <a:t>Zoey voegt </a:t>
            </a:r>
            <a:r>
              <a:rPr b="1" lang="en" sz="1600">
                <a:solidFill>
                  <a:srgbClr val="111747"/>
                </a:solidFill>
                <a:highlight>
                  <a:srgbClr val="FFC641"/>
                </a:highlight>
                <a:latin typeface="Inter"/>
                <a:ea typeface="Inter"/>
                <a:cs typeface="Inter"/>
                <a:sym typeface="Inter"/>
              </a:rPr>
              <a:t>empathie</a:t>
            </a:r>
            <a:r>
              <a:rPr b="1" lang="en" sz="1600">
                <a:solidFill>
                  <a:srgbClr val="FFFFFF"/>
                </a:solidFill>
                <a:highlight>
                  <a:srgbClr val="FFC641"/>
                </a:highlight>
                <a:latin typeface="Inter"/>
                <a:ea typeface="Inter"/>
                <a:cs typeface="Inter"/>
                <a:sym typeface="Inter"/>
              </a:rPr>
              <a:t> toe aan digitale conversaties </a:t>
            </a:r>
            <a:endParaRPr b="1" sz="1600">
              <a:solidFill>
                <a:srgbClr val="FFFFFF"/>
              </a:solidFill>
              <a:highlight>
                <a:srgbClr val="FFC641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FFFFFF"/>
                </a:solidFill>
                <a:highlight>
                  <a:srgbClr val="FFC641"/>
                </a:highlight>
                <a:latin typeface="Inter"/>
                <a:ea typeface="Inter"/>
                <a:cs typeface="Inter"/>
                <a:sym typeface="Inter"/>
              </a:rPr>
              <a:t>door het integreren van </a:t>
            </a:r>
            <a:endParaRPr b="1" sz="1600">
              <a:solidFill>
                <a:srgbClr val="FFFFFF"/>
              </a:solidFill>
              <a:highlight>
                <a:srgbClr val="FFC641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FFFFFF"/>
                </a:solidFill>
                <a:highlight>
                  <a:srgbClr val="FFC641"/>
                </a:highlight>
                <a:latin typeface="Inter"/>
                <a:ea typeface="Inter"/>
                <a:cs typeface="Inter"/>
                <a:sym typeface="Inter"/>
              </a:rPr>
              <a:t>de Human Touch, persoonlijke interactie, data-inzichten en informatie </a:t>
            </a:r>
            <a:endParaRPr b="1" sz="1600">
              <a:solidFill>
                <a:srgbClr val="FFFFFF"/>
              </a:solidFill>
              <a:highlight>
                <a:srgbClr val="FFC641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FFFFFF"/>
                </a:solidFill>
                <a:highlight>
                  <a:srgbClr val="FFC641"/>
                </a:highlight>
                <a:latin typeface="Inter"/>
                <a:ea typeface="Inter"/>
                <a:cs typeface="Inter"/>
                <a:sym typeface="Inter"/>
              </a:rPr>
              <a:t>in de juiste context </a:t>
            </a:r>
            <a:endParaRPr b="1" sz="1600">
              <a:solidFill>
                <a:srgbClr val="FFFFFF"/>
              </a:solidFill>
              <a:highlight>
                <a:srgbClr val="FFC641"/>
              </a:highlight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45" name="Google Shape;245;p22"/>
          <p:cNvPicPr preferRelativeResize="0"/>
          <p:nvPr/>
        </p:nvPicPr>
        <p:blipFill>
          <a:blip r:embed="rId6">
            <a:alphaModFix amt="35000"/>
          </a:blip>
          <a:stretch>
            <a:fillRect/>
          </a:stretch>
        </p:blipFill>
        <p:spPr>
          <a:xfrm>
            <a:off x="4870374" y="471486"/>
            <a:ext cx="453643" cy="29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2"/>
          <p:cNvPicPr preferRelativeResize="0"/>
          <p:nvPr/>
        </p:nvPicPr>
        <p:blipFill>
          <a:blip r:embed="rId7">
            <a:alphaModFix amt="27000"/>
          </a:blip>
          <a:stretch>
            <a:fillRect/>
          </a:stretch>
        </p:blipFill>
        <p:spPr>
          <a:xfrm>
            <a:off x="886673" y="4213143"/>
            <a:ext cx="667975" cy="224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2"/>
          <p:cNvPicPr preferRelativeResize="0"/>
          <p:nvPr/>
        </p:nvPicPr>
        <p:blipFill>
          <a:blip r:embed="rId8">
            <a:alphaModFix amt="39000"/>
          </a:blip>
          <a:stretch>
            <a:fillRect/>
          </a:stretch>
        </p:blipFill>
        <p:spPr>
          <a:xfrm>
            <a:off x="2218426" y="4262938"/>
            <a:ext cx="685172" cy="12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2"/>
          <p:cNvPicPr preferRelativeResize="0"/>
          <p:nvPr/>
        </p:nvPicPr>
        <p:blipFill>
          <a:blip r:embed="rId9">
            <a:alphaModFix amt="84000"/>
          </a:blip>
          <a:stretch>
            <a:fillRect/>
          </a:stretch>
        </p:blipFill>
        <p:spPr>
          <a:xfrm>
            <a:off x="7452570" y="509588"/>
            <a:ext cx="620627" cy="21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2"/>
          <p:cNvPicPr preferRelativeResize="0"/>
          <p:nvPr/>
        </p:nvPicPr>
        <p:blipFill>
          <a:blip r:embed="rId10">
            <a:alphaModFix amt="24000"/>
          </a:blip>
          <a:stretch>
            <a:fillRect/>
          </a:stretch>
        </p:blipFill>
        <p:spPr>
          <a:xfrm>
            <a:off x="3533600" y="499746"/>
            <a:ext cx="620625" cy="236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2"/>
          <p:cNvPicPr preferRelativeResize="0"/>
          <p:nvPr/>
        </p:nvPicPr>
        <p:blipFill>
          <a:blip r:embed="rId11">
            <a:alphaModFix amt="29000"/>
          </a:blip>
          <a:stretch>
            <a:fillRect/>
          </a:stretch>
        </p:blipFill>
        <p:spPr>
          <a:xfrm>
            <a:off x="784113" y="525181"/>
            <a:ext cx="667975" cy="185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2"/>
          <p:cNvPicPr preferRelativeResize="0"/>
          <p:nvPr/>
        </p:nvPicPr>
        <p:blipFill>
          <a:blip r:embed="rId12">
            <a:alphaModFix amt="35000"/>
          </a:blip>
          <a:stretch>
            <a:fillRect/>
          </a:stretch>
        </p:blipFill>
        <p:spPr>
          <a:xfrm>
            <a:off x="5852328" y="471463"/>
            <a:ext cx="991828" cy="29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2"/>
          <p:cNvPicPr preferRelativeResize="0"/>
          <p:nvPr/>
        </p:nvPicPr>
        <p:blipFill rotWithShape="1">
          <a:blip r:embed="rId13">
            <a:alphaModFix amt="35000"/>
          </a:blip>
          <a:srcRect b="0" l="0" r="0" t="4122"/>
          <a:stretch/>
        </p:blipFill>
        <p:spPr>
          <a:xfrm>
            <a:off x="6297240" y="4224027"/>
            <a:ext cx="541782" cy="29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2"/>
          <p:cNvPicPr preferRelativeResize="0"/>
          <p:nvPr/>
        </p:nvPicPr>
        <p:blipFill>
          <a:blip r:embed="rId14">
            <a:alphaModFix amt="35000"/>
          </a:blip>
          <a:stretch>
            <a:fillRect/>
          </a:stretch>
        </p:blipFill>
        <p:spPr>
          <a:xfrm>
            <a:off x="3567364" y="4223812"/>
            <a:ext cx="685174" cy="203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NA | Breda University of Applied Sciences" id="254" name="Google Shape;254;p22"/>
          <p:cNvPicPr preferRelativeResize="0"/>
          <p:nvPr/>
        </p:nvPicPr>
        <p:blipFill>
          <a:blip r:embed="rId15">
            <a:alphaModFix amt="35000"/>
          </a:blip>
          <a:stretch>
            <a:fillRect/>
          </a:stretch>
        </p:blipFill>
        <p:spPr>
          <a:xfrm>
            <a:off x="2168225" y="505826"/>
            <a:ext cx="649229" cy="22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2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542275" y="44289"/>
            <a:ext cx="601725" cy="601744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2"/>
          <p:cNvSpPr/>
          <p:nvPr/>
        </p:nvSpPr>
        <p:spPr>
          <a:xfrm>
            <a:off x="1429800" y="4874400"/>
            <a:ext cx="6284400" cy="17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r>
              <a:rPr lang="en" sz="6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rPr>
              <a:t>Zoey 2023 ©</a:t>
            </a:r>
            <a:endParaRPr b="1" sz="600">
              <a:solidFill>
                <a:srgbClr val="111747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641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3"/>
          <p:cNvSpPr txBox="1"/>
          <p:nvPr/>
        </p:nvSpPr>
        <p:spPr>
          <a:xfrm>
            <a:off x="349250" y="222250"/>
            <a:ext cx="7542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111747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Lotte in de praktijk</a:t>
            </a:r>
            <a:endParaRPr sz="2100">
              <a:solidFill>
                <a:srgbClr val="111747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pic>
        <p:nvPicPr>
          <p:cNvPr id="262" name="Google Shape;26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36900"/>
            <a:ext cx="1158900" cy="1158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63" name="Google Shape;26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60151" y="137375"/>
            <a:ext cx="490750" cy="36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3"/>
          <p:cNvPicPr preferRelativeResize="0"/>
          <p:nvPr/>
        </p:nvPicPr>
        <p:blipFill rotWithShape="1">
          <a:blip r:embed="rId5">
            <a:alphaModFix/>
          </a:blip>
          <a:srcRect b="13611" l="0" r="0" t="16477"/>
          <a:stretch/>
        </p:blipFill>
        <p:spPr>
          <a:xfrm>
            <a:off x="8550904" y="222249"/>
            <a:ext cx="636861" cy="28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7343850" y="3786800"/>
            <a:ext cx="1690276" cy="128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3"/>
          <p:cNvSpPr/>
          <p:nvPr/>
        </p:nvSpPr>
        <p:spPr>
          <a:xfrm>
            <a:off x="1429800" y="4874400"/>
            <a:ext cx="6284400" cy="17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r>
              <a:rPr lang="en" sz="6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rPr>
              <a:t>Zoey 2023 ©</a:t>
            </a:r>
            <a:endParaRPr b="1" sz="600">
              <a:solidFill>
                <a:srgbClr val="111747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67" name="Google Shape;267;p23" title="Nova - Lotte, VIDEO-2023-01-25-22-17-34.MP4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33600" y="10668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641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36900"/>
            <a:ext cx="1158900" cy="1158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73" name="Google Shape;27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60151" y="137375"/>
            <a:ext cx="490750" cy="36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4"/>
          <p:cNvPicPr preferRelativeResize="0"/>
          <p:nvPr/>
        </p:nvPicPr>
        <p:blipFill rotWithShape="1">
          <a:blip r:embed="rId5">
            <a:alphaModFix/>
          </a:blip>
          <a:srcRect b="13611" l="0" r="0" t="16477"/>
          <a:stretch/>
        </p:blipFill>
        <p:spPr>
          <a:xfrm>
            <a:off x="8550904" y="222249"/>
            <a:ext cx="636861" cy="28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7343850" y="3786800"/>
            <a:ext cx="1690276" cy="128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4"/>
          <p:cNvSpPr/>
          <p:nvPr/>
        </p:nvSpPr>
        <p:spPr>
          <a:xfrm>
            <a:off x="5483025" y="2286277"/>
            <a:ext cx="633000" cy="220500"/>
          </a:xfrm>
          <a:prstGeom prst="flowChartAlternateProcess">
            <a:avLst/>
          </a:prstGeom>
          <a:solidFill>
            <a:srgbClr val="EEEEEE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666666"/>
                </a:solidFill>
                <a:latin typeface="Inter"/>
                <a:ea typeface="Inter"/>
                <a:cs typeface="Inter"/>
                <a:sym typeface="Inter"/>
              </a:rPr>
              <a:t>Introductie</a:t>
            </a:r>
            <a:endParaRPr b="1" sz="500">
              <a:solidFill>
                <a:srgbClr val="66666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77" name="Google Shape;277;p24"/>
          <p:cNvSpPr/>
          <p:nvPr/>
        </p:nvSpPr>
        <p:spPr>
          <a:xfrm>
            <a:off x="5483025" y="1981475"/>
            <a:ext cx="633000" cy="220500"/>
          </a:xfrm>
          <a:prstGeom prst="flowChartAlternateProcess">
            <a:avLst/>
          </a:prstGeom>
          <a:solidFill>
            <a:srgbClr val="EEEEEE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666666"/>
                </a:solidFill>
                <a:latin typeface="Inter"/>
                <a:ea typeface="Inter"/>
                <a:cs typeface="Inter"/>
                <a:sym typeface="Inter"/>
              </a:rPr>
              <a:t>Aanmelding</a:t>
            </a:r>
            <a:endParaRPr b="1" sz="500">
              <a:solidFill>
                <a:srgbClr val="66666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78" name="Google Shape;278;p24"/>
          <p:cNvSpPr/>
          <p:nvPr/>
        </p:nvSpPr>
        <p:spPr>
          <a:xfrm>
            <a:off x="2726171" y="3276875"/>
            <a:ext cx="635100" cy="220500"/>
          </a:xfrm>
          <a:prstGeom prst="flowChartAlternateProcess">
            <a:avLst/>
          </a:prstGeom>
          <a:solidFill>
            <a:srgbClr val="EEEEEE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666666"/>
                </a:solidFill>
                <a:latin typeface="Inter"/>
                <a:ea typeface="Inter"/>
                <a:cs typeface="Inter"/>
                <a:sym typeface="Inter"/>
              </a:rPr>
              <a:t>Middellands Zeegebied</a:t>
            </a:r>
            <a:endParaRPr b="1" sz="500">
              <a:solidFill>
                <a:srgbClr val="66666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79" name="Google Shape;279;p24"/>
          <p:cNvSpPr/>
          <p:nvPr/>
        </p:nvSpPr>
        <p:spPr>
          <a:xfrm>
            <a:off x="2726171" y="2972075"/>
            <a:ext cx="635100" cy="220500"/>
          </a:xfrm>
          <a:prstGeom prst="flowChartAlternateProcess">
            <a:avLst/>
          </a:prstGeom>
          <a:solidFill>
            <a:srgbClr val="EEEEEE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666666"/>
                </a:solidFill>
                <a:latin typeface="Inter"/>
                <a:ea typeface="Inter"/>
                <a:cs typeface="Inter"/>
                <a:sym typeface="Inter"/>
              </a:rPr>
              <a:t>Presentatie</a:t>
            </a:r>
            <a:endParaRPr b="1" sz="500">
              <a:solidFill>
                <a:srgbClr val="66666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80" name="Google Shape;280;p24"/>
          <p:cNvSpPr/>
          <p:nvPr/>
        </p:nvSpPr>
        <p:spPr>
          <a:xfrm>
            <a:off x="5484316" y="3554524"/>
            <a:ext cx="633900" cy="203700"/>
          </a:xfrm>
          <a:prstGeom prst="flowChartAlternateProcess">
            <a:avLst/>
          </a:prstGeom>
          <a:solidFill>
            <a:srgbClr val="F9CB9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B45F06"/>
                </a:solidFill>
                <a:latin typeface="Inter"/>
                <a:ea typeface="Inter"/>
                <a:cs typeface="Inter"/>
                <a:sym typeface="Inter"/>
              </a:rPr>
              <a:t>Follow up</a:t>
            </a:r>
            <a:endParaRPr b="1" sz="500">
              <a:solidFill>
                <a:srgbClr val="B45F0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81" name="Google Shape;281;p24"/>
          <p:cNvSpPr/>
          <p:nvPr/>
        </p:nvSpPr>
        <p:spPr>
          <a:xfrm>
            <a:off x="2726171" y="1371875"/>
            <a:ext cx="635100" cy="220500"/>
          </a:xfrm>
          <a:prstGeom prst="flowChartAlternateProcess">
            <a:avLst/>
          </a:prstGeom>
          <a:solidFill>
            <a:srgbClr val="EEEEEE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666666"/>
                </a:solidFill>
                <a:latin typeface="Inter"/>
                <a:ea typeface="Inter"/>
                <a:cs typeface="Inter"/>
                <a:sym typeface="Inter"/>
              </a:rPr>
              <a:t>Vak</a:t>
            </a:r>
            <a:endParaRPr b="1" sz="500">
              <a:solidFill>
                <a:srgbClr val="66666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82" name="Google Shape;282;p24"/>
          <p:cNvSpPr/>
          <p:nvPr/>
        </p:nvSpPr>
        <p:spPr>
          <a:xfrm>
            <a:off x="2724250" y="1652500"/>
            <a:ext cx="635400" cy="220500"/>
          </a:xfrm>
          <a:prstGeom prst="flowChartAlternateProcess">
            <a:avLst/>
          </a:prstGeom>
          <a:solidFill>
            <a:srgbClr val="FCE5C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EE772F"/>
                </a:solidFill>
                <a:latin typeface="Inter"/>
                <a:ea typeface="Inter"/>
                <a:cs typeface="Inter"/>
                <a:sym typeface="Inter"/>
              </a:rPr>
              <a:t>Student</a:t>
            </a:r>
            <a:endParaRPr b="1" sz="400">
              <a:solidFill>
                <a:srgbClr val="EE772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83" name="Google Shape;283;p24"/>
          <p:cNvSpPr/>
          <p:nvPr/>
        </p:nvSpPr>
        <p:spPr>
          <a:xfrm>
            <a:off x="2726171" y="1067075"/>
            <a:ext cx="635100" cy="220500"/>
          </a:xfrm>
          <a:prstGeom prst="flowChartAlternateProcess">
            <a:avLst/>
          </a:prstGeom>
          <a:solidFill>
            <a:srgbClr val="EEEEEE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666666"/>
                </a:solidFill>
                <a:latin typeface="Inter"/>
                <a:ea typeface="Inter"/>
                <a:cs typeface="Inter"/>
                <a:sym typeface="Inter"/>
              </a:rPr>
              <a:t>Aanmelding</a:t>
            </a:r>
            <a:endParaRPr b="1" sz="500">
              <a:solidFill>
                <a:srgbClr val="66666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84" name="Google Shape;284;p24"/>
          <p:cNvSpPr txBox="1"/>
          <p:nvPr/>
        </p:nvSpPr>
        <p:spPr>
          <a:xfrm>
            <a:off x="349250" y="222250"/>
            <a:ext cx="7542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111747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Lotte &amp; AI</a:t>
            </a:r>
            <a:endParaRPr sz="2100">
              <a:solidFill>
                <a:srgbClr val="111747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sp>
        <p:nvSpPr>
          <p:cNvPr id="285" name="Google Shape;285;p24"/>
          <p:cNvSpPr/>
          <p:nvPr/>
        </p:nvSpPr>
        <p:spPr>
          <a:xfrm>
            <a:off x="2724250" y="1957300"/>
            <a:ext cx="635400" cy="220500"/>
          </a:xfrm>
          <a:prstGeom prst="flowChartAlternateProcess">
            <a:avLst/>
          </a:prstGeom>
          <a:solidFill>
            <a:srgbClr val="FCE5C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EE772F"/>
                </a:solidFill>
                <a:latin typeface="Inter"/>
                <a:ea typeface="Inter"/>
                <a:cs typeface="Inter"/>
                <a:sym typeface="Inter"/>
              </a:rPr>
              <a:t>Opleiding</a:t>
            </a:r>
            <a:endParaRPr b="1" sz="400">
              <a:solidFill>
                <a:srgbClr val="EE772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86" name="Google Shape;286;p24"/>
          <p:cNvSpPr/>
          <p:nvPr/>
        </p:nvSpPr>
        <p:spPr>
          <a:xfrm>
            <a:off x="1429800" y="4874400"/>
            <a:ext cx="6284400" cy="17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r>
              <a:rPr lang="en" sz="600">
                <a:solidFill>
                  <a:srgbClr val="111747"/>
                </a:solidFill>
                <a:latin typeface="Inter"/>
                <a:ea typeface="Inter"/>
                <a:cs typeface="Inter"/>
                <a:sym typeface="Inter"/>
              </a:rPr>
              <a:t>Zoey 2023 ©</a:t>
            </a:r>
            <a:endParaRPr b="1" sz="600">
              <a:solidFill>
                <a:srgbClr val="111747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87" name="Google Shape;287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08425" y="730150"/>
            <a:ext cx="2068974" cy="376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4"/>
          <p:cNvPicPr preferRelativeResize="0"/>
          <p:nvPr/>
        </p:nvPicPr>
        <p:blipFill rotWithShape="1">
          <a:blip r:embed="rId8">
            <a:alphaModFix/>
          </a:blip>
          <a:srcRect b="2128" l="0" r="0" t="4943"/>
          <a:stretch/>
        </p:blipFill>
        <p:spPr>
          <a:xfrm>
            <a:off x="3635575" y="1178188"/>
            <a:ext cx="1462600" cy="295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