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5"/>
  </p:notesMasterIdLst>
  <p:sldIdLst>
    <p:sldId id="546" r:id="rId5"/>
    <p:sldId id="547" r:id="rId6"/>
    <p:sldId id="548" r:id="rId7"/>
    <p:sldId id="549" r:id="rId8"/>
    <p:sldId id="554" r:id="rId9"/>
    <p:sldId id="550" r:id="rId10"/>
    <p:sldId id="555" r:id="rId11"/>
    <p:sldId id="551" r:id="rId12"/>
    <p:sldId id="552" r:id="rId13"/>
    <p:sldId id="553" r:id="rId14"/>
  </p:sldIdLst>
  <p:sldSz cx="9906000" cy="6858000" type="A4"/>
  <p:notesSz cx="6797675" cy="985678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>
          <p15:clr>
            <a:srgbClr val="A4A3A4"/>
          </p15:clr>
        </p15:guide>
        <p15:guide id="2" pos="8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00"/>
    <a:srgbClr val="99CCFF"/>
    <a:srgbClr val="FFFFCC"/>
    <a:srgbClr val="EAEAEA"/>
    <a:srgbClr val="CCFFCC"/>
    <a:srgbClr val="EEEAF3"/>
    <a:srgbClr val="FFFFFF"/>
    <a:srgbClr val="00CC00"/>
    <a:srgbClr val="8FFF8F"/>
    <a:srgbClr val="FE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9A578F-02E9-4D15-8CBB-639A943F4BE4}" v="779" dt="2023-01-27T10:25:45.354"/>
    <p1510:client id="{54FEFF88-EEA7-458A-8C20-433AA9CE5C75}" v="1" dt="2023-01-26T19:18:15.864"/>
    <p1510:client id="{A890666F-7108-4D95-AAEA-3E999E9C9B55}" v="827" dt="2023-01-27T10:54:37.587"/>
    <p1510:client id="{F8B2221E-8A27-4805-AFDF-F6800D43C126}" v="203" dt="2023-01-26T14:50:00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>
        <p:guide orient="horz" pos="1570"/>
        <p:guide pos="8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es Louissen" userId="S::louissenc@talnet.nl::764f34f1-57ce-47fd-9175-6e021150cdf5" providerId="AD" clId="Web-{439A578F-02E9-4D15-8CBB-639A943F4BE4}"/>
    <pc:docChg chg="modSld sldOrd">
      <pc:chgData name="Cees Louissen" userId="S::louissenc@talnet.nl::764f34f1-57ce-47fd-9175-6e021150cdf5" providerId="AD" clId="Web-{439A578F-02E9-4D15-8CBB-639A943F4BE4}" dt="2023-01-27T10:25:45.354" v="437" actId="14100"/>
      <pc:docMkLst>
        <pc:docMk/>
      </pc:docMkLst>
      <pc:sldChg chg="modSp">
        <pc:chgData name="Cees Louissen" userId="S::louissenc@talnet.nl::764f34f1-57ce-47fd-9175-6e021150cdf5" providerId="AD" clId="Web-{439A578F-02E9-4D15-8CBB-639A943F4BE4}" dt="2023-01-27T10:01:57.898" v="84" actId="20577"/>
        <pc:sldMkLst>
          <pc:docMk/>
          <pc:sldMk cId="1252709146" sldId="548"/>
        </pc:sldMkLst>
        <pc:spChg chg="mod">
          <ac:chgData name="Cees Louissen" userId="S::louissenc@talnet.nl::764f34f1-57ce-47fd-9175-6e021150cdf5" providerId="AD" clId="Web-{439A578F-02E9-4D15-8CBB-639A943F4BE4}" dt="2023-01-27T10:01:57.898" v="84" actId="20577"/>
          <ac:spMkLst>
            <pc:docMk/>
            <pc:sldMk cId="1252709146" sldId="548"/>
            <ac:spMk id="6" creationId="{6E4E3414-96A7-E3AD-8786-305AF491D17F}"/>
          </ac:spMkLst>
        </pc:spChg>
      </pc:sldChg>
      <pc:sldChg chg="modSp">
        <pc:chgData name="Cees Louissen" userId="S::louissenc@talnet.nl::764f34f1-57ce-47fd-9175-6e021150cdf5" providerId="AD" clId="Web-{439A578F-02E9-4D15-8CBB-639A943F4BE4}" dt="2023-01-27T10:25:45.354" v="437" actId="14100"/>
        <pc:sldMkLst>
          <pc:docMk/>
          <pc:sldMk cId="1570226659" sldId="550"/>
        </pc:sldMkLst>
        <pc:spChg chg="mod">
          <ac:chgData name="Cees Louissen" userId="S::louissenc@talnet.nl::764f34f1-57ce-47fd-9175-6e021150cdf5" providerId="AD" clId="Web-{439A578F-02E9-4D15-8CBB-639A943F4BE4}" dt="2023-01-27T10:25:45.354" v="437" actId="14100"/>
          <ac:spMkLst>
            <pc:docMk/>
            <pc:sldMk cId="1570226659" sldId="550"/>
            <ac:spMk id="6" creationId="{77107EA9-8F66-6900-569E-259AFF07FE95}"/>
          </ac:spMkLst>
        </pc:spChg>
      </pc:sldChg>
      <pc:sldChg chg="addSp delSp modSp ord">
        <pc:chgData name="Cees Louissen" userId="S::louissenc@talnet.nl::764f34f1-57ce-47fd-9175-6e021150cdf5" providerId="AD" clId="Web-{439A578F-02E9-4D15-8CBB-639A943F4BE4}" dt="2023-01-27T10:08:44.881" v="94"/>
        <pc:sldMkLst>
          <pc:docMk/>
          <pc:sldMk cId="1182411816" sldId="554"/>
        </pc:sldMkLst>
        <pc:picChg chg="add del mod">
          <ac:chgData name="Cees Louissen" userId="S::louissenc@talnet.nl::764f34f1-57ce-47fd-9175-6e021150cdf5" providerId="AD" clId="Web-{439A578F-02E9-4D15-8CBB-639A943F4BE4}" dt="2023-01-27T10:07:54.270" v="90"/>
          <ac:picMkLst>
            <pc:docMk/>
            <pc:sldMk cId="1182411816" sldId="554"/>
            <ac:picMk id="2" creationId="{3DF2E5D0-73AC-FCF9-C940-1A9AEB96A332}"/>
          </ac:picMkLst>
        </pc:picChg>
        <pc:picChg chg="add mod">
          <ac:chgData name="Cees Louissen" userId="S::louissenc@talnet.nl::764f34f1-57ce-47fd-9175-6e021150cdf5" providerId="AD" clId="Web-{439A578F-02E9-4D15-8CBB-639A943F4BE4}" dt="2023-01-27T10:08:06.567" v="93" actId="14100"/>
          <ac:picMkLst>
            <pc:docMk/>
            <pc:sldMk cId="1182411816" sldId="554"/>
            <ac:picMk id="3" creationId="{9AD5A027-DF7D-FA82-F4BA-1590731179C1}"/>
          </ac:picMkLst>
        </pc:picChg>
        <pc:picChg chg="del">
          <ac:chgData name="Cees Louissen" userId="S::louissenc@talnet.nl::764f34f1-57ce-47fd-9175-6e021150cdf5" providerId="AD" clId="Web-{439A578F-02E9-4D15-8CBB-639A943F4BE4}" dt="2023-01-27T10:07:42.691" v="85"/>
          <ac:picMkLst>
            <pc:docMk/>
            <pc:sldMk cId="1182411816" sldId="554"/>
            <ac:picMk id="6" creationId="{29894C7E-C188-2C7A-9339-00BDC54AC0F7}"/>
          </ac:picMkLst>
        </pc:picChg>
      </pc:sldChg>
    </pc:docChg>
  </pc:docChgLst>
  <pc:docChgLst>
    <pc:chgData name="Cees Louissen" userId="S::louissenc@talnet.nl::764f34f1-57ce-47fd-9175-6e021150cdf5" providerId="AD" clId="Web-{A890666F-7108-4D95-AAEA-3E999E9C9B55}"/>
    <pc:docChg chg="addSld delSld modSld sldOrd">
      <pc:chgData name="Cees Louissen" userId="S::louissenc@talnet.nl::764f34f1-57ce-47fd-9175-6e021150cdf5" providerId="AD" clId="Web-{A890666F-7108-4D95-AAEA-3E999E9C9B55}" dt="2023-01-27T10:54:35.571" v="466" actId="20577"/>
      <pc:docMkLst>
        <pc:docMk/>
      </pc:docMkLst>
      <pc:sldChg chg="modSp">
        <pc:chgData name="Cees Louissen" userId="S::louissenc@talnet.nl::764f34f1-57ce-47fd-9175-6e021150cdf5" providerId="AD" clId="Web-{A890666F-7108-4D95-AAEA-3E999E9C9B55}" dt="2023-01-27T10:41:11.541" v="242" actId="20577"/>
        <pc:sldMkLst>
          <pc:docMk/>
          <pc:sldMk cId="4162363977" sldId="551"/>
        </pc:sldMkLst>
        <pc:spChg chg="mod">
          <ac:chgData name="Cees Louissen" userId="S::louissenc@talnet.nl::764f34f1-57ce-47fd-9175-6e021150cdf5" providerId="AD" clId="Web-{A890666F-7108-4D95-AAEA-3E999E9C9B55}" dt="2023-01-27T10:35:35.872" v="103" actId="20577"/>
          <ac:spMkLst>
            <pc:docMk/>
            <pc:sldMk cId="4162363977" sldId="551"/>
            <ac:spMk id="5" creationId="{7F85CBA2-D303-7EE0-F573-C18FD34225BF}"/>
          </ac:spMkLst>
        </pc:spChg>
        <pc:spChg chg="mod">
          <ac:chgData name="Cees Louissen" userId="S::louissenc@talnet.nl::764f34f1-57ce-47fd-9175-6e021150cdf5" providerId="AD" clId="Web-{A890666F-7108-4D95-AAEA-3E999E9C9B55}" dt="2023-01-27T10:41:11.541" v="242" actId="20577"/>
          <ac:spMkLst>
            <pc:docMk/>
            <pc:sldMk cId="4162363977" sldId="551"/>
            <ac:spMk id="6" creationId="{6164C282-B0E9-1B49-BED5-DA4AA24E87CE}"/>
          </ac:spMkLst>
        </pc:spChg>
      </pc:sldChg>
      <pc:sldChg chg="modSp">
        <pc:chgData name="Cees Louissen" userId="S::louissenc@talnet.nl::764f34f1-57ce-47fd-9175-6e021150cdf5" providerId="AD" clId="Web-{A890666F-7108-4D95-AAEA-3E999E9C9B55}" dt="2023-01-27T10:49:28.888" v="399" actId="20577"/>
        <pc:sldMkLst>
          <pc:docMk/>
          <pc:sldMk cId="886797906" sldId="552"/>
        </pc:sldMkLst>
        <pc:spChg chg="mod">
          <ac:chgData name="Cees Louissen" userId="S::louissenc@talnet.nl::764f34f1-57ce-47fd-9175-6e021150cdf5" providerId="AD" clId="Web-{A890666F-7108-4D95-AAEA-3E999E9C9B55}" dt="2023-01-27T10:49:28.888" v="399" actId="20577"/>
          <ac:spMkLst>
            <pc:docMk/>
            <pc:sldMk cId="886797906" sldId="552"/>
            <ac:spMk id="6" creationId="{0985FA67-CAD6-D949-C275-54097886B3AA}"/>
          </ac:spMkLst>
        </pc:spChg>
      </pc:sldChg>
      <pc:sldChg chg="modSp">
        <pc:chgData name="Cees Louissen" userId="S::louissenc@talnet.nl::764f34f1-57ce-47fd-9175-6e021150cdf5" providerId="AD" clId="Web-{A890666F-7108-4D95-AAEA-3E999E9C9B55}" dt="2023-01-27T10:54:35.571" v="466" actId="20577"/>
        <pc:sldMkLst>
          <pc:docMk/>
          <pc:sldMk cId="3703830961" sldId="553"/>
        </pc:sldMkLst>
        <pc:spChg chg="mod">
          <ac:chgData name="Cees Louissen" userId="S::louissenc@talnet.nl::764f34f1-57ce-47fd-9175-6e021150cdf5" providerId="AD" clId="Web-{A890666F-7108-4D95-AAEA-3E999E9C9B55}" dt="2023-01-27T10:54:35.571" v="466" actId="20577"/>
          <ac:spMkLst>
            <pc:docMk/>
            <pc:sldMk cId="3703830961" sldId="553"/>
            <ac:spMk id="5" creationId="{BE05AB8D-CC83-B7BF-F52D-92611B0AD076}"/>
          </ac:spMkLst>
        </pc:spChg>
        <pc:spChg chg="mod">
          <ac:chgData name="Cees Louissen" userId="S::louissenc@talnet.nl::764f34f1-57ce-47fd-9175-6e021150cdf5" providerId="AD" clId="Web-{A890666F-7108-4D95-AAEA-3E999E9C9B55}" dt="2023-01-27T10:54:28.977" v="456" actId="20577"/>
          <ac:spMkLst>
            <pc:docMk/>
            <pc:sldMk cId="3703830961" sldId="553"/>
            <ac:spMk id="6" creationId="{64B5796E-4073-6188-CEF8-5473B86D69C7}"/>
          </ac:spMkLst>
        </pc:spChg>
      </pc:sldChg>
      <pc:sldChg chg="modSp add ord replId">
        <pc:chgData name="Cees Louissen" userId="S::louissenc@talnet.nl::764f34f1-57ce-47fd-9175-6e021150cdf5" providerId="AD" clId="Web-{A890666F-7108-4D95-AAEA-3E999E9C9B55}" dt="2023-01-27T10:42:10.324" v="265" actId="20577"/>
        <pc:sldMkLst>
          <pc:docMk/>
          <pc:sldMk cId="1568084915" sldId="555"/>
        </pc:sldMkLst>
        <pc:spChg chg="mod">
          <ac:chgData name="Cees Louissen" userId="S::louissenc@talnet.nl::764f34f1-57ce-47fd-9175-6e021150cdf5" providerId="AD" clId="Web-{A890666F-7108-4D95-AAEA-3E999E9C9B55}" dt="2023-01-27T10:37:54.799" v="146" actId="20577"/>
          <ac:spMkLst>
            <pc:docMk/>
            <pc:sldMk cId="1568084915" sldId="555"/>
            <ac:spMk id="5" creationId="{7F85CBA2-D303-7EE0-F573-C18FD34225BF}"/>
          </ac:spMkLst>
        </pc:spChg>
        <pc:spChg chg="mod">
          <ac:chgData name="Cees Louissen" userId="S::louissenc@talnet.nl::764f34f1-57ce-47fd-9175-6e021150cdf5" providerId="AD" clId="Web-{A890666F-7108-4D95-AAEA-3E999E9C9B55}" dt="2023-01-27T10:42:10.324" v="265" actId="20577"/>
          <ac:spMkLst>
            <pc:docMk/>
            <pc:sldMk cId="1568084915" sldId="555"/>
            <ac:spMk id="6" creationId="{6164C282-B0E9-1B49-BED5-DA4AA24E87CE}"/>
          </ac:spMkLst>
        </pc:spChg>
      </pc:sldChg>
      <pc:sldChg chg="new del">
        <pc:chgData name="Cees Louissen" userId="S::louissenc@talnet.nl::764f34f1-57ce-47fd-9175-6e021150cdf5" providerId="AD" clId="Web-{A890666F-7108-4D95-AAEA-3E999E9C9B55}" dt="2023-01-27T10:32:24.708" v="15"/>
        <pc:sldMkLst>
          <pc:docMk/>
          <pc:sldMk cId="2701960726" sldId="55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344912-FCC0-4705-9E4D-76FF50CD7086}" type="datetimeFigureOut">
              <a:rPr lang="nl-NL"/>
              <a:pPr>
                <a:defRPr/>
              </a:pPr>
              <a:t>27-1-2023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39775"/>
            <a:ext cx="53371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81519F-FEE4-4AAB-A0BA-896AFB41256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3453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5113" indent="-265113">
              <a:defRPr sz="3200"/>
            </a:lvl1pPr>
            <a:lvl2pPr marL="533400" indent="-198438">
              <a:defRPr sz="2800"/>
            </a:lvl2pPr>
            <a:lvl3pPr marL="812800" indent="-139700">
              <a:defRPr sz="2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40E1D-78A0-44B8-8B07-6168CBCC6C2F}" type="datetime1">
              <a:rPr lang="nl-NL"/>
              <a:pPr>
                <a:defRPr/>
              </a:pPr>
              <a:t>27-1-2023</a:t>
            </a:fld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0ED1C-FA92-4B2C-94D5-D787CBA3D7E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DC3A3-FBC4-4DC9-8446-AD63BB7E6C79}" type="datetime1">
              <a:rPr lang="nl-NL"/>
              <a:pPr>
                <a:defRPr/>
              </a:pPr>
              <a:t>27-1-2023</a:t>
            </a:fld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38955-F459-4B4E-A7B6-AA3989BED4D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197329" y="549278"/>
            <a:ext cx="2280444" cy="50133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50839" y="549278"/>
            <a:ext cx="6681391" cy="50133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91297-EF81-4B69-934C-6313E6BDB9EC}" type="datetime1">
              <a:rPr lang="nl-NL"/>
              <a:pPr>
                <a:defRPr/>
              </a:pPr>
              <a:t>27-1-2023</a:t>
            </a:fld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FB091-D300-4272-93B1-A46A34552D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352DC-4CB4-47F4-94AF-EBECB2DDC52F}" type="datetime1">
              <a:rPr lang="nl-NL"/>
              <a:pPr>
                <a:defRPr/>
              </a:pPr>
              <a:t>27-1-2023</a:t>
            </a:fld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289A6-E6BE-4BDB-AEF7-2EFE98BC9F0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A13D9-7FA4-42DD-91C9-01D51360DA3C}" type="datetime1">
              <a:rPr lang="nl-NL"/>
              <a:pPr>
                <a:defRPr/>
              </a:pPr>
              <a:t>27-1-2023</a:t>
            </a:fld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09812-E973-4EEB-B46E-7A91499E7C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0837" y="1700216"/>
            <a:ext cx="4480058" cy="3862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95997" y="1700216"/>
            <a:ext cx="4481777" cy="3862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5F644-02CE-450A-B81B-7329A4F4023B}" type="datetime1">
              <a:rPr lang="nl-NL"/>
              <a:pPr>
                <a:defRPr/>
              </a:pPr>
              <a:t>27-1-2023</a:t>
            </a:fld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20BB8-69D5-432C-9ED7-DB364C08D45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12609-957A-4540-9949-DF22DFD88834}" type="datetime1">
              <a:rPr lang="nl-NL"/>
              <a:pPr>
                <a:defRPr/>
              </a:pPr>
              <a:t>27-1-2023</a:t>
            </a:fld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47EA2-6FD8-4E88-BE4B-D9D63AE5150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BDBEA-84B4-42B4-B5BA-A922FFE4ED7E}" type="datetime1">
              <a:rPr lang="nl-NL"/>
              <a:pPr>
                <a:defRPr/>
              </a:pPr>
              <a:t>27-1-2023</a:t>
            </a:fld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B2DAF-4A8A-4BF5-B720-3367719B10F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86E3C-25B9-44B2-968E-4CC99A1856C0}" type="datetime1">
              <a:rPr lang="nl-NL"/>
              <a:pPr>
                <a:defRPr/>
              </a:pPr>
              <a:t>27-1-2023</a:t>
            </a:fld>
            <a:endParaRPr lang="nl-N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D031E-EFD3-48BD-B761-DD4397ED756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5ECC-7F0E-4755-BA4F-DDB1BACCC06C}" type="datetime1">
              <a:rPr lang="nl-NL"/>
              <a:pPr>
                <a:defRPr/>
              </a:pPr>
              <a:t>27-1-2023</a:t>
            </a:fld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60B4-CA4C-4E29-A0D8-D0E667C1325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98328-526B-4251-8847-BD7F4E564564}" type="datetime1">
              <a:rPr lang="nl-NL"/>
              <a:pPr>
                <a:defRPr/>
              </a:pPr>
              <a:t>27-1-2023</a:t>
            </a:fld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20EB4-66F0-47E3-BFE2-E361A5DEB44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296863"/>
            <a:ext cx="9906000" cy="685800"/>
          </a:xfrm>
          <a:prstGeom prst="rect">
            <a:avLst/>
          </a:prstGeom>
          <a:solidFill>
            <a:srgbClr val="FF82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nl-NL" sz="240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0839" y="296863"/>
            <a:ext cx="6849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85875"/>
            <a:ext cx="912653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Een korte presentatie van huisstijlproducten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0375" y="6248400"/>
            <a:ext cx="1025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A4A43E-6501-49F0-BF6F-96EDACC17AA1}" type="datetime1">
              <a:rPr lang="nl-NL"/>
              <a:pPr>
                <a:defRPr/>
              </a:pPr>
              <a:t>27-1-2023</a:t>
            </a:fld>
            <a:endParaRPr lang="nl-NL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79625" y="6248400"/>
            <a:ext cx="6588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78913" y="6524625"/>
            <a:ext cx="66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4801E4B9-1B7C-4C96-8303-A87AF42FC5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086" y="235904"/>
            <a:ext cx="2778008" cy="8164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n-lt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BF0000"/>
          </a:solidFill>
          <a:latin typeface="Arial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BF0000"/>
          </a:solidFill>
          <a:latin typeface="Arial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BF0000"/>
          </a:solidFill>
          <a:latin typeface="Arial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BF0000"/>
          </a:solidFill>
          <a:latin typeface="Arial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98513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/>
          <p:cNvSpPr>
            <a:spLocks/>
          </p:cNvSpPr>
          <p:nvPr/>
        </p:nvSpPr>
        <p:spPr bwMode="auto">
          <a:xfrm>
            <a:off x="9078913" y="6524625"/>
            <a:ext cx="660400" cy="171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  <a:lvl2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2pPr>
            <a:lvl3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3pPr>
            <a:lvl4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5pPr>
            <a:lvl6pPr marL="13716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6pPr>
            <a:lvl7pPr marL="18288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7pPr>
            <a:lvl8pPr marL="22860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8pPr>
            <a:lvl9pPr marL="274320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9pPr>
          </a:lstStyle>
          <a:p>
            <a:pPr algn="r" defTabSz="914400"/>
            <a:fld id="{F6EEAD17-A3A4-4B0B-97AC-92D507F7BFEC}" type="slidenum">
              <a:rPr lang="nl-NL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r" defTabSz="914400"/>
              <a:t>1</a:t>
            </a:fld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273050" y="470790"/>
            <a:ext cx="6963852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NL" sz="1600" b="1" i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Implementatie Bellen met Microsoft Teams en Anywhere365 </a:t>
            </a:r>
            <a:endParaRPr lang="nl-NL" sz="160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09A2973-1D6B-3077-DC7F-F597A8671A03}"/>
              </a:ext>
            </a:extLst>
          </p:cNvPr>
          <p:cNvSpPr txBox="1"/>
          <p:nvPr/>
        </p:nvSpPr>
        <p:spPr>
          <a:xfrm>
            <a:off x="273050" y="1423447"/>
            <a:ext cx="93894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r>
              <a:rPr lang="nl-NL"/>
              <a:t>MBO Digitaal,  27 januari 2023 </a:t>
            </a:r>
          </a:p>
          <a:p>
            <a:endParaRPr lang="nl-NL"/>
          </a:p>
          <a:p>
            <a:r>
              <a:rPr lang="nl-NL" b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Monique Wildbret  	Projectleider “adoptie”  bellen met Teams</a:t>
            </a:r>
          </a:p>
          <a:p>
            <a:r>
              <a:rPr lang="nl-NL" b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Martin Kools  		Functioneel Beheerder Telefonie</a:t>
            </a:r>
          </a:p>
          <a:p>
            <a:r>
              <a:rPr lang="nl-NL" b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Cees Louissen  		Projectleider Implementatie bellen met Teams</a:t>
            </a:r>
            <a:endParaRPr lang="nl-NL"/>
          </a:p>
          <a:p>
            <a:endParaRPr lang="nl-NL"/>
          </a:p>
          <a:p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FD341B5-EDC9-3FEC-9D63-20E84307DB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631" y="1671897"/>
            <a:ext cx="2441542" cy="244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133894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EAE0AC8-98E0-16B9-A003-BE628B8F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289A6-E6BE-4BDB-AEF7-2EFE98BC9F0C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E05AB8D-CC83-B7BF-F52D-92611B0AD076}"/>
              </a:ext>
            </a:extLst>
          </p:cNvPr>
          <p:cNvSpPr txBox="1"/>
          <p:nvPr/>
        </p:nvSpPr>
        <p:spPr>
          <a:xfrm>
            <a:off x="179109" y="358219"/>
            <a:ext cx="692870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dirty="0">
                <a:latin typeface="Arial"/>
                <a:cs typeface="Arial"/>
              </a:rPr>
              <a:t>Conclusies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4B5796E-4073-6188-CEF8-5473B86D69C7}"/>
              </a:ext>
            </a:extLst>
          </p:cNvPr>
          <p:cNvSpPr txBox="1"/>
          <p:nvPr/>
        </p:nvSpPr>
        <p:spPr>
          <a:xfrm>
            <a:off x="245097" y="1187777"/>
            <a:ext cx="9323109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Besteed veel aandacht aan duidelijke uitvraag in aanbesteding.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Ook de basis functionaliteit beschrijven ?</a:t>
            </a:r>
            <a:endParaRPr lang="nl-NL" dirty="0"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Marktconsultatie doen </a:t>
            </a:r>
            <a:r>
              <a:rPr lang="nl-NL" dirty="0" err="1">
                <a:latin typeface="Arial"/>
                <a:cs typeface="Arial"/>
              </a:rPr>
              <a:t>mbt</a:t>
            </a:r>
            <a:r>
              <a:rPr lang="nl-NL" dirty="0">
                <a:latin typeface="Arial"/>
                <a:cs typeface="Arial"/>
              </a:rPr>
              <a:t> functionaliteiten?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Functionele inrichting kan veel tijd kosten.  </a:t>
            </a:r>
            <a:endParaRPr lang="nl-NL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Oplossing VFZ is niet helemaal SaaS.  </a:t>
            </a:r>
            <a:endParaRPr lang="nl-NL" dirty="0">
              <a:cs typeface="Arial"/>
            </a:endParaRPr>
          </a:p>
          <a:p>
            <a:r>
              <a:rPr lang="nl-NL" dirty="0">
                <a:latin typeface="Arial"/>
                <a:cs typeface="Arial"/>
              </a:rPr>
              <a:t>  </a:t>
            </a:r>
            <a:endParaRPr lang="nl-NL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Adoptie &amp; </a:t>
            </a:r>
            <a:r>
              <a:rPr lang="nl-NL" dirty="0" err="1">
                <a:latin typeface="Arial"/>
                <a:cs typeface="Arial"/>
              </a:rPr>
              <a:t>pro-actieve</a:t>
            </a:r>
            <a:r>
              <a:rPr lang="nl-NL" dirty="0">
                <a:latin typeface="Arial"/>
                <a:cs typeface="Arial"/>
              </a:rPr>
              <a:t> communicatie belangrijk </a:t>
            </a:r>
            <a:r>
              <a:rPr lang="nl-NL" dirty="0">
                <a:latin typeface="Arial"/>
                <a:cs typeface="Arial"/>
                <a:sym typeface="Wingdings" panose="05000000000000000000" pitchFamily="2" charset="2"/>
              </a:rPr>
              <a:t> weinig klachten uit organisatie</a:t>
            </a: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“Telefonie” kosten met  ongeveer 25 % gereduceerd. 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83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8D5C2-D939-419A-B543-C7C8E6F2E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838" y="314324"/>
            <a:ext cx="6795685" cy="971549"/>
          </a:xfrm>
        </p:spPr>
        <p:txBody>
          <a:bodyPr/>
          <a:lstStyle/>
          <a:p>
            <a:r>
              <a:rPr lang="nl-NL" sz="1800" b="1" i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Implementatie Bellen met Microsoft Teams en Anywhere365 </a:t>
            </a:r>
            <a:endParaRPr lang="nl-NL" sz="18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1268FA-B102-43FE-A357-EDF4BA372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838" y="1285874"/>
            <a:ext cx="9126537" cy="4857473"/>
          </a:xfrm>
        </p:spPr>
        <p:txBody>
          <a:bodyPr/>
          <a:lstStyle/>
          <a:p>
            <a:pPr marL="0" indent="0">
              <a:buNone/>
            </a:pPr>
            <a:endParaRPr lang="nl-NL" sz="2800" dirty="0"/>
          </a:p>
          <a:p>
            <a:r>
              <a:rPr lang="nl-NL" sz="2800" dirty="0"/>
              <a:t>Aanleiding </a:t>
            </a:r>
          </a:p>
          <a:p>
            <a:r>
              <a:rPr lang="nl-NL" sz="2800" dirty="0"/>
              <a:t>Telefonie omgeving ROCvA-F</a:t>
            </a:r>
          </a:p>
          <a:p>
            <a:r>
              <a:rPr lang="nl-NL" sz="2800" dirty="0"/>
              <a:t>Aanpak implementatie:	Technisch</a:t>
            </a:r>
          </a:p>
          <a:p>
            <a:r>
              <a:rPr lang="nl-NL" sz="2800" dirty="0"/>
              <a:t>Aanpak implementatie:	Adoptie</a:t>
            </a:r>
          </a:p>
          <a:p>
            <a:r>
              <a:rPr lang="nl-NL" sz="2800" dirty="0"/>
              <a:t>Nazorg implementatie</a:t>
            </a:r>
          </a:p>
          <a:p>
            <a:r>
              <a:rPr lang="nl-NL" sz="2800" dirty="0"/>
              <a:t>Valkuilen / Advies: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1600" dirty="0"/>
              <a:t>Vragen direct stellen</a:t>
            </a:r>
          </a:p>
        </p:txBody>
      </p:sp>
    </p:spTree>
    <p:extLst>
      <p:ext uri="{BB962C8B-B14F-4D97-AF65-F5344CB8AC3E}">
        <p14:creationId xmlns:p14="http://schemas.microsoft.com/office/powerpoint/2010/main" val="380920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A954EA0-FA6D-337F-F64E-E62BB9F72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289A6-E6BE-4BDB-AEF7-2EFE98BC9F0C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131EDCD-B4D9-743B-DA3A-4406B8C16C4B}"/>
              </a:ext>
            </a:extLst>
          </p:cNvPr>
          <p:cNvSpPr txBox="1"/>
          <p:nvPr/>
        </p:nvSpPr>
        <p:spPr>
          <a:xfrm>
            <a:off x="103695" y="329938"/>
            <a:ext cx="7041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Aanleiding project implementatie bellen met Teams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E4E3414-96A7-E3AD-8786-305AF491D17F}"/>
              </a:ext>
            </a:extLst>
          </p:cNvPr>
          <p:cNvSpPr txBox="1"/>
          <p:nvPr/>
        </p:nvSpPr>
        <p:spPr>
          <a:xfrm>
            <a:off x="386499" y="1348033"/>
            <a:ext cx="8795208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nl-NL" dirty="0"/>
          </a:p>
          <a:p>
            <a:r>
              <a:rPr lang="nl-NL" dirty="0">
                <a:latin typeface="Arial"/>
                <a:cs typeface="Arial"/>
              </a:rPr>
              <a:t>Einde contract.</a:t>
            </a:r>
            <a:endParaRPr lang="nl-NL" dirty="0">
              <a:cs typeface="Arial"/>
            </a:endParaRPr>
          </a:p>
          <a:p>
            <a:endParaRPr lang="nl-NL" dirty="0">
              <a:cs typeface="Arial"/>
            </a:endParaRPr>
          </a:p>
          <a:p>
            <a:r>
              <a:rPr lang="nl-NL" dirty="0">
                <a:latin typeface="Arial"/>
                <a:cs typeface="Arial"/>
              </a:rPr>
              <a:t>Werkgroep Aanbesteding (</a:t>
            </a:r>
            <a:r>
              <a:rPr lang="nl-NL" dirty="0" err="1">
                <a:latin typeface="Arial"/>
                <a:cs typeface="Arial"/>
              </a:rPr>
              <a:t>ict</a:t>
            </a:r>
            <a:r>
              <a:rPr lang="nl-NL" dirty="0">
                <a:latin typeface="Arial"/>
                <a:cs typeface="Arial"/>
              </a:rPr>
              <a:t>, facilitair, </a:t>
            </a:r>
            <a:r>
              <a:rPr lang="nl-NL" dirty="0" err="1">
                <a:latin typeface="Arial"/>
                <a:cs typeface="Arial"/>
              </a:rPr>
              <a:t>pr&amp;c</a:t>
            </a:r>
            <a:r>
              <a:rPr lang="nl-NL" dirty="0">
                <a:latin typeface="Arial"/>
                <a:cs typeface="Arial"/>
              </a:rPr>
              <a:t>)</a:t>
            </a:r>
            <a:endParaRPr lang="nl-NL" dirty="0"/>
          </a:p>
          <a:p>
            <a:endParaRPr lang="nl-NL" dirty="0">
              <a:latin typeface="Arial"/>
              <a:cs typeface="Arial"/>
            </a:endParaRPr>
          </a:p>
          <a:p>
            <a:r>
              <a:rPr lang="nl-NL" dirty="0">
                <a:latin typeface="Arial"/>
                <a:cs typeface="Arial"/>
              </a:rPr>
              <a:t>Uitgevraagd in Europese Aanbesteding: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/>
              <a:t>Saas</a:t>
            </a:r>
            <a:r>
              <a:rPr lang="nl-NL" dirty="0"/>
              <a:t>/Cloud platform.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Telefonie onderdeel van bredere suite van communicatie - </a:t>
            </a:r>
            <a:r>
              <a:rPr lang="nl-NL" dirty="0" err="1"/>
              <a:t>samenwerkings</a:t>
            </a:r>
            <a:r>
              <a:rPr lang="nl-NL" dirty="0"/>
              <a:t>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Onderdelen uitvraag:     </a:t>
            </a:r>
            <a:r>
              <a:rPr lang="nl-NL" dirty="0" err="1">
                <a:latin typeface="Arial"/>
                <a:cs typeface="Arial"/>
              </a:rPr>
              <a:t>PvE</a:t>
            </a:r>
            <a:r>
              <a:rPr lang="nl-NL" dirty="0">
                <a:latin typeface="Arial"/>
                <a:cs typeface="Arial"/>
              </a:rPr>
              <a:t>/W,  User Story’s,  </a:t>
            </a:r>
            <a:r>
              <a:rPr lang="nl-NL" dirty="0" err="1">
                <a:latin typeface="Arial"/>
                <a:cs typeface="Arial"/>
              </a:rPr>
              <a:t>PvA</a:t>
            </a:r>
            <a:r>
              <a:rPr lang="nl-NL" dirty="0">
                <a:latin typeface="Arial"/>
                <a:cs typeface="Arial"/>
              </a:rPr>
              <a:t>   Implementatie, </a:t>
            </a:r>
            <a:r>
              <a:rPr lang="nl-NL" dirty="0" err="1">
                <a:latin typeface="Arial"/>
                <a:cs typeface="Arial"/>
              </a:rPr>
              <a:t>SDGs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/>
              <a:t>Uitkomst: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Aanbesteding gewonnen door VodafoneZiggo </a:t>
            </a:r>
            <a:r>
              <a:rPr lang="nl-NL" dirty="0" err="1"/>
              <a:t>obv</a:t>
            </a:r>
            <a:r>
              <a:rPr lang="nl-NL" dirty="0"/>
              <a:t> prijs/kwaliteit.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Oplossing op basis van onderbrengen telefonie in O365 (Teams) platform.  </a:t>
            </a:r>
            <a:endParaRPr lang="nl-NL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Inzet </a:t>
            </a:r>
            <a:r>
              <a:rPr lang="nl-NL" dirty="0" err="1"/>
              <a:t>Anywhere</a:t>
            </a:r>
            <a:r>
              <a:rPr lang="nl-NL" dirty="0"/>
              <a:t> 365 (A365) producten voor Servicedesk en informatiecentrum.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270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E43D100-9090-84AE-45DA-782F4AE5A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289A6-E6BE-4BDB-AEF7-2EFE98BC9F0C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154BB52-8547-AB30-F34D-FF575CFA52C6}"/>
              </a:ext>
            </a:extLst>
          </p:cNvPr>
          <p:cNvSpPr txBox="1"/>
          <p:nvPr/>
        </p:nvSpPr>
        <p:spPr>
          <a:xfrm>
            <a:off x="113122" y="358219"/>
            <a:ext cx="6985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/>
              <a:t>Telefonie omgeving ROCvA-F</a:t>
            </a:r>
          </a:p>
          <a:p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644451D-12A1-D5C4-A78B-5ABF278C4B30}"/>
              </a:ext>
            </a:extLst>
          </p:cNvPr>
          <p:cNvSpPr txBox="1"/>
          <p:nvPr/>
        </p:nvSpPr>
        <p:spPr>
          <a:xfrm>
            <a:off x="113122" y="1168924"/>
            <a:ext cx="9426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  <a:p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1EAF651-254D-91CA-4036-6304E67D5F70}"/>
              </a:ext>
            </a:extLst>
          </p:cNvPr>
          <p:cNvSpPr txBox="1"/>
          <p:nvPr/>
        </p:nvSpPr>
        <p:spPr>
          <a:xfrm>
            <a:off x="245097" y="1263192"/>
            <a:ext cx="94268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r>
              <a:rPr lang="nl-NL" dirty="0"/>
              <a:t>12 MBO colleges</a:t>
            </a:r>
          </a:p>
          <a:p>
            <a:r>
              <a:rPr lang="nl-NL" dirty="0"/>
              <a:t>9 VO scholen</a:t>
            </a:r>
          </a:p>
          <a:p>
            <a:endParaRPr lang="nl-NL" dirty="0"/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32 locaties met (vaste) telefonie					1400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12 MBO Colleges met A365 “</a:t>
            </a:r>
            <a:r>
              <a:rPr lang="nl-NL" dirty="0" err="1"/>
              <a:t>Attendant</a:t>
            </a:r>
            <a:r>
              <a:rPr lang="nl-NL" dirty="0"/>
              <a:t> Console” Receptie Tool.  	80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“Service Desk” en “Informatiecentrum” met  A365 “</a:t>
            </a:r>
            <a:r>
              <a:rPr lang="nl-NL" dirty="0" err="1"/>
              <a:t>WebAgent</a:t>
            </a:r>
            <a:r>
              <a:rPr lang="nl-NL" dirty="0"/>
              <a:t>” Tool.	20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150 belgroepen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500 </a:t>
            </a:r>
            <a:r>
              <a:rPr lang="nl-NL" dirty="0" err="1"/>
              <a:t>Polycom</a:t>
            </a:r>
            <a:r>
              <a:rPr lang="nl-NL" dirty="0"/>
              <a:t> </a:t>
            </a:r>
            <a:r>
              <a:rPr lang="nl-NL" dirty="0" err="1"/>
              <a:t>ip</a:t>
            </a:r>
            <a:r>
              <a:rPr lang="nl-NL" dirty="0"/>
              <a:t>/inlog toestellen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1000 USB toestellen  </a:t>
            </a:r>
          </a:p>
          <a:p>
            <a:endParaRPr lang="nl-NL" dirty="0"/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344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53C5D8B-02CD-A7D2-DD03-E89CFF2B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289A6-E6BE-4BDB-AEF7-2EFE98BC9F0C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9DF0F516-2ACA-C576-7F66-BB08E10F0382}"/>
              </a:ext>
            </a:extLst>
          </p:cNvPr>
          <p:cNvSpPr txBox="1"/>
          <p:nvPr/>
        </p:nvSpPr>
        <p:spPr>
          <a:xfrm>
            <a:off x="207390" y="386499"/>
            <a:ext cx="6617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Planning/ Tijdslijn implementatie activiteiten	 </a:t>
            </a:r>
          </a:p>
        </p:txBody>
      </p:sp>
      <p:pic>
        <p:nvPicPr>
          <p:cNvPr id="3" name="Afbeelding 4">
            <a:extLst>
              <a:ext uri="{FF2B5EF4-FFF2-40B4-BE49-F238E27FC236}">
                <a16:creationId xmlns:a16="http://schemas.microsoft.com/office/drawing/2014/main" id="{9AD5A027-DF7D-FA82-F4BA-159073117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995" y="1913503"/>
            <a:ext cx="9474078" cy="305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411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43DA5D8-D49F-932F-AF43-F61096CCE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289A6-E6BE-4BDB-AEF7-2EFE98BC9F0C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7A5DDD2-41AD-1420-BA1F-1DDB41A8D578}"/>
              </a:ext>
            </a:extLst>
          </p:cNvPr>
          <p:cNvSpPr txBox="1"/>
          <p:nvPr/>
        </p:nvSpPr>
        <p:spPr>
          <a:xfrm>
            <a:off x="131975" y="367645"/>
            <a:ext cx="6900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Aanpak implementatie: technisch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7107EA9-8F66-6900-569E-259AFF07FE95}"/>
              </a:ext>
            </a:extLst>
          </p:cNvPr>
          <p:cNvSpPr txBox="1"/>
          <p:nvPr/>
        </p:nvSpPr>
        <p:spPr>
          <a:xfrm>
            <a:off x="197963" y="1150070"/>
            <a:ext cx="9389097" cy="61863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2 Solution Design documenten – Teams &amp; Anywhere365</a:t>
            </a:r>
            <a:endParaRPr lang="nl-NL" dirty="0">
              <a:cs typeface="Arial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High Level Design</a:t>
            </a:r>
            <a:endParaRPr lang="nl-NL" dirty="0"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Functioneel ontwerp.</a:t>
            </a:r>
            <a:endParaRPr lang="nl-NL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Inrichten Omgeving (leverancier)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Koppeling O365 Tenant </a:t>
            </a:r>
            <a:r>
              <a:rPr lang="nl-NL" dirty="0" err="1">
                <a:latin typeface="Arial"/>
                <a:cs typeface="Arial"/>
              </a:rPr>
              <a:t>ROCvA</a:t>
            </a:r>
            <a:r>
              <a:rPr lang="nl-NL" dirty="0">
                <a:latin typeface="Arial"/>
                <a:cs typeface="Arial"/>
              </a:rPr>
              <a:t>-F en </a:t>
            </a:r>
            <a:r>
              <a:rPr lang="nl-NL" dirty="0" err="1">
                <a:latin typeface="Arial"/>
                <a:cs typeface="Arial"/>
              </a:rPr>
              <a:t>VodafoneZiggo</a:t>
            </a:r>
            <a:r>
              <a:rPr lang="nl-NL" dirty="0">
                <a:latin typeface="Arial"/>
                <a:cs typeface="Arial"/>
              </a:rPr>
              <a:t> </a:t>
            </a:r>
            <a:r>
              <a:rPr lang="nl-NL" dirty="0" err="1">
                <a:latin typeface="Arial"/>
                <a:cs typeface="Arial"/>
              </a:rPr>
              <a:t>cloud</a:t>
            </a:r>
            <a:r>
              <a:rPr lang="nl-NL" dirty="0">
                <a:latin typeface="Arial"/>
                <a:cs typeface="Arial"/>
              </a:rPr>
              <a:t> omgeving</a:t>
            </a:r>
            <a:endParaRPr lang="nl-NL" dirty="0">
              <a:cs typeface="Arial"/>
            </a:endParaRPr>
          </a:p>
          <a:p>
            <a:endParaRPr lang="nl-NL" dirty="0">
              <a:cs typeface="Arial" charset="0"/>
            </a:endParaRPr>
          </a:p>
          <a:p>
            <a:pPr marL="285750" indent="-285750">
              <a:buFont typeface="Arial,Sans-Serif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Functionele inrichting </a:t>
            </a:r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nl-NL" dirty="0" err="1">
                <a:latin typeface="Arial"/>
                <a:cs typeface="Arial"/>
              </a:rPr>
              <a:t>Anywhere</a:t>
            </a:r>
            <a:r>
              <a:rPr lang="nl-NL" dirty="0">
                <a:latin typeface="Arial"/>
                <a:cs typeface="Arial"/>
              </a:rPr>
              <a:t> inrichting door leverancier</a:t>
            </a:r>
            <a:endParaRPr lang="nl-NL"/>
          </a:p>
          <a:p>
            <a:pPr marL="742950" lvl="1" indent="-285750">
              <a:buFont typeface="Arial,Sans-Serif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Teams inrichting </a:t>
            </a:r>
            <a:r>
              <a:rPr lang="nl-NL" dirty="0" err="1">
                <a:latin typeface="Arial"/>
                <a:cs typeface="Arial"/>
              </a:rPr>
              <a:t>ROCvA</a:t>
            </a:r>
            <a:r>
              <a:rPr lang="nl-NL" dirty="0">
                <a:latin typeface="Arial"/>
                <a:cs typeface="Arial"/>
              </a:rPr>
              <a:t>-F &amp; Leverancier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latin typeface="Arial"/>
                <a:cs typeface="Arial"/>
              </a:rPr>
              <a:t>Testen</a:t>
            </a:r>
          </a:p>
          <a:p>
            <a:endParaRPr lang="nl-NL" dirty="0">
              <a:cs typeface="Arial" charset="0"/>
            </a:endParaRPr>
          </a:p>
          <a:p>
            <a:r>
              <a:rPr lang="nl-NL" dirty="0">
                <a:latin typeface="Arial"/>
                <a:cs typeface="Arial"/>
              </a:rPr>
              <a:t>Big Bang or </a:t>
            </a:r>
            <a:r>
              <a:rPr lang="nl-NL" dirty="0" err="1">
                <a:latin typeface="Arial"/>
                <a:cs typeface="Arial"/>
              </a:rPr>
              <a:t>not</a:t>
            </a:r>
            <a:r>
              <a:rPr lang="nl-NL" dirty="0">
                <a:latin typeface="Arial"/>
                <a:cs typeface="Arial"/>
              </a:rPr>
              <a:t>?</a:t>
            </a:r>
          </a:p>
          <a:p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Draaiboek voor go-live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 err="1">
                <a:latin typeface="Arial"/>
                <a:cs typeface="Arial"/>
              </a:rPr>
              <a:t>Nummerportering</a:t>
            </a:r>
            <a:endParaRPr lang="nl-NL" dirty="0">
              <a:latin typeface="Arial"/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Migratieplan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 err="1">
                <a:latin typeface="Arial"/>
                <a:cs typeface="Arial"/>
              </a:rPr>
              <a:t>Polycom</a:t>
            </a:r>
            <a:r>
              <a:rPr lang="nl-NL" dirty="0">
                <a:latin typeface="Arial"/>
                <a:cs typeface="Arial"/>
              </a:rPr>
              <a:t> IP-toestellen</a:t>
            </a:r>
            <a:endParaRPr lang="nl-NL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22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0B4AE88-DCA1-DD9A-EEFC-3D72B581A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289A6-E6BE-4BDB-AEF7-2EFE98BC9F0C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F85CBA2-D303-7EE0-F573-C18FD34225BF}"/>
              </a:ext>
            </a:extLst>
          </p:cNvPr>
          <p:cNvSpPr txBox="1"/>
          <p:nvPr/>
        </p:nvSpPr>
        <p:spPr>
          <a:xfrm>
            <a:off x="94268" y="329938"/>
            <a:ext cx="6994689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2000" dirty="0">
                <a:latin typeface="Arial"/>
                <a:cs typeface="Arial"/>
              </a:rPr>
              <a:t>Aanpak implementatie: Adoptie</a:t>
            </a:r>
            <a:endParaRPr lang="nl-NL" sz="20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164C282-B0E9-1B49-BED5-DA4AA24E87CE}"/>
              </a:ext>
            </a:extLst>
          </p:cNvPr>
          <p:cNvSpPr txBox="1"/>
          <p:nvPr/>
        </p:nvSpPr>
        <p:spPr>
          <a:xfrm>
            <a:off x="282804" y="1206631"/>
            <a:ext cx="9106293" cy="48013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dirty="0">
                <a:latin typeface="Arial"/>
                <a:cs typeface="Arial"/>
              </a:rPr>
              <a:t>In samenwerking met VFZ: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Inschakelen communicatieafdeling</a:t>
            </a:r>
            <a:endParaRPr lang="nl-NL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Ambassadeurs trainen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Inrichten trainingsruimte met </a:t>
            </a:r>
            <a:r>
              <a:rPr lang="nl-NL" dirty="0" err="1">
                <a:latin typeface="Arial"/>
                <a:cs typeface="Arial"/>
              </a:rPr>
              <a:t>PC’s</a:t>
            </a:r>
            <a:r>
              <a:rPr lang="nl-NL" dirty="0">
                <a:latin typeface="Arial"/>
                <a:cs typeface="Arial"/>
              </a:rPr>
              <a:t> / toestellen en headsets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Testen door gebruikers</a:t>
            </a:r>
            <a:br>
              <a:rPr lang="nl-NL" dirty="0">
                <a:latin typeface="Arial"/>
                <a:cs typeface="Arial"/>
              </a:rPr>
            </a:b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Organiseren on-site/fysieke trainingen voor gebruikers receptie, informatiecentrum en servicedesk</a:t>
            </a:r>
            <a:br>
              <a:rPr lang="nl-NL" dirty="0">
                <a:latin typeface="Arial"/>
                <a:cs typeface="Arial"/>
              </a:rPr>
            </a:b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Organiseren van online informatiebijeenkomsten voor overige gebruikers</a:t>
            </a:r>
            <a:br>
              <a:rPr lang="nl-NL" dirty="0">
                <a:latin typeface="Arial"/>
                <a:cs typeface="Arial"/>
              </a:rPr>
            </a:b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Floorwalkers vanuit de leverancier bij go-live</a:t>
            </a:r>
          </a:p>
        </p:txBody>
      </p:sp>
    </p:spTree>
    <p:extLst>
      <p:ext uri="{BB962C8B-B14F-4D97-AF65-F5344CB8AC3E}">
        <p14:creationId xmlns:p14="http://schemas.microsoft.com/office/powerpoint/2010/main" val="1568084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0B4AE88-DCA1-DD9A-EEFC-3D72B581A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289A6-E6BE-4BDB-AEF7-2EFE98BC9F0C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F85CBA2-D303-7EE0-F573-C18FD34225BF}"/>
              </a:ext>
            </a:extLst>
          </p:cNvPr>
          <p:cNvSpPr txBox="1"/>
          <p:nvPr/>
        </p:nvSpPr>
        <p:spPr>
          <a:xfrm>
            <a:off x="94268" y="329938"/>
            <a:ext cx="6994689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2000" dirty="0">
                <a:latin typeface="Arial"/>
                <a:cs typeface="Arial"/>
              </a:rPr>
              <a:t>Aanpak implementatie: Adoptietraject - communicatie</a:t>
            </a:r>
            <a:endParaRPr lang="nl-NL" sz="20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164C282-B0E9-1B49-BED5-DA4AA24E87CE}"/>
              </a:ext>
            </a:extLst>
          </p:cNvPr>
          <p:cNvSpPr txBox="1"/>
          <p:nvPr/>
        </p:nvSpPr>
        <p:spPr>
          <a:xfrm>
            <a:off x="273414" y="1385127"/>
            <a:ext cx="9106293" cy="50783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dirty="0">
                <a:latin typeface="Arial"/>
                <a:cs typeface="Arial"/>
              </a:rPr>
              <a:t>Communicatieplan:</a:t>
            </a:r>
            <a:br>
              <a:rPr lang="nl-NL" dirty="0">
                <a:latin typeface="Arial"/>
                <a:cs typeface="Arial"/>
              </a:rPr>
            </a:br>
            <a:br>
              <a:rPr lang="nl-NL" dirty="0">
                <a:latin typeface="Arial"/>
                <a:cs typeface="Arial"/>
              </a:rPr>
            </a:b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latin typeface="Arial"/>
                <a:cs typeface="Arial"/>
              </a:rPr>
              <a:t>komende implementatie aankondigen via “snoeptelefoon” actie bij specifieke gebruikers</a:t>
            </a:r>
            <a:br>
              <a:rPr lang="nl-NL" dirty="0">
                <a:latin typeface="Arial"/>
                <a:cs typeface="Arial"/>
              </a:rPr>
            </a:b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latin typeface="Arial"/>
                <a:cs typeface="Arial"/>
              </a:rPr>
              <a:t>regelmatig updates op intranet over voortgang project</a:t>
            </a:r>
            <a:br>
              <a:rPr lang="nl-NL" dirty="0">
                <a:latin typeface="Arial"/>
                <a:cs typeface="Arial"/>
              </a:rPr>
            </a:b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latin typeface="Arial"/>
                <a:cs typeface="Arial"/>
              </a:rPr>
              <a:t>inrichten </a:t>
            </a:r>
            <a:r>
              <a:rPr lang="nl-NL" dirty="0" err="1">
                <a:latin typeface="Arial"/>
                <a:cs typeface="Arial"/>
              </a:rPr>
              <a:t>sharepoint</a:t>
            </a:r>
            <a:r>
              <a:rPr lang="nl-NL" dirty="0">
                <a:latin typeface="Arial"/>
                <a:cs typeface="Arial"/>
              </a:rPr>
              <a:t> pagina “Telefonie” in Teams</a:t>
            </a:r>
            <a:br>
              <a:rPr lang="nl-NL" dirty="0">
                <a:latin typeface="Arial"/>
                <a:cs typeface="Arial"/>
              </a:rPr>
            </a:b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latin typeface="Arial"/>
                <a:cs typeface="Arial"/>
              </a:rPr>
              <a:t>handleidingen </a:t>
            </a:r>
            <a:br>
              <a:rPr lang="nl-NL" dirty="0">
                <a:latin typeface="Arial"/>
                <a:cs typeface="Arial"/>
              </a:rPr>
            </a:b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latin typeface="Arial"/>
                <a:cs typeface="Arial"/>
              </a:rPr>
              <a:t>instructiefilmpjes voor alle gebruikers</a:t>
            </a:r>
            <a:br>
              <a:rPr lang="nl-NL" dirty="0">
                <a:latin typeface="Arial"/>
                <a:cs typeface="Arial"/>
              </a:rPr>
            </a:br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latin typeface="Arial"/>
                <a:cs typeface="Arial"/>
              </a:rPr>
              <a:t>FAQ's</a:t>
            </a:r>
            <a:br>
              <a:rPr lang="nl-NL" dirty="0">
                <a:latin typeface="Arial"/>
                <a:cs typeface="Arial"/>
              </a:rPr>
            </a:br>
            <a:endParaRPr lang="nl-NL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latin typeface="Arial"/>
                <a:cs typeface="Arial"/>
              </a:rPr>
              <a:t>communicatie trainingen en online informatiesessies</a:t>
            </a:r>
            <a:endParaRPr lang="nl-NL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2363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6E42EEE-A30F-852B-27DA-9F4A54BD9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289A6-E6BE-4BDB-AEF7-2EFE98BC9F0C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1792E91-B4BE-9918-1610-B55137C72DF4}"/>
              </a:ext>
            </a:extLst>
          </p:cNvPr>
          <p:cNvSpPr txBox="1"/>
          <p:nvPr/>
        </p:nvSpPr>
        <p:spPr>
          <a:xfrm>
            <a:off x="103695" y="339365"/>
            <a:ext cx="7192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Na(zorg) implementatie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985FA67-CAD6-D949-C275-54097886B3AA}"/>
              </a:ext>
            </a:extLst>
          </p:cNvPr>
          <p:cNvSpPr txBox="1"/>
          <p:nvPr/>
        </p:nvSpPr>
        <p:spPr>
          <a:xfrm>
            <a:off x="245097" y="1234911"/>
            <a:ext cx="9351390" cy="67403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nl-NL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Weinig / geen problemen met bellen in Teams.</a:t>
            </a:r>
          </a:p>
          <a:p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Aantal issues met A365 “</a:t>
            </a:r>
            <a:r>
              <a:rPr lang="nl-NL" dirty="0" err="1">
                <a:latin typeface="Arial"/>
                <a:cs typeface="Arial"/>
              </a:rPr>
              <a:t>Webagent</a:t>
            </a:r>
            <a:r>
              <a:rPr lang="nl-NL" dirty="0">
                <a:latin typeface="Arial"/>
                <a:cs typeface="Arial"/>
              </a:rPr>
              <a:t> Tool”  Voor “Servicedesk” en ‘Informatiecentrum’</a:t>
            </a:r>
          </a:p>
          <a:p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Veel issues met de A365 “</a:t>
            </a:r>
            <a:r>
              <a:rPr lang="nl-NL" dirty="0" err="1">
                <a:latin typeface="Arial"/>
                <a:cs typeface="Arial"/>
              </a:rPr>
              <a:t>Attendant</a:t>
            </a:r>
            <a:r>
              <a:rPr lang="nl-NL" dirty="0">
                <a:latin typeface="Arial"/>
                <a:cs typeface="Arial"/>
              </a:rPr>
              <a:t> Console” Tool  </a:t>
            </a:r>
            <a:endParaRPr lang="nl-NL" dirty="0">
              <a:cs typeface="Arial"/>
            </a:endParaRPr>
          </a:p>
          <a:p>
            <a:pPr lvl="1"/>
            <a:r>
              <a:rPr lang="nl-NL" dirty="0">
                <a:latin typeface="Arial"/>
                <a:cs typeface="Arial"/>
              </a:rPr>
              <a:t>Oorzaken</a:t>
            </a:r>
          </a:p>
          <a:p>
            <a:r>
              <a:rPr lang="nl-NL" dirty="0">
                <a:latin typeface="Arial"/>
                <a:cs typeface="Arial"/>
              </a:rPr>
              <a:t>	-Tool(s) nog niet volwassen/ uitontwikkeld</a:t>
            </a:r>
          </a:p>
          <a:p>
            <a:r>
              <a:rPr lang="nl-NL" dirty="0">
                <a:latin typeface="Arial"/>
                <a:cs typeface="Arial"/>
              </a:rPr>
              <a:t>	-Tool bevat (nog) niet alle verwachte functionaliteiten  </a:t>
            </a:r>
            <a:endParaRPr lang="nl-NL" dirty="0">
              <a:cs typeface="Arial"/>
            </a:endParaRPr>
          </a:p>
          <a:p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latin typeface="Arial"/>
                <a:cs typeface="Arial"/>
              </a:rPr>
              <a:t>Finetunen configuraties</a:t>
            </a:r>
          </a:p>
          <a:p>
            <a:endParaRPr lang="nl-NL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latin typeface="Arial"/>
                <a:cs typeface="Arial"/>
              </a:rPr>
              <a:t>Bezoek locaties voor ondersteuning. </a:t>
            </a:r>
            <a:endParaRPr lang="nl-NL" dirty="0">
              <a:cs typeface="Arial"/>
            </a:endParaRPr>
          </a:p>
          <a:p>
            <a:endParaRPr lang="nl-NL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/>
                <a:cs typeface="Arial"/>
              </a:rPr>
              <a:t>Goede support ontvangen van VFZ bij oplossing van problemen.</a:t>
            </a:r>
          </a:p>
          <a:p>
            <a:endParaRPr lang="nl-NL" dirty="0">
              <a:latin typeface="Arial"/>
              <a:cs typeface="Arial"/>
            </a:endParaRPr>
          </a:p>
          <a:p>
            <a:endParaRPr lang="nl-NL" dirty="0">
              <a:cs typeface="Arial"/>
            </a:endParaRPr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679790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 ROCvA ROC-F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EEAF3"/>
      </a:accent1>
      <a:accent2>
        <a:srgbClr val="FF0000"/>
      </a:accent2>
      <a:accent3>
        <a:srgbClr val="FFFFFF"/>
      </a:accent3>
      <a:accent4>
        <a:srgbClr val="000000"/>
      </a:accent4>
      <a:accent5>
        <a:srgbClr val="F5F3F8"/>
      </a:accent5>
      <a:accent6>
        <a:srgbClr val="E70000"/>
      </a:accent6>
      <a:hlink>
        <a:srgbClr val="CCCCFF"/>
      </a:hlink>
      <a:folHlink>
        <a:srgbClr val="B2B2B2"/>
      </a:folHlink>
    </a:clrScheme>
    <a:fontScheme name="Presentatie_format_opleidingsbladen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entatie_format_opleidingsbladen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_format_opleidingsbladen[1]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_Voortgangsrapportage Template" id="{A19043A4-0A42-7949-8AC3-A7BBB565698E}" vid="{0988FEAA-E153-F941-A434-DA79371FBFBE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cf76f155ced4ddcb4097134ff3c332f xmlns="b570e368-09a6-4aca-9099-74c5e4eb2cd4">
      <Terms xmlns="http://schemas.microsoft.com/office/infopath/2007/PartnerControls"/>
    </lcf76f155ced4ddcb4097134ff3c332f>
    <TaxCatchAll xmlns="b7008b7e-3fd1-46da-b132-0da5ba0b8ff6" xsi:nil="true"/>
    <SharedWithUsers xmlns="b7008b7e-3fd1-46da-b132-0da5ba0b8ff6">
      <UserInfo>
        <DisplayName>Cees Louissen</DisplayName>
        <AccountId>9</AccountId>
        <AccountType/>
      </UserInfo>
      <UserInfo>
        <DisplayName>Monique Wildbret</DisplayName>
        <AccountId>31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E030D2284E074EA305C0B767CA273C" ma:contentTypeVersion="14" ma:contentTypeDescription="Een nieuw document maken." ma:contentTypeScope="" ma:versionID="c0eee70c61b622767aa8ec03303f2a1d">
  <xsd:schema xmlns:xsd="http://www.w3.org/2001/XMLSchema" xmlns:xs="http://www.w3.org/2001/XMLSchema" xmlns:p="http://schemas.microsoft.com/office/2006/metadata/properties" xmlns:ns2="b570e368-09a6-4aca-9099-74c5e4eb2cd4" xmlns:ns3="b7008b7e-3fd1-46da-b132-0da5ba0b8ff6" targetNamespace="http://schemas.microsoft.com/office/2006/metadata/properties" ma:root="true" ma:fieldsID="c0f3bcd60203836db91c0854b44f6deb" ns2:_="" ns3:_="">
    <xsd:import namespace="b570e368-09a6-4aca-9099-74c5e4eb2cd4"/>
    <xsd:import namespace="b7008b7e-3fd1-46da-b132-0da5ba0b8f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70e368-09a6-4aca-9099-74c5e4eb2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c7c10262-724b-4469-a671-39891be7a7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008b7e-3fd1-46da-b132-0da5ba0b8ff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263c9904-bca4-4404-ab22-f0a5edac5f4a}" ma:internalName="TaxCatchAll" ma:showField="CatchAllData" ma:web="b7008b7e-3fd1-46da-b132-0da5ba0b8f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4C2629-A3EA-40D9-A299-045449416D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161807-E9C9-461E-92E8-AEE6EB6FC514}">
  <ds:schemaRefs>
    <ds:schemaRef ds:uri="b570e368-09a6-4aca-9099-74c5e4eb2cd4"/>
    <ds:schemaRef ds:uri="b7008b7e-3fd1-46da-b132-0da5ba0b8ff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FB4E615-C09F-4BA2-AFB2-B63136DD9D2F}">
  <ds:schemaRefs>
    <ds:schemaRef ds:uri="b570e368-09a6-4aca-9099-74c5e4eb2cd4"/>
    <ds:schemaRef ds:uri="b7008b7e-3fd1-46da-b132-0da5ba0b8ff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603</Words>
  <Application>Microsoft Office PowerPoint</Application>
  <PresentationFormat>A4 (210 x 297 mm)</PresentationFormat>
  <Paragraphs>121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Presentatie ROCvA ROC-F</vt:lpstr>
      <vt:lpstr>PowerPoint-presentatie</vt:lpstr>
      <vt:lpstr>Implementatie Bellen met Microsoft Teams en Anywhere365 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Aanpak problemen informatievoorziening de eerste aanzet</dc:title>
  <dc:creator>Frans van Neerbos</dc:creator>
  <cp:lastModifiedBy>Cees Louissen</cp:lastModifiedBy>
  <cp:revision>214</cp:revision>
  <cp:lastPrinted>2011-12-09T13:24:05Z</cp:lastPrinted>
  <dcterms:created xsi:type="dcterms:W3CDTF">2010-03-08T19:03:15Z</dcterms:created>
  <dcterms:modified xsi:type="dcterms:W3CDTF">2023-01-27T10:54:39Z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0x0101002CE030D2284E074EA305C0B767CA273C</vt:lpwstr>
  </property>
  <property fmtid="{D5CDD505-2E9C-101B-9397-08002B2CF9AE}" pid="3" name="IsMyDocuments">
    <vt:bool>true</vt:bool>
  </property>
  <property fmtid="{D5CDD505-2E9C-101B-9397-08002B2CF9AE}" pid="4" name="MediaServiceImageTags">
    <vt:lpwstr/>
  </property>
</Properties>
</file>