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71" r:id="rId5"/>
    <p:sldId id="258" r:id="rId6"/>
    <p:sldId id="263" r:id="rId7"/>
    <p:sldId id="262" r:id="rId8"/>
    <p:sldId id="265" r:id="rId9"/>
    <p:sldId id="261" r:id="rId10"/>
    <p:sldId id="269" r:id="rId11"/>
    <p:sldId id="268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8A0067"/>
    <a:srgbClr val="C109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68" autoAdjust="0"/>
    <p:restoredTop sz="71837" autoAdjust="0"/>
  </p:normalViewPr>
  <p:slideViewPr>
    <p:cSldViewPr snapToGrid="0">
      <p:cViewPr varScale="1">
        <p:scale>
          <a:sx n="90" d="100"/>
          <a:sy n="90" d="100"/>
        </p:scale>
        <p:origin x="2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0B5FA-4550-485C-AB84-389F5814B174}" type="datetimeFigureOut">
              <a:rPr lang="nl-NL" smtClean="0"/>
              <a:t>14-12-2021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1E499-8DE0-4838-AD7E-C015198592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240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D2212-1AF8-4A36-B0EB-21A30DE9AB06}" type="slidenum">
              <a:rPr lang="en-US" altLang="nl-NL">
                <a:solidFill>
                  <a:srgbClr val="000000"/>
                </a:solidFill>
              </a:rPr>
              <a:pPr/>
              <a:t>1</a:t>
            </a:fld>
            <a:endParaRPr lang="en-US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063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11E499-8DE0-4838-AD7E-C015198592F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995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0"/>
            <a:ext cx="1439333" cy="6858000"/>
          </a:xfrm>
          <a:prstGeom prst="rect">
            <a:avLst/>
          </a:prstGeom>
          <a:solidFill>
            <a:srgbClr val="D68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 rot="16200000">
            <a:off x="-2356114" y="2787915"/>
            <a:ext cx="6234113" cy="1115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0" tIns="0" rIns="0" bIns="0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nl-NL" sz="2400">
              <a:solidFill>
                <a:srgbClr val="FFFFFF"/>
              </a:solidFill>
            </a:endParaRPr>
          </a:p>
        </p:txBody>
      </p:sp>
      <p:pic>
        <p:nvPicPr>
          <p:cNvPr id="6" name="Picture 12" descr="logo_rocM3N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0" y="152400"/>
            <a:ext cx="3640667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7"/>
          <p:cNvSpPr txBox="1">
            <a:spLocks noChangeArrowheads="1"/>
          </p:cNvSpPr>
          <p:nvPr/>
        </p:nvSpPr>
        <p:spPr bwMode="auto">
          <a:xfrm rot="16200000">
            <a:off x="-2717800" y="2717800"/>
            <a:ext cx="68580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nl-NL" sz="4000">
              <a:solidFill>
                <a:srgbClr val="E58324"/>
              </a:solidFill>
            </a:endParaRPr>
          </a:p>
        </p:txBody>
      </p:sp>
      <p:pic>
        <p:nvPicPr>
          <p:cNvPr id="8" name="Picture 19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267" y="6308726"/>
            <a:ext cx="3556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98184" y="1798638"/>
            <a:ext cx="9596967" cy="1439862"/>
          </a:xfrm>
        </p:spPr>
        <p:txBody>
          <a:bodyPr/>
          <a:lstStyle>
            <a:lvl1pPr>
              <a:defRPr>
                <a:solidFill>
                  <a:srgbClr val="E58324"/>
                </a:solidFill>
              </a:defRPr>
            </a:lvl1pPr>
          </a:lstStyle>
          <a:p>
            <a:pPr lvl="0"/>
            <a:r>
              <a:rPr lang="en-US" noProof="0"/>
              <a:t>Klik om het opmaakprofiel te bewerken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98184" y="3598864"/>
            <a:ext cx="5120216" cy="1201737"/>
          </a:xfrm>
        </p:spPr>
        <p:txBody>
          <a:bodyPr/>
          <a:lstStyle>
            <a:lvl1pPr marL="0" indent="0">
              <a:buFontTx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Klik om het opmaakprofiel van de modelondertitel te bewerken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19967" y="6248400"/>
            <a:ext cx="8832851" cy="457200"/>
          </a:xfrm>
        </p:spPr>
        <p:txBody>
          <a:bodyPr/>
          <a:lstStyle>
            <a:lvl1pPr>
              <a:spcBef>
                <a:spcPct val="20000"/>
              </a:spcBef>
              <a:buFontTx/>
              <a:buChar char="•"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/>
              <a:t>wat zou jij hier nu voor voettekst zetten?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488018" y="6237288"/>
            <a:ext cx="1439333" cy="431800"/>
          </a:xfrm>
        </p:spPr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fld id="{D20DABC9-62C1-4E7F-8FD5-BE455F0ACCAC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6075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/>
              <a:t>wat </a:t>
            </a:r>
            <a:r>
              <a:rPr lang="nl-NL"/>
              <a:t>zou</a:t>
            </a:r>
            <a:r>
              <a:rPr lang="en-US"/>
              <a:t> jij hier nu voor voettekst zetten?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fld id="{33D46001-6457-4CE1-AE2F-BC3372670C94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3111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241367" y="1700213"/>
            <a:ext cx="2294467" cy="44672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351618" y="1700213"/>
            <a:ext cx="6686549" cy="44672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/>
              <a:t>wat </a:t>
            </a:r>
            <a:r>
              <a:rPr lang="nl-NL"/>
              <a:t>zou</a:t>
            </a:r>
            <a:r>
              <a:rPr lang="en-US"/>
              <a:t> jij hier nu voor voettekst zetten?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fld id="{9CD279AA-C3E5-4E84-8B0F-A4657BC3505C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7765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/>
              <a:t>wat </a:t>
            </a:r>
            <a:r>
              <a:rPr lang="nl-NL"/>
              <a:t>zou</a:t>
            </a:r>
            <a:r>
              <a:rPr lang="en-US"/>
              <a:t> jij hier nu voor voettekst zetten?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fld id="{6F6C0B84-28DD-415B-9F57-5A56C7B40DEB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77838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/>
              <a:t>wat </a:t>
            </a:r>
            <a:r>
              <a:rPr lang="nl-NL"/>
              <a:t>zou</a:t>
            </a:r>
            <a:r>
              <a:rPr lang="en-US"/>
              <a:t> jij hier nu voor voettekst zetten?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fld id="{383EE598-79B1-4A05-A690-F00E0FE6C0CD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88568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446867" y="3141664"/>
            <a:ext cx="3257551" cy="302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907618" y="3141664"/>
            <a:ext cx="3257549" cy="302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/>
              <a:t>wat </a:t>
            </a:r>
            <a:r>
              <a:rPr lang="nl-NL"/>
              <a:t>zou</a:t>
            </a:r>
            <a:r>
              <a:rPr lang="en-US"/>
              <a:t> jij hier nu voor voettekst zetten?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fld id="{6A5D8B9C-8F6D-45A1-BFB5-41EF19319649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55610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/>
              <a:t>wat </a:t>
            </a:r>
            <a:r>
              <a:rPr lang="nl-NL"/>
              <a:t>zou</a:t>
            </a:r>
            <a:r>
              <a:rPr lang="en-US"/>
              <a:t> jij hier nu voor voettekst zetten?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fld id="{AC8A056F-142C-47B6-B8C3-7B75582EEE5D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18820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/>
              <a:t>wat </a:t>
            </a:r>
            <a:r>
              <a:rPr lang="nl-NL"/>
              <a:t>zou</a:t>
            </a:r>
            <a:r>
              <a:rPr lang="en-US"/>
              <a:t> jij hier nu voor voettekst zetten?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fld id="{90800409-9CCB-44A1-A443-491C8AC8864A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58258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/>
              <a:t>wat </a:t>
            </a:r>
            <a:r>
              <a:rPr lang="nl-NL"/>
              <a:t>zou</a:t>
            </a:r>
            <a:r>
              <a:rPr lang="en-US"/>
              <a:t> jij hier nu voor voettekst zetten?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fld id="{0ABF4262-2AC7-4283-A1FA-C20E609880C6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8577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/>
              <a:t>wat </a:t>
            </a:r>
            <a:r>
              <a:rPr lang="nl-NL"/>
              <a:t>zou</a:t>
            </a:r>
            <a:r>
              <a:rPr lang="en-US"/>
              <a:t> jij hier nu voor voettekst zetten?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fld id="{591CA7A2-6126-4585-ABBA-99C69DE72067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63828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/>
              <a:t>wat </a:t>
            </a:r>
            <a:r>
              <a:rPr lang="nl-NL"/>
              <a:t>zou</a:t>
            </a:r>
            <a:r>
              <a:rPr lang="en-US"/>
              <a:t> jij hier nu voor voettekst zetten?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FontTx/>
              <a:buChar char="•"/>
              <a:defRPr/>
            </a:lvl1pPr>
          </a:lstStyle>
          <a:p>
            <a:fld id="{DC9F8D18-138A-4DF6-AC52-52DDABE9C379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987354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51617" y="1700213"/>
            <a:ext cx="9184216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dirty="0" err="1"/>
              <a:t>Klik</a:t>
            </a:r>
            <a:r>
              <a:rPr lang="en-US" altLang="nl-NL" dirty="0"/>
              <a:t> om het </a:t>
            </a:r>
            <a:r>
              <a:rPr lang="en-US" altLang="nl-NL" dirty="0" err="1"/>
              <a:t>opmaakprofiel</a:t>
            </a:r>
            <a:r>
              <a:rPr lang="en-US" altLang="nl-NL" dirty="0"/>
              <a:t> </a:t>
            </a:r>
            <a:r>
              <a:rPr lang="en-US" altLang="nl-NL" dirty="0" err="1"/>
              <a:t>te</a:t>
            </a:r>
            <a:r>
              <a:rPr lang="en-US" altLang="nl-NL" dirty="0"/>
              <a:t> </a:t>
            </a:r>
            <a:r>
              <a:rPr lang="en-US" altLang="nl-NL" dirty="0" err="1"/>
              <a:t>bewerken</a:t>
            </a:r>
            <a:endParaRPr lang="en-US" altLang="nl-NL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46867" y="3141664"/>
            <a:ext cx="6718300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de opmaakprofielen van de modeltekst te bewerken</a:t>
            </a:r>
          </a:p>
          <a:p>
            <a:pPr lvl="1"/>
            <a:r>
              <a:rPr lang="en-US" altLang="nl-NL"/>
              <a:t>Tweede niveau</a:t>
            </a:r>
          </a:p>
          <a:p>
            <a:pPr lvl="2"/>
            <a:r>
              <a:rPr lang="en-US" altLang="nl-NL"/>
              <a:t>Derde niveau</a:t>
            </a:r>
          </a:p>
          <a:p>
            <a:pPr lvl="3"/>
            <a:r>
              <a:rPr lang="en-US" altLang="nl-NL"/>
              <a:t>Vierde niveau</a:t>
            </a:r>
          </a:p>
          <a:p>
            <a:pPr lvl="4"/>
            <a:r>
              <a:rPr lang="en-US" altLang="nl-NL"/>
              <a:t>Vijfde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44234" y="6237288"/>
            <a:ext cx="92159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rgbClr val="000000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r>
              <a:rPr lang="en-US"/>
              <a:t>wat </a:t>
            </a:r>
            <a:r>
              <a:rPr lang="nl-NL"/>
              <a:t>zou</a:t>
            </a:r>
            <a:r>
              <a:rPr lang="en-US"/>
              <a:t> jij hier nu voor voettekst zetten?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390651" y="6400800"/>
            <a:ext cx="105621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rgbClr val="000000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r>
              <a:rPr lang="en-US" altLang="nl-NL"/>
              <a:t>    </a:t>
            </a:r>
            <a:fld id="{FCB6D65E-1362-4058-B03F-BABB8732A20C}" type="slidenum">
              <a:rPr lang="en-US" altLang="nl-NL"/>
              <a:pPr eaLnBrk="0" fontAlgn="base" hangingPunct="0">
                <a:spcAft>
                  <a:spcPct val="0"/>
                </a:spcAft>
              </a:pPr>
              <a:t>‹nr.›</a:t>
            </a:fld>
            <a:endParaRPr lang="en-US" altLang="nl-NL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0"/>
            <a:ext cx="1439333" cy="6858000"/>
          </a:xfrm>
          <a:prstGeom prst="rect">
            <a:avLst/>
          </a:prstGeom>
          <a:solidFill>
            <a:srgbClr val="D68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 rot="-5400000">
            <a:off x="-2356114" y="2787915"/>
            <a:ext cx="6234113" cy="1115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0" tIns="0" rIns="0" bIns="0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nl-NL" sz="2400">
              <a:solidFill>
                <a:srgbClr val="FFFFFF"/>
              </a:solidFill>
            </a:endParaRPr>
          </a:p>
        </p:txBody>
      </p:sp>
      <p:pic>
        <p:nvPicPr>
          <p:cNvPr id="1032" name="Picture 12" descr="logo_rocM3N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0" y="152400"/>
            <a:ext cx="3640667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267" y="6381751"/>
            <a:ext cx="3556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50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2270498" y="1971632"/>
            <a:ext cx="9596967" cy="891016"/>
          </a:xfrm>
        </p:spPr>
        <p:txBody>
          <a:bodyPr/>
          <a:lstStyle/>
          <a:p>
            <a:r>
              <a:rPr lang="nl-NL" altLang="nl-NL" dirty="0"/>
              <a:t>Hack Mondriaan – 21 augustus 2021</a:t>
            </a:r>
          </a:p>
        </p:txBody>
      </p:sp>
      <p:sp>
        <p:nvSpPr>
          <p:cNvPr id="2" name="Rechthoek 1"/>
          <p:cNvSpPr/>
          <p:nvPr/>
        </p:nvSpPr>
        <p:spPr bwMode="auto">
          <a:xfrm>
            <a:off x="8518849" y="205273"/>
            <a:ext cx="3405673" cy="112900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pic>
        <p:nvPicPr>
          <p:cNvPr id="5" name="Tijdelijke aanduiding voor inhoud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57387" y="569224"/>
            <a:ext cx="2578445" cy="940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052C8894-6B2B-4C01-BDFB-D08F2EA164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422" y="3104867"/>
            <a:ext cx="4167263" cy="1837048"/>
          </a:xfrm>
          <a:prstGeom prst="rect">
            <a:avLst/>
          </a:prstGeo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F3051BA3-A5A2-4656-A687-78BE9BC50B53}"/>
              </a:ext>
            </a:extLst>
          </p:cNvPr>
          <p:cNvSpPr txBox="1">
            <a:spLocks/>
          </p:cNvSpPr>
          <p:nvPr/>
        </p:nvSpPr>
        <p:spPr bwMode="auto">
          <a:xfrm>
            <a:off x="7474059" y="6470839"/>
            <a:ext cx="4971238" cy="27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E58324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nl-NL" altLang="nl-NL" sz="1100" kern="0" dirty="0"/>
              <a:t>Presentatie online bestuurdersbijeenkomst cybersecurity 06-12-2021</a:t>
            </a:r>
          </a:p>
        </p:txBody>
      </p:sp>
    </p:spTree>
    <p:extLst>
      <p:ext uri="{BB962C8B-B14F-4D97-AF65-F5344CB8AC3E}">
        <p14:creationId xmlns:p14="http://schemas.microsoft.com/office/powerpoint/2010/main" val="415272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52857" y="1194640"/>
            <a:ext cx="2887133" cy="719137"/>
          </a:xfrm>
        </p:spPr>
        <p:txBody>
          <a:bodyPr/>
          <a:lstStyle/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Eerste fase</a:t>
            </a:r>
          </a:p>
        </p:txBody>
      </p:sp>
      <p:sp>
        <p:nvSpPr>
          <p:cNvPr id="4" name="Rechthoek 3"/>
          <p:cNvSpPr/>
          <p:nvPr/>
        </p:nvSpPr>
        <p:spPr bwMode="auto">
          <a:xfrm>
            <a:off x="8574833" y="223935"/>
            <a:ext cx="3415004" cy="11010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387" y="569224"/>
            <a:ext cx="2578445" cy="940517"/>
          </a:xfrm>
        </p:spPr>
      </p:pic>
      <p:sp>
        <p:nvSpPr>
          <p:cNvPr id="8" name="Pijl: vijfhoek 7">
            <a:extLst>
              <a:ext uri="{FF2B5EF4-FFF2-40B4-BE49-F238E27FC236}">
                <a16:creationId xmlns:a16="http://schemas.microsoft.com/office/drawing/2014/main" id="{4375D9AD-6125-4871-B455-0D0F0E51B1F5}"/>
              </a:ext>
            </a:extLst>
          </p:cNvPr>
          <p:cNvSpPr/>
          <p:nvPr/>
        </p:nvSpPr>
        <p:spPr bwMode="auto">
          <a:xfrm>
            <a:off x="2354224" y="2839307"/>
            <a:ext cx="2078272" cy="467333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b="1" dirty="0">
                <a:latin typeface="Verdana" panose="020B0604030504040204" pitchFamily="34" charset="0"/>
                <a:ea typeface="Verdana" panose="020B0604030504040204" pitchFamily="34" charset="0"/>
              </a:rPr>
              <a:t>Constatering hack</a:t>
            </a:r>
            <a:endParaRPr kumimoji="0" lang="nl-NL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Pijl: punthaak 9">
            <a:extLst>
              <a:ext uri="{FF2B5EF4-FFF2-40B4-BE49-F238E27FC236}">
                <a16:creationId xmlns:a16="http://schemas.microsoft.com/office/drawing/2014/main" id="{CA646962-F67C-4B21-8915-F5309D2BD2CF}"/>
              </a:ext>
            </a:extLst>
          </p:cNvPr>
          <p:cNvSpPr/>
          <p:nvPr/>
        </p:nvSpPr>
        <p:spPr bwMode="auto">
          <a:xfrm>
            <a:off x="4996259" y="2839306"/>
            <a:ext cx="2142189" cy="467333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Opstart </a:t>
            </a:r>
            <a:r>
              <a:rPr lang="nl-NL" sz="1200" b="1" dirty="0" err="1"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kumimoji="0" lang="nl-NL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risis-management</a:t>
            </a:r>
            <a:endParaRPr kumimoji="0" lang="nl-NL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Pijl: punthaak 10">
            <a:extLst>
              <a:ext uri="{FF2B5EF4-FFF2-40B4-BE49-F238E27FC236}">
                <a16:creationId xmlns:a16="http://schemas.microsoft.com/office/drawing/2014/main" id="{C0001897-801B-464F-9FD4-FCA2C74BB477}"/>
              </a:ext>
            </a:extLst>
          </p:cNvPr>
          <p:cNvSpPr/>
          <p:nvPr/>
        </p:nvSpPr>
        <p:spPr bwMode="auto">
          <a:xfrm>
            <a:off x="7939425" y="2839306"/>
            <a:ext cx="2046662" cy="467333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Besluit IT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DF144A1-1189-42EB-884E-E02DCF23DDD3}"/>
              </a:ext>
            </a:extLst>
          </p:cNvPr>
          <p:cNvSpPr txBox="1"/>
          <p:nvPr/>
        </p:nvSpPr>
        <p:spPr>
          <a:xfrm>
            <a:off x="2210521" y="2442059"/>
            <a:ext cx="2221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(nacht) 21 &amp; 22 aug</a:t>
            </a:r>
            <a:endParaRPr lang="nl-N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98BBB9C-94EB-40B4-A20E-76E1EF9D1BF3}"/>
              </a:ext>
            </a:extLst>
          </p:cNvPr>
          <p:cNvSpPr txBox="1"/>
          <p:nvPr/>
        </p:nvSpPr>
        <p:spPr>
          <a:xfrm>
            <a:off x="4956365" y="2445717"/>
            <a:ext cx="2221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23 aug</a:t>
            </a:r>
            <a:endParaRPr lang="nl-N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69C4793A-F57F-458A-A944-2D76265D82EC}"/>
              </a:ext>
            </a:extLst>
          </p:cNvPr>
          <p:cNvSpPr txBox="1"/>
          <p:nvPr/>
        </p:nvSpPr>
        <p:spPr>
          <a:xfrm>
            <a:off x="7746493" y="2442059"/>
            <a:ext cx="2221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24 aug</a:t>
            </a:r>
            <a:endParaRPr lang="nl-N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5A2DE2BF-6E6B-4200-8D39-2F9DCB9A3CDA}"/>
              </a:ext>
            </a:extLst>
          </p:cNvPr>
          <p:cNvSpPr txBox="1">
            <a:spLocks/>
          </p:cNvSpPr>
          <p:nvPr/>
        </p:nvSpPr>
        <p:spPr bwMode="auto">
          <a:xfrm>
            <a:off x="4052856" y="1194640"/>
            <a:ext cx="288713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nl-NL" kern="0" dirty="0">
                <a:solidFill>
                  <a:schemeClr val="bg1">
                    <a:lumMod val="50000"/>
                  </a:schemeClr>
                </a:solidFill>
              </a:rPr>
              <a:t>Eerste fase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792FB5E4-6685-43D7-9B24-3C9C32560C30}"/>
              </a:ext>
            </a:extLst>
          </p:cNvPr>
          <p:cNvSpPr txBox="1">
            <a:spLocks/>
          </p:cNvSpPr>
          <p:nvPr/>
        </p:nvSpPr>
        <p:spPr bwMode="auto">
          <a:xfrm>
            <a:off x="7474059" y="6470839"/>
            <a:ext cx="4971238" cy="27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E58324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nl-NL" altLang="nl-NL" sz="1100" kern="0" dirty="0"/>
              <a:t>Presentatie online bestuurdersbijeenkomst cybersecurity 06-12-2021</a:t>
            </a:r>
          </a:p>
        </p:txBody>
      </p:sp>
    </p:spTree>
    <p:extLst>
      <p:ext uri="{BB962C8B-B14F-4D97-AF65-F5344CB8AC3E}">
        <p14:creationId xmlns:p14="http://schemas.microsoft.com/office/powerpoint/2010/main" val="29488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52857" y="1194640"/>
            <a:ext cx="2887133" cy="719137"/>
          </a:xfrm>
        </p:spPr>
        <p:txBody>
          <a:bodyPr/>
          <a:lstStyle/>
          <a:p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Eerste fase</a:t>
            </a:r>
          </a:p>
        </p:txBody>
      </p:sp>
      <p:sp>
        <p:nvSpPr>
          <p:cNvPr id="4" name="Rechthoek 3"/>
          <p:cNvSpPr/>
          <p:nvPr/>
        </p:nvSpPr>
        <p:spPr bwMode="auto">
          <a:xfrm>
            <a:off x="8574833" y="223935"/>
            <a:ext cx="3415004" cy="11010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387" y="569224"/>
            <a:ext cx="2578445" cy="940517"/>
          </a:xfrm>
        </p:spPr>
      </p:pic>
      <p:sp>
        <p:nvSpPr>
          <p:cNvPr id="8" name="Pijl: vijfhoek 7">
            <a:extLst>
              <a:ext uri="{FF2B5EF4-FFF2-40B4-BE49-F238E27FC236}">
                <a16:creationId xmlns:a16="http://schemas.microsoft.com/office/drawing/2014/main" id="{4375D9AD-6125-4871-B455-0D0F0E51B1F5}"/>
              </a:ext>
            </a:extLst>
          </p:cNvPr>
          <p:cNvSpPr/>
          <p:nvPr/>
        </p:nvSpPr>
        <p:spPr bwMode="auto">
          <a:xfrm>
            <a:off x="2354224" y="2839307"/>
            <a:ext cx="2078272" cy="467333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b="1" dirty="0">
                <a:latin typeface="Verdana" panose="020B0604030504040204" pitchFamily="34" charset="0"/>
                <a:ea typeface="Verdana" panose="020B0604030504040204" pitchFamily="34" charset="0"/>
              </a:rPr>
              <a:t>Constatering hack</a:t>
            </a:r>
            <a:endParaRPr kumimoji="0" lang="nl-NL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Pijl: punthaak 9">
            <a:extLst>
              <a:ext uri="{FF2B5EF4-FFF2-40B4-BE49-F238E27FC236}">
                <a16:creationId xmlns:a16="http://schemas.microsoft.com/office/drawing/2014/main" id="{CA646962-F67C-4B21-8915-F5309D2BD2CF}"/>
              </a:ext>
            </a:extLst>
          </p:cNvPr>
          <p:cNvSpPr/>
          <p:nvPr/>
        </p:nvSpPr>
        <p:spPr bwMode="auto">
          <a:xfrm>
            <a:off x="4996259" y="2839306"/>
            <a:ext cx="2142189" cy="467333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Opstart </a:t>
            </a:r>
            <a:r>
              <a:rPr lang="nl-NL" sz="1200" b="1" dirty="0" err="1"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r>
              <a:rPr kumimoji="0" lang="nl-NL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risis-management</a:t>
            </a:r>
            <a:endParaRPr kumimoji="0" lang="nl-NL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Pijl: punthaak 10">
            <a:extLst>
              <a:ext uri="{FF2B5EF4-FFF2-40B4-BE49-F238E27FC236}">
                <a16:creationId xmlns:a16="http://schemas.microsoft.com/office/drawing/2014/main" id="{C0001897-801B-464F-9FD4-FCA2C74BB477}"/>
              </a:ext>
            </a:extLst>
          </p:cNvPr>
          <p:cNvSpPr/>
          <p:nvPr/>
        </p:nvSpPr>
        <p:spPr bwMode="auto">
          <a:xfrm>
            <a:off x="7939425" y="2839306"/>
            <a:ext cx="2046662" cy="467333"/>
          </a:xfrm>
          <a:prstGeom prst="chevr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l-N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Besluit IT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DF144A1-1189-42EB-884E-E02DCF23DDD3}"/>
              </a:ext>
            </a:extLst>
          </p:cNvPr>
          <p:cNvSpPr txBox="1"/>
          <p:nvPr/>
        </p:nvSpPr>
        <p:spPr>
          <a:xfrm>
            <a:off x="2210521" y="2442059"/>
            <a:ext cx="2221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(nacht) 21 &amp; 22 aug</a:t>
            </a:r>
            <a:endParaRPr lang="nl-N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7378B38F-E898-4E0F-B239-6CFC7E2C200C}"/>
              </a:ext>
            </a:extLst>
          </p:cNvPr>
          <p:cNvSpPr/>
          <p:nvPr/>
        </p:nvSpPr>
        <p:spPr bwMode="auto">
          <a:xfrm>
            <a:off x="2354224" y="3443121"/>
            <a:ext cx="1836113" cy="26776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Beheerder ROC Mondriaan ziet verdachte bewegingen op het netwerk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IT  naar locatie ROC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Contact </a:t>
            </a:r>
            <a:r>
              <a:rPr lang="nl-NL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SURFcert</a:t>
            </a: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Servers ontkoppeld van netwerk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Inhuur NFIR: </a:t>
            </a:r>
            <a:b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direct gestart op locatie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9C1DC9D-281D-45CD-AED5-4CB4F4D9C1A7}"/>
              </a:ext>
            </a:extLst>
          </p:cNvPr>
          <p:cNvSpPr/>
          <p:nvPr/>
        </p:nvSpPr>
        <p:spPr bwMode="auto">
          <a:xfrm>
            <a:off x="5004213" y="3422065"/>
            <a:ext cx="1836113" cy="260476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Start CMT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Inlichten AP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Alternatieve communicatie gestart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Inventarisatie applicaties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Bepalen impact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Vervolg onderzoek NFIR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D1C19571-BE27-417F-8A33-6FA41F61F660}"/>
              </a:ext>
            </a:extLst>
          </p:cNvPr>
          <p:cNvSpPr/>
          <p:nvPr/>
        </p:nvSpPr>
        <p:spPr bwMode="auto">
          <a:xfrm>
            <a:off x="7939425" y="3422065"/>
            <a:ext cx="1836113" cy="260476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Besluit stopzetten compleet IT omgeving/netwerk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Advies </a:t>
            </a:r>
            <a:r>
              <a:rPr lang="nl-NL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SURFcert</a:t>
            </a:r>
            <a:r>
              <a:rPr lang="nl-NL" sz="1200" dirty="0">
                <a:latin typeface="Verdana" panose="020B0604030504040204" pitchFamily="34" charset="0"/>
                <a:ea typeface="Verdana" panose="020B0604030504040204" pitchFamily="34" charset="0"/>
              </a:rPr>
              <a:t> &amp; NFIR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98BBB9C-94EB-40B4-A20E-76E1EF9D1BF3}"/>
              </a:ext>
            </a:extLst>
          </p:cNvPr>
          <p:cNvSpPr txBox="1"/>
          <p:nvPr/>
        </p:nvSpPr>
        <p:spPr>
          <a:xfrm>
            <a:off x="4956365" y="2445717"/>
            <a:ext cx="2221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23 aug</a:t>
            </a:r>
            <a:endParaRPr lang="nl-N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69C4793A-F57F-458A-A944-2D76265D82EC}"/>
              </a:ext>
            </a:extLst>
          </p:cNvPr>
          <p:cNvSpPr txBox="1"/>
          <p:nvPr/>
        </p:nvSpPr>
        <p:spPr>
          <a:xfrm>
            <a:off x="7746493" y="2442059"/>
            <a:ext cx="2221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24 aug</a:t>
            </a:r>
            <a:endParaRPr lang="nl-N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AFA092E-4216-4BCA-8D9F-9F4D965ECC81}"/>
              </a:ext>
            </a:extLst>
          </p:cNvPr>
          <p:cNvSpPr txBox="1"/>
          <p:nvPr/>
        </p:nvSpPr>
        <p:spPr>
          <a:xfrm rot="21142747">
            <a:off x="7435758" y="4355450"/>
            <a:ext cx="37928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dirty="0">
                <a:effectLst/>
                <a:latin typeface="Bradley Hand ITC" panose="03070402050302030203" pitchFamily="66" charset="0"/>
              </a:rPr>
              <a:t>De omgeving is dermate gecompromitteerd dat het hergebruiken van de bestaande systemen leidt tot een onaanvaardbaar beveiligingsrisico voor de toekomst. 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DD99AD7E-8406-4337-A083-B319252123F0}"/>
              </a:ext>
            </a:extLst>
          </p:cNvPr>
          <p:cNvSpPr txBox="1">
            <a:spLocks/>
          </p:cNvSpPr>
          <p:nvPr/>
        </p:nvSpPr>
        <p:spPr bwMode="auto">
          <a:xfrm>
            <a:off x="4052856" y="1194640"/>
            <a:ext cx="288713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nl-NL" kern="0" dirty="0">
                <a:solidFill>
                  <a:schemeClr val="bg1">
                    <a:lumMod val="50000"/>
                  </a:schemeClr>
                </a:solidFill>
              </a:rPr>
              <a:t>Eerste fase</a:t>
            </a:r>
          </a:p>
        </p:txBody>
      </p:sp>
    </p:spTree>
    <p:extLst>
      <p:ext uri="{BB962C8B-B14F-4D97-AF65-F5344CB8AC3E}">
        <p14:creationId xmlns:p14="http://schemas.microsoft.com/office/powerpoint/2010/main" val="337523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 bwMode="auto">
          <a:xfrm>
            <a:off x="8574833" y="223935"/>
            <a:ext cx="3415004" cy="11010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48" charset="-128"/>
              <a:cs typeface="+mn-cs"/>
            </a:endParaRP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387" y="569224"/>
            <a:ext cx="2578445" cy="940517"/>
          </a:xfr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02EE3002-0B5E-440C-89AF-0B766F24335C}"/>
              </a:ext>
            </a:extLst>
          </p:cNvPr>
          <p:cNvSpPr txBox="1"/>
          <p:nvPr/>
        </p:nvSpPr>
        <p:spPr>
          <a:xfrm>
            <a:off x="1541992" y="2973173"/>
            <a:ext cx="3153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Forensisch IT onderzoek </a:t>
            </a:r>
            <a:br>
              <a:rPr lang="nl-NL" sz="1200" b="1" dirty="0"/>
            </a:br>
            <a:endParaRPr lang="nl-NL" sz="1200" b="1" dirty="0"/>
          </a:p>
          <a:p>
            <a:endParaRPr lang="nl-NL" sz="1200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4A3E3E43-8F1B-4F24-B857-8DCF39650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0951" y="1218414"/>
            <a:ext cx="9184216" cy="719137"/>
          </a:xfrm>
        </p:spPr>
        <p:txBody>
          <a:bodyPr/>
          <a:lstStyle/>
          <a:p>
            <a:r>
              <a:rPr lang="nl-NL" dirty="0"/>
              <a:t>Alles is belangrijk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F5A4AE9-3E67-477C-8886-9F7EEE24769E}"/>
              </a:ext>
            </a:extLst>
          </p:cNvPr>
          <p:cNvSpPr txBox="1"/>
          <p:nvPr/>
        </p:nvSpPr>
        <p:spPr>
          <a:xfrm>
            <a:off x="5557308" y="2973173"/>
            <a:ext cx="2525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Opbouw IT-landschap</a:t>
            </a:r>
          </a:p>
          <a:p>
            <a:endParaRPr lang="nl-NL" sz="1200" dirty="0"/>
          </a:p>
          <a:p>
            <a:pPr marL="85725" lvl="1"/>
            <a:endParaRPr lang="nl-N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2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25E97317-072E-4F95-90B1-C55B8CFA8FD9}"/>
              </a:ext>
            </a:extLst>
          </p:cNvPr>
          <p:cNvSpPr txBox="1"/>
          <p:nvPr/>
        </p:nvSpPr>
        <p:spPr>
          <a:xfrm>
            <a:off x="9182413" y="2973173"/>
            <a:ext cx="29351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Korte termijn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85725"/>
            <a:endParaRPr lang="nl-NL" sz="1200" dirty="0"/>
          </a:p>
          <a:p>
            <a:pPr marL="285750" indent="-200025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285750" indent="-200025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2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B356E8D0-3B99-430F-B046-C427B806C2EE}"/>
              </a:ext>
            </a:extLst>
          </p:cNvPr>
          <p:cNvSpPr txBox="1"/>
          <p:nvPr/>
        </p:nvSpPr>
        <p:spPr>
          <a:xfrm>
            <a:off x="4322234" y="2775496"/>
            <a:ext cx="704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C10925"/>
                </a:solidFill>
                <a:latin typeface="Arial Black" panose="020B0A04020102020204" pitchFamily="34" charset="0"/>
              </a:rPr>
              <a:t>V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175AD2E0-24A5-4255-A88D-0B25E2C50685}"/>
              </a:ext>
            </a:extLst>
          </p:cNvPr>
          <p:cNvSpPr txBox="1"/>
          <p:nvPr/>
        </p:nvSpPr>
        <p:spPr>
          <a:xfrm>
            <a:off x="8040158" y="2775496"/>
            <a:ext cx="704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C10925"/>
                </a:solidFill>
                <a:latin typeface="Arial Black" panose="020B0A04020102020204" pitchFamily="34" charset="0"/>
              </a:rPr>
              <a:t>V</a:t>
            </a:r>
          </a:p>
        </p:txBody>
      </p:sp>
      <p:sp>
        <p:nvSpPr>
          <p:cNvPr id="13" name="Titel 7">
            <a:extLst>
              <a:ext uri="{FF2B5EF4-FFF2-40B4-BE49-F238E27FC236}">
                <a16:creationId xmlns:a16="http://schemas.microsoft.com/office/drawing/2014/main" id="{AEEA47AF-EE41-4B2C-BAF2-541E6DF53BBC}"/>
              </a:ext>
            </a:extLst>
          </p:cNvPr>
          <p:cNvSpPr txBox="1">
            <a:spLocks/>
          </p:cNvSpPr>
          <p:nvPr/>
        </p:nvSpPr>
        <p:spPr bwMode="auto">
          <a:xfrm>
            <a:off x="3920951" y="1221043"/>
            <a:ext cx="410710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nl-NL" kern="0" dirty="0"/>
              <a:t>Alles is belangrijk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0E2BBAA2-6C53-49B5-8542-C6707E055AD4}"/>
              </a:ext>
            </a:extLst>
          </p:cNvPr>
          <p:cNvSpPr txBox="1">
            <a:spLocks/>
          </p:cNvSpPr>
          <p:nvPr/>
        </p:nvSpPr>
        <p:spPr bwMode="auto">
          <a:xfrm>
            <a:off x="7474059" y="6470839"/>
            <a:ext cx="4971238" cy="27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E58324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nl-NL" altLang="nl-NL" sz="1100" kern="0" dirty="0"/>
              <a:t>Presentatie online bestuurdersbijeenkomst cybersecurity 06-12-2021</a:t>
            </a:r>
          </a:p>
        </p:txBody>
      </p:sp>
    </p:spTree>
    <p:extLst>
      <p:ext uri="{BB962C8B-B14F-4D97-AF65-F5344CB8AC3E}">
        <p14:creationId xmlns:p14="http://schemas.microsoft.com/office/powerpoint/2010/main" val="1948136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 bwMode="auto">
          <a:xfrm>
            <a:off x="8574833" y="223935"/>
            <a:ext cx="3415004" cy="11010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48" charset="-128"/>
              <a:cs typeface="+mn-cs"/>
            </a:endParaRP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387" y="569224"/>
            <a:ext cx="2578445" cy="940517"/>
          </a:xfr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02EE3002-0B5E-440C-89AF-0B766F24335C}"/>
              </a:ext>
            </a:extLst>
          </p:cNvPr>
          <p:cNvSpPr txBox="1"/>
          <p:nvPr/>
        </p:nvSpPr>
        <p:spPr>
          <a:xfrm>
            <a:off x="1541992" y="2973173"/>
            <a:ext cx="3153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Forensisch IT onderzoek </a:t>
            </a:r>
            <a:br>
              <a:rPr lang="nl-NL" sz="1200" b="1" dirty="0"/>
            </a:br>
            <a:endParaRPr lang="nl-NL" sz="1200" b="1" dirty="0"/>
          </a:p>
          <a:p>
            <a:endParaRPr lang="nl-NL" sz="12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0F5A4AE9-3E67-477C-8886-9F7EEE24769E}"/>
              </a:ext>
            </a:extLst>
          </p:cNvPr>
          <p:cNvSpPr txBox="1"/>
          <p:nvPr/>
        </p:nvSpPr>
        <p:spPr>
          <a:xfrm>
            <a:off x="5557308" y="2973173"/>
            <a:ext cx="25251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Opbouw IT-landschap</a:t>
            </a:r>
          </a:p>
          <a:p>
            <a:endParaRPr lang="nl-NL" sz="1200" dirty="0"/>
          </a:p>
          <a:p>
            <a:pPr marL="85725" lvl="1"/>
            <a:endParaRPr lang="nl-N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2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25E97317-072E-4F95-90B1-C55B8CFA8FD9}"/>
              </a:ext>
            </a:extLst>
          </p:cNvPr>
          <p:cNvSpPr txBox="1"/>
          <p:nvPr/>
        </p:nvSpPr>
        <p:spPr>
          <a:xfrm>
            <a:off x="9182413" y="2973173"/>
            <a:ext cx="29351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/>
              <a:t>Korte termijn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85725"/>
            <a:endParaRPr lang="nl-NL" sz="1200" dirty="0"/>
          </a:p>
          <a:p>
            <a:pPr marL="285750" indent="-200025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285750" indent="-200025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2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B356E8D0-3B99-430F-B046-C427B806C2EE}"/>
              </a:ext>
            </a:extLst>
          </p:cNvPr>
          <p:cNvSpPr txBox="1"/>
          <p:nvPr/>
        </p:nvSpPr>
        <p:spPr>
          <a:xfrm>
            <a:off x="4322234" y="2775496"/>
            <a:ext cx="704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C10925"/>
                </a:solidFill>
                <a:latin typeface="Arial Black" panose="020B0A04020102020204" pitchFamily="34" charset="0"/>
              </a:rPr>
              <a:t>V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175AD2E0-24A5-4255-A88D-0B25E2C50685}"/>
              </a:ext>
            </a:extLst>
          </p:cNvPr>
          <p:cNvSpPr txBox="1"/>
          <p:nvPr/>
        </p:nvSpPr>
        <p:spPr>
          <a:xfrm>
            <a:off x="8040158" y="2775496"/>
            <a:ext cx="704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rgbClr val="C10925"/>
                </a:solidFill>
                <a:latin typeface="Arial Black" panose="020B0A04020102020204" pitchFamily="34" charset="0"/>
              </a:rPr>
              <a:t>V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C6053495-4758-48BC-9B21-C5AD5F8FF2CE}"/>
              </a:ext>
            </a:extLst>
          </p:cNvPr>
          <p:cNvSpPr txBox="1"/>
          <p:nvPr/>
        </p:nvSpPr>
        <p:spPr>
          <a:xfrm>
            <a:off x="1471613" y="3296338"/>
            <a:ext cx="31538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1" indent="-266700">
              <a:buFont typeface="Arial" panose="020B0604020202020204" pitchFamily="34" charset="0"/>
              <a:buChar char="•"/>
            </a:pPr>
            <a:r>
              <a:rPr lang="nl-NL" sz="1200" dirty="0"/>
              <a:t>Heeft (veel) tijd nodig</a:t>
            </a:r>
          </a:p>
          <a:p>
            <a:pPr marL="447675" lvl="1" indent="-266700">
              <a:buFont typeface="Arial" panose="020B0604020202020204" pitchFamily="34" charset="0"/>
              <a:buChar char="•"/>
            </a:pPr>
            <a:r>
              <a:rPr lang="nl-NL" sz="1200" dirty="0"/>
              <a:t>Zorgvuldigheid, volledigheid</a:t>
            </a:r>
          </a:p>
          <a:p>
            <a:pPr marL="714375" lvl="2" indent="-171450">
              <a:buFont typeface="Arial" panose="020B0604020202020204" pitchFamily="34" charset="0"/>
              <a:buChar char="•"/>
            </a:pPr>
            <a:r>
              <a:rPr lang="nl-NL" sz="1200" b="0" i="0" dirty="0">
                <a:effectLst/>
                <a:latin typeface="Arial" panose="020B0604020202020204" pitchFamily="34" charset="0"/>
              </a:rPr>
              <a:t>Welke wijze ongeautoriseerde toegang heeft plaatsgevonden tot de omgeving(en). </a:t>
            </a:r>
          </a:p>
          <a:p>
            <a:pPr marL="714375" lvl="2" indent="-171450">
              <a:buFont typeface="Arial" panose="020B0604020202020204" pitchFamily="34" charset="0"/>
              <a:buChar char="•"/>
            </a:pPr>
            <a:r>
              <a:rPr lang="nl-NL" sz="1200" b="0" i="0" dirty="0">
                <a:effectLst/>
                <a:latin typeface="Arial" panose="020B0604020202020204" pitchFamily="34" charset="0"/>
              </a:rPr>
              <a:t>Welke handelingen zijn uitgevoerd in het tijdsbestek waarin ongeautoriseerde toegang is verkregen</a:t>
            </a:r>
          </a:p>
          <a:p>
            <a:pPr marL="714375" lvl="2" indent="-171450">
              <a:buFont typeface="Arial" panose="020B0604020202020204" pitchFamily="34" charset="0"/>
              <a:buChar char="•"/>
            </a:pPr>
            <a:r>
              <a:rPr lang="nl-NL" sz="1200" dirty="0"/>
              <a:t>Welke systemen/data zijn geraakt</a:t>
            </a:r>
          </a:p>
          <a:p>
            <a:pPr marL="714375" lvl="2" indent="-171450">
              <a:buFont typeface="Arial" panose="020B0604020202020204" pitchFamily="34" charset="0"/>
              <a:buChar char="•"/>
            </a:pPr>
            <a:r>
              <a:rPr lang="nl-NL" sz="1200" dirty="0"/>
              <a:t>Wat is het eerste moment dat als veilig beschouwt kan worden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200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0C52B74-B0C5-4427-8A82-BD0932155C7F}"/>
              </a:ext>
            </a:extLst>
          </p:cNvPr>
          <p:cNvSpPr txBox="1"/>
          <p:nvPr/>
        </p:nvSpPr>
        <p:spPr>
          <a:xfrm>
            <a:off x="5540577" y="3296338"/>
            <a:ext cx="25251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1" indent="-180975">
              <a:buFont typeface="Arial" panose="020B0604020202020204" pitchFamily="34" charset="0"/>
              <a:buChar char="•"/>
            </a:pPr>
            <a:r>
              <a:rPr lang="nl-NL" sz="1200" dirty="0"/>
              <a:t>Veiligheid v snelheid</a:t>
            </a:r>
          </a:p>
          <a:p>
            <a:pPr marL="266700" lvl="1" indent="-180975">
              <a:buFont typeface="Arial" panose="020B0604020202020204" pitchFamily="34" charset="0"/>
              <a:buChar char="•"/>
            </a:pPr>
            <a:r>
              <a:rPr lang="nl-NL" sz="1200" dirty="0"/>
              <a:t>Organisatie wil/moet verder</a:t>
            </a:r>
          </a:p>
          <a:p>
            <a:pPr marL="723900" lvl="2" indent="-180975">
              <a:buFont typeface="Arial" panose="020B0604020202020204" pitchFamily="34" charset="0"/>
              <a:buChar char="•"/>
            </a:pPr>
            <a:r>
              <a:rPr lang="nl-NL" sz="1200" dirty="0"/>
              <a:t>1-2 jaar in 3 maanden</a:t>
            </a:r>
          </a:p>
          <a:p>
            <a:pPr marL="266700" lvl="1" indent="-180975">
              <a:buFont typeface="Arial" panose="020B0604020202020204" pitchFamily="34" charset="0"/>
              <a:buChar char="•"/>
            </a:pPr>
            <a:r>
              <a:rPr lang="nl-NL" sz="1200" dirty="0"/>
              <a:t>Vernieuwing = ook leren</a:t>
            </a:r>
          </a:p>
          <a:p>
            <a:pPr marL="266700" lvl="1" indent="-180975">
              <a:buFont typeface="Arial" panose="020B0604020202020204" pitchFamily="34" charset="0"/>
              <a:buChar char="•"/>
            </a:pPr>
            <a:r>
              <a:rPr lang="nl-NL" sz="1200" dirty="0"/>
              <a:t>Versneld keuzes maken</a:t>
            </a:r>
          </a:p>
          <a:p>
            <a:pPr marL="266700" lvl="1" indent="-180975">
              <a:buFont typeface="Arial" panose="020B0604020202020204" pitchFamily="34" charset="0"/>
              <a:buChar char="•"/>
            </a:pPr>
            <a:r>
              <a:rPr lang="nl-NL" sz="1200" dirty="0"/>
              <a:t>Externe partijen</a:t>
            </a:r>
          </a:p>
          <a:p>
            <a:pPr marL="266700" lvl="1" indent="-180975">
              <a:buFont typeface="Arial" panose="020B0604020202020204" pitchFamily="34" charset="0"/>
              <a:buChar char="•"/>
            </a:pPr>
            <a:r>
              <a:rPr lang="nl-NL" sz="1200" dirty="0"/>
              <a:t>Organisatie meenemen</a:t>
            </a:r>
          </a:p>
          <a:p>
            <a:pPr marL="266700" lvl="1" indent="-180975">
              <a:buFont typeface="Arial" panose="020B0604020202020204" pitchFamily="34" charset="0"/>
              <a:buChar char="•"/>
            </a:pPr>
            <a:r>
              <a:rPr lang="nl-NL" sz="1200" dirty="0"/>
              <a:t>Authenticatiebeleid</a:t>
            </a:r>
          </a:p>
          <a:p>
            <a:pPr marL="266700" lvl="1" indent="-180975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200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16C62D26-AB6F-427D-9930-A3F78CD993CF}"/>
              </a:ext>
            </a:extLst>
          </p:cNvPr>
          <p:cNvSpPr txBox="1"/>
          <p:nvPr/>
        </p:nvSpPr>
        <p:spPr>
          <a:xfrm>
            <a:off x="9241677" y="3296338"/>
            <a:ext cx="29351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00025">
              <a:buFont typeface="Arial" panose="020B0604020202020204" pitchFamily="34" charset="0"/>
              <a:buChar char="•"/>
            </a:pPr>
            <a:r>
              <a:rPr lang="nl-NL" sz="1200" dirty="0"/>
              <a:t>School open!</a:t>
            </a:r>
          </a:p>
          <a:p>
            <a:pPr marL="285750" indent="-200025">
              <a:buFont typeface="Arial" panose="020B0604020202020204" pitchFamily="34" charset="0"/>
              <a:buChar char="•"/>
            </a:pPr>
            <a:r>
              <a:rPr lang="nl-NL" sz="1200" dirty="0"/>
              <a:t>Communicatie</a:t>
            </a:r>
          </a:p>
          <a:p>
            <a:pPr marL="285750" indent="-200025">
              <a:buFont typeface="Arial" panose="020B0604020202020204" pitchFamily="34" charset="0"/>
              <a:buChar char="•"/>
            </a:pPr>
            <a:r>
              <a:rPr lang="nl-NL" sz="1200" dirty="0"/>
              <a:t>Ad hoc issues</a:t>
            </a:r>
          </a:p>
          <a:p>
            <a:pPr marL="742950" lvl="1" indent="-200025">
              <a:buFont typeface="Arial" panose="020B0604020202020204" pitchFamily="34" charset="0"/>
              <a:buChar char="•"/>
            </a:pPr>
            <a:r>
              <a:rPr lang="nl-NL" sz="1200" dirty="0"/>
              <a:t>Bestanden/ roosters</a:t>
            </a:r>
          </a:p>
          <a:p>
            <a:pPr marL="285750" indent="-200025">
              <a:buFont typeface="Arial" panose="020B0604020202020204" pitchFamily="34" charset="0"/>
              <a:buChar char="•"/>
            </a:pPr>
            <a:r>
              <a:rPr lang="nl-NL" sz="1200" dirty="0"/>
              <a:t>Belangrijkste applicaties beschikbaar krijgen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200" dirty="0"/>
              <a:t>HR2day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200" dirty="0"/>
              <a:t>Magister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200" dirty="0" err="1"/>
              <a:t>PortalPlus</a:t>
            </a:r>
            <a:endParaRPr lang="nl-NL" sz="1200" dirty="0"/>
          </a:p>
          <a:p>
            <a:pPr marL="285750" indent="-200025">
              <a:buFont typeface="Arial" panose="020B0604020202020204" pitchFamily="34" charset="0"/>
              <a:buChar char="•"/>
            </a:pPr>
            <a:r>
              <a:rPr lang="nl-NL" sz="1200" dirty="0"/>
              <a:t>Laptops</a:t>
            </a:r>
          </a:p>
          <a:p>
            <a:pPr marL="285750" indent="-200025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285750" indent="-200025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285750" indent="-200025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200" dirty="0"/>
          </a:p>
        </p:txBody>
      </p:sp>
      <p:sp>
        <p:nvSpPr>
          <p:cNvPr id="17" name="Titel 7">
            <a:extLst>
              <a:ext uri="{FF2B5EF4-FFF2-40B4-BE49-F238E27FC236}">
                <a16:creationId xmlns:a16="http://schemas.microsoft.com/office/drawing/2014/main" id="{DBFEF429-F161-4716-9487-DBC571EA3D08}"/>
              </a:ext>
            </a:extLst>
          </p:cNvPr>
          <p:cNvSpPr txBox="1">
            <a:spLocks/>
          </p:cNvSpPr>
          <p:nvPr/>
        </p:nvSpPr>
        <p:spPr bwMode="auto">
          <a:xfrm>
            <a:off x="3920951" y="1221043"/>
            <a:ext cx="410710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nl-NL" kern="0" dirty="0"/>
              <a:t>Alles is belangrijk</a:t>
            </a:r>
          </a:p>
        </p:txBody>
      </p:sp>
    </p:spTree>
    <p:extLst>
      <p:ext uri="{BB962C8B-B14F-4D97-AF65-F5344CB8AC3E}">
        <p14:creationId xmlns:p14="http://schemas.microsoft.com/office/powerpoint/2010/main" val="2732274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1366" y="1737798"/>
            <a:ext cx="6130526" cy="474539"/>
          </a:xfrm>
        </p:spPr>
        <p:txBody>
          <a:bodyPr/>
          <a:lstStyle/>
          <a:p>
            <a:r>
              <a:rPr lang="nl-NL" sz="2400" b="1" dirty="0"/>
              <a:t>Aanpassingen/verbeteringen </a:t>
            </a:r>
            <a:r>
              <a:rPr lang="nl-NL" sz="2400" b="1" dirty="0" err="1"/>
              <a:t>nav</a:t>
            </a:r>
            <a:r>
              <a:rPr lang="nl-NL" sz="2400" b="1" dirty="0"/>
              <a:t> de hack</a:t>
            </a:r>
          </a:p>
        </p:txBody>
      </p:sp>
      <p:sp>
        <p:nvSpPr>
          <p:cNvPr id="4" name="Rechthoek 3"/>
          <p:cNvSpPr/>
          <p:nvPr/>
        </p:nvSpPr>
        <p:spPr bwMode="auto">
          <a:xfrm>
            <a:off x="8574833" y="223935"/>
            <a:ext cx="3415004" cy="11010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48" charset="-128"/>
              <a:cs typeface="+mn-cs"/>
            </a:endParaRP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387" y="569224"/>
            <a:ext cx="2578445" cy="940517"/>
          </a:xfrm>
        </p:spPr>
      </p:pic>
      <p:pic>
        <p:nvPicPr>
          <p:cNvPr id="1026" name="Picture 2" descr="IT Security: Don't Try to Make the Impossible Possible - The Road to  Digital Transformation - Issues - dotmagazine">
            <a:extLst>
              <a:ext uri="{FF2B5EF4-FFF2-40B4-BE49-F238E27FC236}">
                <a16:creationId xmlns:a16="http://schemas.microsoft.com/office/drawing/2014/main" id="{44B954A2-8D23-426A-B885-A20682AE7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746" y="479239"/>
            <a:ext cx="2921086" cy="163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D2FE800D-EE0D-4097-BBA5-965E2ED54EC1}"/>
              </a:ext>
            </a:extLst>
          </p:cNvPr>
          <p:cNvSpPr txBox="1"/>
          <p:nvPr/>
        </p:nvSpPr>
        <p:spPr>
          <a:xfrm>
            <a:off x="2003729" y="2784166"/>
            <a:ext cx="40537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Aangescherpt authenticatiebeleid</a:t>
            </a:r>
          </a:p>
          <a:p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Netwerksegmentering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CIS level 1 (</a:t>
            </a:r>
            <a:r>
              <a:rPr lang="nl-NL" sz="1600" dirty="0" err="1"/>
              <a:t>hardening</a:t>
            </a:r>
            <a:r>
              <a:rPr lang="nl-NL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Versneld opvolgen adviezen </a:t>
            </a:r>
            <a:r>
              <a:rPr lang="nl-NL" sz="1600" dirty="0" err="1"/>
              <a:t>nav</a:t>
            </a:r>
            <a:r>
              <a:rPr lang="nl-NL" sz="1600" dirty="0"/>
              <a:t> benchmark =&gt; ISO 27001 &amp; 27002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Herinstallatie servers, laptops, </a:t>
            </a:r>
            <a:r>
              <a:rPr lang="nl-NL" sz="1600" dirty="0" err="1"/>
              <a:t>PC’s</a:t>
            </a:r>
            <a:endParaRPr lang="nl-NL" sz="1600" dirty="0"/>
          </a:p>
          <a:p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3DE02477-F202-48EE-8C07-E7BA2519EE46}"/>
              </a:ext>
            </a:extLst>
          </p:cNvPr>
          <p:cNvSpPr txBox="1"/>
          <p:nvPr/>
        </p:nvSpPr>
        <p:spPr>
          <a:xfrm>
            <a:off x="6587852" y="2784166"/>
            <a:ext cx="45265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Opbouw nieuwe 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Opbouw nieuwe ODS </a:t>
            </a:r>
            <a:r>
              <a:rPr lang="nl-NL" sz="1600" i="1" dirty="0"/>
              <a:t>(interne </a:t>
            </a:r>
            <a:r>
              <a:rPr lang="nl-NL" sz="1600" i="1" dirty="0" err="1"/>
              <a:t>servicebus</a:t>
            </a:r>
            <a:r>
              <a:rPr lang="nl-NL" sz="1600" i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 err="1"/>
              <a:t>Logging</a:t>
            </a:r>
            <a:r>
              <a:rPr lang="nl-NL" sz="1600" dirty="0"/>
              <a:t> &amp; monitoring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Voorgenomen besluit aanstellen CISO</a:t>
            </a:r>
          </a:p>
          <a:p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Mobiele </a:t>
            </a:r>
            <a:r>
              <a:rPr lang="nl-NL" sz="1600" dirty="0" err="1"/>
              <a:t>devices</a:t>
            </a:r>
            <a:r>
              <a:rPr lang="nl-NL" sz="1600" dirty="0"/>
              <a:t> beheerd door </a:t>
            </a:r>
            <a:r>
              <a:rPr lang="nl-NL" sz="1600" dirty="0" err="1"/>
              <a:t>intune</a:t>
            </a:r>
            <a:r>
              <a:rPr lang="nl-NL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End-pointsecurity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600" dirty="0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B920BAA1-495A-41E9-86EC-D0739E91DE0A}"/>
              </a:ext>
            </a:extLst>
          </p:cNvPr>
          <p:cNvSpPr txBox="1">
            <a:spLocks/>
          </p:cNvSpPr>
          <p:nvPr/>
        </p:nvSpPr>
        <p:spPr bwMode="auto">
          <a:xfrm>
            <a:off x="7474059" y="6470839"/>
            <a:ext cx="4971238" cy="273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E58324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nl-NL" altLang="nl-NL" sz="1100" kern="0" dirty="0"/>
              <a:t>Presentatie online bestuurdersbijeenkomst cybersecurity 06-12-2021</a:t>
            </a:r>
          </a:p>
        </p:txBody>
      </p:sp>
    </p:spTree>
    <p:extLst>
      <p:ext uri="{BB962C8B-B14F-4D97-AF65-F5344CB8AC3E}">
        <p14:creationId xmlns:p14="http://schemas.microsoft.com/office/powerpoint/2010/main" val="3444673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 bwMode="auto">
          <a:xfrm>
            <a:off x="8574833" y="223935"/>
            <a:ext cx="3415004" cy="11010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387" y="569224"/>
            <a:ext cx="2578445" cy="940517"/>
          </a:xfrm>
        </p:spPr>
      </p:pic>
      <p:sp>
        <p:nvSpPr>
          <p:cNvPr id="19" name="Titel 1">
            <a:extLst>
              <a:ext uri="{FF2B5EF4-FFF2-40B4-BE49-F238E27FC236}">
                <a16:creationId xmlns:a16="http://schemas.microsoft.com/office/drawing/2014/main" id="{DD99AD7E-8406-4337-A083-B319252123F0}"/>
              </a:ext>
            </a:extLst>
          </p:cNvPr>
          <p:cNvSpPr txBox="1">
            <a:spLocks/>
          </p:cNvSpPr>
          <p:nvPr/>
        </p:nvSpPr>
        <p:spPr bwMode="auto">
          <a:xfrm>
            <a:off x="2316830" y="774441"/>
            <a:ext cx="580399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nl-NL" kern="0" dirty="0">
                <a:solidFill>
                  <a:schemeClr val="bg1">
                    <a:lumMod val="50000"/>
                  </a:schemeClr>
                </a:solidFill>
              </a:rPr>
              <a:t>Aandachtspunten sector</a:t>
            </a:r>
          </a:p>
          <a:p>
            <a:endParaRPr lang="nl-NL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8F2C761C-F417-4084-A9B9-9B77FCDD5903}"/>
              </a:ext>
            </a:extLst>
          </p:cNvPr>
          <p:cNvSpPr/>
          <p:nvPr/>
        </p:nvSpPr>
        <p:spPr bwMode="auto">
          <a:xfrm>
            <a:off x="2316830" y="1667094"/>
            <a:ext cx="8783334" cy="425068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Voorkomen van cybercrime (nooit 100%....)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MFA =&gt; ook voor studenten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Endpointsecurity</a:t>
            </a:r>
            <a:endParaRPr lang="nl-NL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Hardening¹</a:t>
            </a:r>
            <a:b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NL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Schade beperken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Netwerksegmentering (bescherm je kroonjuwelen)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Data-beleid en handelen (= gedrag) (let op de kroonjuwelen)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Data-kwalificatie</a:t>
            </a:r>
            <a:b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NL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Organiseer ruimte voor een kritische blik/ waakhond (CIO/CISO)</a:t>
            </a:r>
            <a:b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(onderwijs/business-belang &amp; gebruikersgemak v securitybelang)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Investeren in IT-security is geen keuze?</a:t>
            </a:r>
          </a:p>
          <a:p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nl-NL" sz="1600" i="1" dirty="0">
                <a:latin typeface="Verdana" panose="020B0604030504040204" pitchFamily="34" charset="0"/>
                <a:ea typeface="Verdana" panose="020B0604030504040204" pitchFamily="34" charset="0"/>
              </a:rPr>
              <a:t>hardware, segmentering, licenties, monitoring, </a:t>
            </a:r>
            <a:r>
              <a:rPr lang="nl-NL" sz="1600" i="1" dirty="0" err="1">
                <a:latin typeface="Verdana" panose="020B0604030504040204" pitchFamily="34" charset="0"/>
                <a:ea typeface="Verdana" panose="020B0604030504040204" pitchFamily="34" charset="0"/>
              </a:rPr>
              <a:t>logging</a:t>
            </a:r>
            <a:r>
              <a:rPr lang="nl-NL" sz="16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l-NL" sz="1600" i="1" dirty="0" err="1">
                <a:latin typeface="Verdana" panose="020B0604030504040204" pitchFamily="34" charset="0"/>
                <a:ea typeface="Verdana" panose="020B0604030504040204" pitchFamily="34" charset="0"/>
              </a:rPr>
              <a:t>ed</a:t>
            </a:r>
            <a:endParaRPr lang="nl-NL" sz="16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Krachten bundelen?</a:t>
            </a:r>
          </a:p>
          <a:p>
            <a:endParaRPr lang="nl-NL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192EC37-7DA8-48FB-9244-5CCA6FBAEBB0}"/>
              </a:ext>
            </a:extLst>
          </p:cNvPr>
          <p:cNvSpPr txBox="1"/>
          <p:nvPr/>
        </p:nvSpPr>
        <p:spPr>
          <a:xfrm>
            <a:off x="7065817" y="6011777"/>
            <a:ext cx="4034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NL" sz="600" i="1" dirty="0">
                <a:latin typeface="Verdana" panose="020B0604030504040204" pitchFamily="34" charset="0"/>
                <a:ea typeface="Verdana" panose="020B0604030504040204" pitchFamily="34" charset="0"/>
              </a:rPr>
              <a:t>¹ </a:t>
            </a:r>
            <a:r>
              <a:rPr lang="nl-NL" sz="600" b="0" i="1" dirty="0" err="1">
                <a:solidFill>
                  <a:srgbClr val="747474"/>
                </a:solidFill>
                <a:effectLst/>
                <a:latin typeface="Lato" panose="020F0502020204030203" pitchFamily="34" charset="0"/>
              </a:rPr>
              <a:t>Hardening</a:t>
            </a:r>
            <a:r>
              <a:rPr lang="nl-NL" sz="600" b="0" i="1" dirty="0">
                <a:solidFill>
                  <a:srgbClr val="747474"/>
                </a:solidFill>
                <a:effectLst/>
                <a:latin typeface="Lato" panose="020F0502020204030203" pitchFamily="34" charset="0"/>
              </a:rPr>
              <a:t>: proces waarbij overbodige functies en/of veiligheidsrisico’s worden uitgeschakeld en verbindingen worden versleuteld. Dit om het mogelijke aanvallers zo moeilijk mogelijk te maken om toegang tot een systeem te verkrijgen. </a:t>
            </a:r>
            <a:endParaRPr lang="nl-NL" sz="600" i="1" dirty="0"/>
          </a:p>
        </p:txBody>
      </p:sp>
    </p:spTree>
    <p:extLst>
      <p:ext uri="{BB962C8B-B14F-4D97-AF65-F5344CB8AC3E}">
        <p14:creationId xmlns:p14="http://schemas.microsoft.com/office/powerpoint/2010/main" val="3792825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 bwMode="auto">
          <a:xfrm>
            <a:off x="8574833" y="223935"/>
            <a:ext cx="3415004" cy="11010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387" y="569224"/>
            <a:ext cx="2578445" cy="940517"/>
          </a:xfrm>
        </p:spPr>
      </p:pic>
      <p:sp>
        <p:nvSpPr>
          <p:cNvPr id="19" name="Titel 1">
            <a:extLst>
              <a:ext uri="{FF2B5EF4-FFF2-40B4-BE49-F238E27FC236}">
                <a16:creationId xmlns:a16="http://schemas.microsoft.com/office/drawing/2014/main" id="{DD99AD7E-8406-4337-A083-B319252123F0}"/>
              </a:ext>
            </a:extLst>
          </p:cNvPr>
          <p:cNvSpPr txBox="1">
            <a:spLocks/>
          </p:cNvSpPr>
          <p:nvPr/>
        </p:nvSpPr>
        <p:spPr bwMode="auto">
          <a:xfrm>
            <a:off x="2316830" y="774441"/>
            <a:ext cx="580399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r>
              <a:rPr lang="nl-NL" sz="3600" kern="0">
                <a:solidFill>
                  <a:schemeClr val="bg1">
                    <a:lumMod val="50000"/>
                  </a:schemeClr>
                </a:solidFill>
              </a:rPr>
              <a:t>Bespreekpunten</a:t>
            </a:r>
            <a:endParaRPr lang="nl-NL" sz="3600" kern="0" dirty="0">
              <a:solidFill>
                <a:schemeClr val="bg1">
                  <a:lumMod val="50000"/>
                </a:schemeClr>
              </a:solidFill>
            </a:endParaRPr>
          </a:p>
          <a:p>
            <a:endParaRPr lang="nl-NL" kern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8F2C761C-F417-4084-A9B9-9B77FCDD5903}"/>
              </a:ext>
            </a:extLst>
          </p:cNvPr>
          <p:cNvSpPr/>
          <p:nvPr/>
        </p:nvSpPr>
        <p:spPr bwMode="auto">
          <a:xfrm>
            <a:off x="2316830" y="1667094"/>
            <a:ext cx="8783334" cy="425068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Niveau van </a:t>
            </a:r>
            <a:r>
              <a:rPr kumimoji="0" lang="nl-NL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onderwijs-instelling</a:t>
            </a:r>
            <a:endParaRPr kumimoji="0" lang="nl-N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Beveiligingsniveau       </a:t>
            </a:r>
            <a:r>
              <a:rPr kumimoji="0" lang="nl-NL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(er lijkt geen andere keuze)</a:t>
            </a:r>
          </a:p>
          <a:p>
            <a:pPr marL="268288" marR="0" indent="-268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Werken vanuit: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nl-NL" sz="1400" dirty="0">
                <a:latin typeface="Verdana" panose="020B0604030504040204" pitchFamily="34" charset="0"/>
                <a:ea typeface="Verdana" panose="020B0604030504040204" pitchFamily="34" charset="0"/>
              </a:rPr>
              <a:t>internationaal normenkader voor informatiebeveiliging 27001 en 27002</a:t>
            </a:r>
            <a:r>
              <a:rPr lang="nl-NL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nl-NL" sz="1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Toetsingskader Informatiebeveiliging en Privacy en k</a:t>
            </a:r>
            <a:r>
              <a:rPr kumimoji="0" lang="nl-NL" sz="1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ader als </a:t>
            </a:r>
            <a:r>
              <a:rPr kumimoji="0" lang="nl-NL" sz="14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bijv</a:t>
            </a:r>
            <a:r>
              <a:rPr kumimoji="0" lang="nl-NL" sz="1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CIS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Sectorniveau</a:t>
            </a:r>
            <a:endParaRPr lang="nl-NL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Inregelen expertisebureau 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nl-NL" sz="1600" dirty="0">
                <a:latin typeface="Verdana" panose="020B0604030504040204" pitchFamily="34" charset="0"/>
                <a:ea typeface="Verdana" panose="020B0604030504040204" pitchFamily="34" charset="0"/>
              </a:rPr>
              <a:t>Verhogen beveiligingsniveau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nl-NL" sz="16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Benodigde inzetbare expertise </a:t>
            </a:r>
            <a:r>
              <a:rPr kumimoji="0" lang="nl-NL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aanwezig wanneer onverhoopt nodig</a:t>
            </a: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nl-NL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OCW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Expertisebureau </a:t>
            </a:r>
            <a:r>
              <a:rPr kumimoji="0" lang="nl-NL" sz="16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onderwijsbreed</a:t>
            </a:r>
            <a:r>
              <a:rPr kumimoji="0" lang="nl-NL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sz="16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Benodigde financiële ruimte</a:t>
            </a:r>
          </a:p>
          <a:p>
            <a: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nl-NL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  <p:sp>
        <p:nvSpPr>
          <p:cNvPr id="7" name="Pijl: omlaag 6">
            <a:extLst>
              <a:ext uri="{FF2B5EF4-FFF2-40B4-BE49-F238E27FC236}">
                <a16:creationId xmlns:a16="http://schemas.microsoft.com/office/drawing/2014/main" id="{E63B32F6-E279-41FF-96D8-41452A06413D}"/>
              </a:ext>
            </a:extLst>
          </p:cNvPr>
          <p:cNvSpPr/>
          <p:nvPr/>
        </p:nvSpPr>
        <p:spPr bwMode="auto">
          <a:xfrm rot="10800000">
            <a:off x="4631925" y="2028641"/>
            <a:ext cx="290593" cy="29855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555709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">
  <a:themeElements>
    <a:clrScheme name="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E21DC5CDD18E4D88BAF1A931EB4023" ma:contentTypeVersion="11" ma:contentTypeDescription="Een nieuw document maken." ma:contentTypeScope="" ma:versionID="efb568f90a63a9eb394dd83bddeb817a">
  <xsd:schema xmlns:xsd="http://www.w3.org/2001/XMLSchema" xmlns:xs="http://www.w3.org/2001/XMLSchema" xmlns:p="http://schemas.microsoft.com/office/2006/metadata/properties" xmlns:ns2="86f6e348-abe5-4d56-9d23-1f98e7c16330" xmlns:ns3="a4ddc49a-2df6-4234-bb5b-ad51bd00edeb" targetNamespace="http://schemas.microsoft.com/office/2006/metadata/properties" ma:root="true" ma:fieldsID="22162f76f65e81d858daa2a16cd173e8" ns2:_="" ns3:_="">
    <xsd:import namespace="86f6e348-abe5-4d56-9d23-1f98e7c16330"/>
    <xsd:import namespace="a4ddc49a-2df6-4234-bb5b-ad51bd00ed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f6e348-abe5-4d56-9d23-1f98e7c163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dc49a-2df6-4234-bb5b-ad51bd00ede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4ddc49a-2df6-4234-bb5b-ad51bd00edeb">
      <UserInfo>
        <DisplayName>Lock, S.E.P.</DisplayName>
        <AccountId>38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C687652-41F0-4BDD-A192-35450A23E5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D2743C-2A99-4E52-9B47-27F5480351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f6e348-abe5-4d56-9d23-1f98e7c16330"/>
    <ds:schemaRef ds:uri="a4ddc49a-2df6-4234-bb5b-ad51bd00ed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0ADC5C-2F48-4ECA-AFA3-79065AF27FBA}">
  <ds:schemaRefs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202e9664-999e-4174-9800-e3a55b10781d"/>
    <ds:schemaRef ds:uri="9664a9da-6ae9-4716-aa39-c13de8404ed5"/>
    <ds:schemaRef ds:uri="a4ddc49a-2df6-4234-bb5b-ad51bd00ed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7776</TotalTime>
  <Words>488</Words>
  <Application>Microsoft Macintosh PowerPoint</Application>
  <PresentationFormat>Breedbeeld</PresentationFormat>
  <Paragraphs>146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Bradley Hand ITC</vt:lpstr>
      <vt:lpstr>Calibri</vt:lpstr>
      <vt:lpstr>Lato</vt:lpstr>
      <vt:lpstr>Verdana</vt:lpstr>
      <vt:lpstr>Presentatie</vt:lpstr>
      <vt:lpstr>Hack Mondriaan – 21 augustus 2021</vt:lpstr>
      <vt:lpstr>Eerste fase</vt:lpstr>
      <vt:lpstr>Eerste fase</vt:lpstr>
      <vt:lpstr>Alles is belangrijk</vt:lpstr>
      <vt:lpstr>PowerPoint-presentatie</vt:lpstr>
      <vt:lpstr>Aanpassingen/verbeteringen nav de hack</vt:lpstr>
      <vt:lpstr>PowerPoint-presentatie</vt:lpstr>
      <vt:lpstr>PowerPoint-presentatie</vt:lpstr>
    </vt:vector>
  </TitlesOfParts>
  <Company>ROC Mondriaan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 Mondriaan</dc:title>
  <dc:creator>Ven, W.M.J. van de</dc:creator>
  <cp:lastModifiedBy>Martijn Bijleveld</cp:lastModifiedBy>
  <cp:revision>81</cp:revision>
  <dcterms:created xsi:type="dcterms:W3CDTF">2015-12-21T13:29:50Z</dcterms:created>
  <dcterms:modified xsi:type="dcterms:W3CDTF">2021-12-14T11:32:46Z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0x010100B5E21DC5CDD18E4D88BAF1A931EB4023</vt:lpwstr>
  </property>
</Properties>
</file>