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4"/>
  </p:notesMasterIdLst>
  <p:sldIdLst>
    <p:sldId id="297" r:id="rId2"/>
    <p:sldId id="257" r:id="rId3"/>
    <p:sldId id="294" r:id="rId4"/>
    <p:sldId id="259" r:id="rId5"/>
    <p:sldId id="286" r:id="rId6"/>
    <p:sldId id="260" r:id="rId7"/>
    <p:sldId id="261" r:id="rId8"/>
    <p:sldId id="262" r:id="rId9"/>
    <p:sldId id="298" r:id="rId10"/>
    <p:sldId id="287" r:id="rId11"/>
    <p:sldId id="265" r:id="rId12"/>
    <p:sldId id="299" r:id="rId13"/>
    <p:sldId id="267" r:id="rId14"/>
    <p:sldId id="268" r:id="rId15"/>
    <p:sldId id="269" r:id="rId16"/>
    <p:sldId id="288" r:id="rId17"/>
    <p:sldId id="270" r:id="rId18"/>
    <p:sldId id="271" r:id="rId19"/>
    <p:sldId id="272" r:id="rId20"/>
    <p:sldId id="293" r:id="rId21"/>
    <p:sldId id="291" r:id="rId22"/>
    <p:sldId id="292" r:id="rId23"/>
  </p:sldIdLst>
  <p:sldSz cx="12192000" cy="6858000"/>
  <p:notesSz cx="6858000" cy="9144000"/>
  <p:embeddedFontLst>
    <p:embeddedFont>
      <p:font typeface="Arial Nova Cond Light" panose="020B030602020202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orient="horz" pos="1434" userDrawn="1">
          <p15:clr>
            <a:srgbClr val="A4A3A4"/>
          </p15:clr>
        </p15:guide>
        <p15:guide id="5"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76F"/>
    <a:srgbClr val="F4B634"/>
    <a:srgbClr val="8CD0F0"/>
    <a:srgbClr val="E35A45"/>
    <a:srgbClr val="C4D66F"/>
    <a:srgbClr val="19191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7"/>
    <p:restoredTop sz="83942" autoAdjust="0"/>
  </p:normalViewPr>
  <p:slideViewPr>
    <p:cSldViewPr snapToGrid="0" showGuides="1">
      <p:cViewPr varScale="1">
        <p:scale>
          <a:sx n="77" d="100"/>
          <a:sy n="77" d="100"/>
        </p:scale>
        <p:origin x="1672" y="192"/>
      </p:cViewPr>
      <p:guideLst>
        <p:guide orient="horz" pos="143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fileserver\applicatiedata\spss\ONTW\IP_BION\BVE\pilot%20datagedreven%20werken%20mbo\pilot%202345\Noorderpoort\analyses%20noorderpoort%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22565773683023E-2"/>
          <c:y val="4.0249224293831987E-2"/>
          <c:w val="0.63852063476043808"/>
          <c:h val="0.86815232757750171"/>
        </c:manualLayout>
      </c:layout>
      <c:barChart>
        <c:barDir val="col"/>
        <c:grouping val="clustered"/>
        <c:varyColors val="0"/>
        <c:ser>
          <c:idx val="0"/>
          <c:order val="0"/>
          <c:tx>
            <c:strRef>
              <c:f>'beschrijving regressie'!$F$9</c:f>
              <c:strCache>
                <c:ptCount val="1"/>
                <c:pt idx="0">
                  <c:v>binnen geprog. Duur</c:v>
                </c:pt>
              </c:strCache>
            </c:strRef>
          </c:tx>
          <c:spPr>
            <a:solidFill>
              <a:srgbClr val="C4D66F"/>
            </a:solidFill>
          </c:spPr>
          <c:invertIfNegative val="0"/>
          <c:dLbls>
            <c:spPr>
              <a:noFill/>
              <a:ln>
                <a:noFill/>
              </a:ln>
              <a:effectLst/>
            </c:spPr>
            <c:txPr>
              <a:bodyPr wrap="square" lIns="38100" tIns="19050" rIns="38100" bIns="19050" anchor="ctr">
                <a:spAutoFit/>
              </a:bodyPr>
              <a:lstStyle/>
              <a:p>
                <a:pPr>
                  <a:defRPr>
                    <a:solidFill>
                      <a:srgbClr val="191919"/>
                    </a:solidFill>
                    <a:latin typeface="Arial Nova Cond Light" panose="020B0306020202020204" pitchFamily="34" charset="0"/>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'beschrijving regressie'!$B$10:$B$15</c:f>
              <c:strCache>
                <c:ptCount val="6"/>
                <c:pt idx="0">
                  <c:v>geen verzuim</c:v>
                </c:pt>
                <c:pt idx="1">
                  <c:v>1-50</c:v>
                </c:pt>
                <c:pt idx="2">
                  <c:v>51-100</c:v>
                </c:pt>
                <c:pt idx="3">
                  <c:v>101-150</c:v>
                </c:pt>
                <c:pt idx="4">
                  <c:v>151-200</c:v>
                </c:pt>
                <c:pt idx="5">
                  <c:v>&gt;200</c:v>
                </c:pt>
              </c:strCache>
            </c:strRef>
          </c:cat>
          <c:val>
            <c:numRef>
              <c:f>'beschrijving regressie'!$F$10:$F$15</c:f>
              <c:numCache>
                <c:formatCode>0%</c:formatCode>
                <c:ptCount val="6"/>
                <c:pt idx="0">
                  <c:v>2.3311416616855946E-2</c:v>
                </c:pt>
                <c:pt idx="1">
                  <c:v>0.45845786013150031</c:v>
                </c:pt>
                <c:pt idx="2">
                  <c:v>0.3161984459055589</c:v>
                </c:pt>
                <c:pt idx="3">
                  <c:v>0.10699342498505679</c:v>
                </c:pt>
                <c:pt idx="4">
                  <c:v>4.9013747758517634E-2</c:v>
                </c:pt>
                <c:pt idx="5">
                  <c:v>4.6025104602510462E-2</c:v>
                </c:pt>
              </c:numCache>
            </c:numRef>
          </c:val>
          <c:extLst>
            <c:ext xmlns:c16="http://schemas.microsoft.com/office/drawing/2014/chart" uri="{C3380CC4-5D6E-409C-BE32-E72D297353CC}">
              <c16:uniqueId val="{00000000-7C13-8340-BF96-0CAF349A1ADF}"/>
            </c:ext>
          </c:extLst>
        </c:ser>
        <c:ser>
          <c:idx val="1"/>
          <c:order val="1"/>
          <c:tx>
            <c:strRef>
              <c:f>'beschrijving regressie'!$G$9</c:f>
              <c:strCache>
                <c:ptCount val="1"/>
                <c:pt idx="0">
                  <c:v>langer dan geprogrammeerde duur</c:v>
                </c:pt>
              </c:strCache>
            </c:strRef>
          </c:tx>
          <c:spPr>
            <a:solidFill>
              <a:srgbClr val="E35A45"/>
            </a:solidFill>
          </c:spPr>
          <c:invertIfNegative val="0"/>
          <c:dLbls>
            <c:spPr>
              <a:noFill/>
              <a:ln>
                <a:noFill/>
              </a:ln>
              <a:effectLst/>
            </c:spPr>
            <c:txPr>
              <a:bodyPr wrap="square" lIns="38100" tIns="19050" rIns="38100" bIns="19050" anchor="ctr">
                <a:spAutoFit/>
              </a:bodyPr>
              <a:lstStyle/>
              <a:p>
                <a:pPr>
                  <a:defRPr>
                    <a:solidFill>
                      <a:srgbClr val="191919"/>
                    </a:solidFill>
                    <a:latin typeface="Arial Nova Cond Light" panose="020B0306020202020204" pitchFamily="34" charset="0"/>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'beschrijving regressie'!$B$10:$B$15</c:f>
              <c:strCache>
                <c:ptCount val="6"/>
                <c:pt idx="0">
                  <c:v>geen verzuim</c:v>
                </c:pt>
                <c:pt idx="1">
                  <c:v>1-50</c:v>
                </c:pt>
                <c:pt idx="2">
                  <c:v>51-100</c:v>
                </c:pt>
                <c:pt idx="3">
                  <c:v>101-150</c:v>
                </c:pt>
                <c:pt idx="4">
                  <c:v>151-200</c:v>
                </c:pt>
                <c:pt idx="5">
                  <c:v>&gt;200</c:v>
                </c:pt>
              </c:strCache>
            </c:strRef>
          </c:cat>
          <c:val>
            <c:numRef>
              <c:f>'beschrijving regressie'!$G$10:$G$15</c:f>
              <c:numCache>
                <c:formatCode>0%</c:formatCode>
                <c:ptCount val="6"/>
                <c:pt idx="0">
                  <c:v>1.020408163265306E-2</c:v>
                </c:pt>
                <c:pt idx="1">
                  <c:v>0.23469387755102042</c:v>
                </c:pt>
                <c:pt idx="2">
                  <c:v>0.33673469387755101</c:v>
                </c:pt>
                <c:pt idx="3">
                  <c:v>0.21428571428571427</c:v>
                </c:pt>
                <c:pt idx="4">
                  <c:v>9.5238095238095233E-2</c:v>
                </c:pt>
                <c:pt idx="5">
                  <c:v>0.10884353741496598</c:v>
                </c:pt>
              </c:numCache>
            </c:numRef>
          </c:val>
          <c:extLst>
            <c:ext xmlns:c16="http://schemas.microsoft.com/office/drawing/2014/chart" uri="{C3380CC4-5D6E-409C-BE32-E72D297353CC}">
              <c16:uniqueId val="{00000001-7C13-8340-BF96-0CAF349A1ADF}"/>
            </c:ext>
          </c:extLst>
        </c:ser>
        <c:dLbls>
          <c:dLblPos val="outEnd"/>
          <c:showLegendKey val="0"/>
          <c:showVal val="1"/>
          <c:showCatName val="0"/>
          <c:showSerName val="0"/>
          <c:showPercent val="0"/>
          <c:showBubbleSize val="0"/>
        </c:dLbls>
        <c:gapWidth val="150"/>
        <c:axId val="43549440"/>
        <c:axId val="46830720"/>
      </c:barChart>
      <c:catAx>
        <c:axId val="43549440"/>
        <c:scaling>
          <c:orientation val="minMax"/>
        </c:scaling>
        <c:delete val="0"/>
        <c:axPos val="b"/>
        <c:numFmt formatCode="General" sourceLinked="0"/>
        <c:majorTickMark val="out"/>
        <c:minorTickMark val="none"/>
        <c:tickLblPos val="nextTo"/>
        <c:txPr>
          <a:bodyPr/>
          <a:lstStyle/>
          <a:p>
            <a:pPr>
              <a:defRPr sz="1200">
                <a:latin typeface="Arial Nova Cond Light" panose="020B0306020202020204" pitchFamily="34" charset="0"/>
              </a:defRPr>
            </a:pPr>
            <a:endParaRPr lang="nl-NL"/>
          </a:p>
        </c:txPr>
        <c:crossAx val="46830720"/>
        <c:crosses val="autoZero"/>
        <c:auto val="1"/>
        <c:lblAlgn val="ctr"/>
        <c:lblOffset val="100"/>
        <c:noMultiLvlLbl val="0"/>
      </c:catAx>
      <c:valAx>
        <c:axId val="46830720"/>
        <c:scaling>
          <c:orientation val="minMax"/>
        </c:scaling>
        <c:delete val="0"/>
        <c:axPos val="l"/>
        <c:numFmt formatCode="0%" sourceLinked="1"/>
        <c:majorTickMark val="out"/>
        <c:minorTickMark val="none"/>
        <c:tickLblPos val="nextTo"/>
        <c:txPr>
          <a:bodyPr/>
          <a:lstStyle/>
          <a:p>
            <a:pPr>
              <a:defRPr sz="1200" b="0">
                <a:latin typeface="Arial Nova Cond Light" panose="020B0306020202020204" pitchFamily="34" charset="0"/>
              </a:defRPr>
            </a:pPr>
            <a:endParaRPr lang="nl-NL"/>
          </a:p>
        </c:txPr>
        <c:crossAx val="435494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9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fc1cf79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fc1cf79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606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fc1cf793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fc1cf793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fc1cf793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fc1cf793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fc1cf793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fc1cf793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fc1cf793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fc1cf793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fc1cf793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fc1cf793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fc1cf793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fc1cf793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solidFill>
                <a:srgbClr val="FF0000"/>
              </a:solidFill>
            </a:endParaRPr>
          </a:p>
        </p:txBody>
      </p:sp>
    </p:spTree>
    <p:extLst>
      <p:ext uri="{BB962C8B-B14F-4D97-AF65-F5344CB8AC3E}">
        <p14:creationId xmlns:p14="http://schemas.microsoft.com/office/powerpoint/2010/main" val="208408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fc1cf793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fc1cf79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fc1cf793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fc1cf793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fc1cf793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fc1cf793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fc1cf793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fc1cf793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91578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fc1cf79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g4fc1cf79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700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fc1cf79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g4fc1cf79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06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fc1cf79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g4fc1cf79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11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c1cf79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g4fc1cf793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c1cf79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g4fc1cf793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61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fc1cf793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fc1cf793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dirty="0">
              <a:solidFill>
                <a:srgbClr val="00B0F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fc1cf793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fc1cf79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fc1cf793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fc1cf793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fc1cf79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fc1cf79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684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83"/>
        <p:cNvGrpSpPr/>
        <p:nvPr/>
      </p:nvGrpSpPr>
      <p:grpSpPr>
        <a:xfrm>
          <a:off x="0" y="0"/>
          <a:ext cx="0" cy="0"/>
          <a:chOff x="0" y="0"/>
          <a:chExt cx="0" cy="0"/>
        </a:xfrm>
      </p:grpSpPr>
      <p:sp>
        <p:nvSpPr>
          <p:cNvPr id="17" name="Rechthoek 16">
            <a:extLst>
              <a:ext uri="{FF2B5EF4-FFF2-40B4-BE49-F238E27FC236}">
                <a16:creationId xmlns:a16="http://schemas.microsoft.com/office/drawing/2014/main" id="{74D3BE65-91E2-42E0-89B2-891E539D624F}"/>
              </a:ext>
            </a:extLst>
          </p:cNvPr>
          <p:cNvSpPr/>
          <p:nvPr/>
        </p:nvSpPr>
        <p:spPr>
          <a:xfrm>
            <a:off x="-165463" y="4162701"/>
            <a:ext cx="12749349" cy="3091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vorm 12">
            <a:extLst>
              <a:ext uri="{FF2B5EF4-FFF2-40B4-BE49-F238E27FC236}">
                <a16:creationId xmlns:a16="http://schemas.microsoft.com/office/drawing/2014/main" id="{4E93DE04-E29D-44E3-BDC9-473C81617A29}"/>
              </a:ext>
            </a:extLst>
          </p:cNvPr>
          <p:cNvSpPr/>
          <p:nvPr/>
        </p:nvSpPr>
        <p:spPr>
          <a:xfrm flipV="1">
            <a:off x="6068704" y="1761552"/>
            <a:ext cx="3894943" cy="45719"/>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15">
            <a:extLst>
              <a:ext uri="{FF2B5EF4-FFF2-40B4-BE49-F238E27FC236}">
                <a16:creationId xmlns:a16="http://schemas.microsoft.com/office/drawing/2014/main" id="{75EFEBC8-6259-4585-BF2A-538985304179}"/>
              </a:ext>
            </a:extLst>
          </p:cNvPr>
          <p:cNvSpPr/>
          <p:nvPr/>
        </p:nvSpPr>
        <p:spPr>
          <a:xfrm>
            <a:off x="9973525" y="1806983"/>
            <a:ext cx="1830166" cy="349770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cap="flat">
            <a:solidFill>
              <a:schemeClr val="tx1">
                <a:lumMod val="65000"/>
                <a:lumOff val="3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vorm 13">
            <a:extLst>
              <a:ext uri="{FF2B5EF4-FFF2-40B4-BE49-F238E27FC236}">
                <a16:creationId xmlns:a16="http://schemas.microsoft.com/office/drawing/2014/main" id="{2991C53B-D495-4F22-954E-B8FFD3E42F26}"/>
              </a:ext>
            </a:extLst>
          </p:cNvPr>
          <p:cNvSpPr/>
          <p:nvPr/>
        </p:nvSpPr>
        <p:spPr>
          <a:xfrm flipV="1">
            <a:off x="6078582" y="5257253"/>
            <a:ext cx="3894943" cy="45719"/>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43AA495E-ED77-4F6B-8B87-FB5D60491D81}"/>
              </a:ext>
            </a:extLst>
          </p:cNvPr>
          <p:cNvPicPr>
            <a:picLocks noChangeAspect="1"/>
          </p:cNvPicPr>
          <p:nvPr/>
        </p:nvPicPr>
        <p:blipFill>
          <a:blip r:embed="rId3"/>
          <a:stretch>
            <a:fillRect/>
          </a:stretch>
        </p:blipFill>
        <p:spPr>
          <a:xfrm>
            <a:off x="5399139" y="164108"/>
            <a:ext cx="1427814" cy="2729273"/>
          </a:xfrm>
          <a:prstGeom prst="rect">
            <a:avLst/>
          </a:prstGeom>
        </p:spPr>
      </p:pic>
      <p:sp>
        <p:nvSpPr>
          <p:cNvPr id="7" name="Rechthoek: afgeronde hoeken 6">
            <a:extLst>
              <a:ext uri="{FF2B5EF4-FFF2-40B4-BE49-F238E27FC236}">
                <a16:creationId xmlns:a16="http://schemas.microsoft.com/office/drawing/2014/main" id="{2C1617B9-1F51-4E2B-81AD-780787E32DD4}"/>
              </a:ext>
            </a:extLst>
          </p:cNvPr>
          <p:cNvSpPr/>
          <p:nvPr/>
        </p:nvSpPr>
        <p:spPr>
          <a:xfrm>
            <a:off x="1761680" y="2682243"/>
            <a:ext cx="8685317" cy="1480458"/>
          </a:xfrm>
          <a:prstGeom prst="roundRect">
            <a:avLst>
              <a:gd name="adj" fmla="val 82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tx1">
                    <a:lumMod val="75000"/>
                    <a:lumOff val="25000"/>
                  </a:schemeClr>
                </a:solidFill>
                <a:latin typeface="Arial Nova Cond Light" panose="020B0306020202020204" pitchFamily="34" charset="0"/>
              </a:rPr>
              <a:t>Studenten nóg beter begeleiden</a:t>
            </a:r>
          </a:p>
          <a:p>
            <a:pPr algn="ctr"/>
            <a:r>
              <a:rPr lang="nl-NL" sz="4000" dirty="0">
                <a:solidFill>
                  <a:schemeClr val="tx1">
                    <a:lumMod val="75000"/>
                    <a:lumOff val="25000"/>
                  </a:schemeClr>
                </a:solidFill>
                <a:latin typeface="Arial Nova Cond Light" panose="020B0306020202020204" pitchFamily="34" charset="0"/>
              </a:rPr>
              <a:t>met een </a:t>
            </a:r>
            <a:r>
              <a:rPr lang="nl-NL" sz="4000" dirty="0" err="1">
                <a:solidFill>
                  <a:schemeClr val="tx1">
                    <a:lumMod val="75000"/>
                    <a:lumOff val="25000"/>
                  </a:schemeClr>
                </a:solidFill>
                <a:latin typeface="Arial Nova Cond Light" panose="020B0306020202020204" pitchFamily="34" charset="0"/>
              </a:rPr>
              <a:t>datagedreven</a:t>
            </a:r>
            <a:r>
              <a:rPr lang="nl-NL" sz="4000" dirty="0">
                <a:solidFill>
                  <a:schemeClr val="tx1">
                    <a:lumMod val="75000"/>
                    <a:lumOff val="25000"/>
                  </a:schemeClr>
                </a:solidFill>
                <a:latin typeface="Arial Nova Cond Light" panose="020B0306020202020204" pitchFamily="34" charset="0"/>
              </a:rPr>
              <a:t> aanpak!</a:t>
            </a:r>
          </a:p>
        </p:txBody>
      </p:sp>
      <p:pic>
        <p:nvPicPr>
          <p:cNvPr id="3" name="Afbeelding 2">
            <a:extLst>
              <a:ext uri="{FF2B5EF4-FFF2-40B4-BE49-F238E27FC236}">
                <a16:creationId xmlns:a16="http://schemas.microsoft.com/office/drawing/2014/main" id="{98738AD2-03CB-4629-8DF6-4037E5E5B9AE}"/>
              </a:ext>
            </a:extLst>
          </p:cNvPr>
          <p:cNvPicPr>
            <a:picLocks noChangeAspect="1"/>
          </p:cNvPicPr>
          <p:nvPr/>
        </p:nvPicPr>
        <p:blipFill>
          <a:blip r:embed="rId4"/>
          <a:stretch>
            <a:fillRect/>
          </a:stretch>
        </p:blipFill>
        <p:spPr>
          <a:xfrm>
            <a:off x="2151019" y="4094010"/>
            <a:ext cx="7794529" cy="2628520"/>
          </a:xfrm>
          <a:prstGeom prst="rect">
            <a:avLst/>
          </a:prstGeom>
        </p:spPr>
      </p:pic>
    </p:spTree>
    <p:extLst>
      <p:ext uri="{BB962C8B-B14F-4D97-AF65-F5344CB8AC3E}">
        <p14:creationId xmlns:p14="http://schemas.microsoft.com/office/powerpoint/2010/main" val="344712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35"/>
        <p:cNvGrpSpPr/>
        <p:nvPr/>
      </p:nvGrpSpPr>
      <p:grpSpPr>
        <a:xfrm>
          <a:off x="0" y="0"/>
          <a:ext cx="0" cy="0"/>
          <a:chOff x="0" y="0"/>
          <a:chExt cx="0" cy="0"/>
        </a:xfrm>
      </p:grpSpPr>
      <p:pic>
        <p:nvPicPr>
          <p:cNvPr id="3" name="Afbeelding 2">
            <a:extLst>
              <a:ext uri="{FF2B5EF4-FFF2-40B4-BE49-F238E27FC236}">
                <a16:creationId xmlns:a16="http://schemas.microsoft.com/office/drawing/2014/main" id="{39D498E3-8755-4B98-BE21-86A212AF10CB}"/>
              </a:ext>
            </a:extLst>
          </p:cNvPr>
          <p:cNvPicPr>
            <a:picLocks noChangeAspect="1"/>
          </p:cNvPicPr>
          <p:nvPr/>
        </p:nvPicPr>
        <p:blipFill>
          <a:blip r:embed="rId3"/>
          <a:stretch>
            <a:fillRect/>
          </a:stretch>
        </p:blipFill>
        <p:spPr>
          <a:xfrm>
            <a:off x="3532284" y="1355689"/>
            <a:ext cx="4184647" cy="3273871"/>
          </a:xfrm>
          <a:prstGeom prst="rect">
            <a:avLst/>
          </a:prstGeom>
        </p:spPr>
      </p:pic>
      <p:sp>
        <p:nvSpPr>
          <p:cNvPr id="22" name="Vrije vorm: vorm 21">
            <a:extLst>
              <a:ext uri="{FF2B5EF4-FFF2-40B4-BE49-F238E27FC236}">
                <a16:creationId xmlns:a16="http://schemas.microsoft.com/office/drawing/2014/main" id="{B0483950-3B47-4C48-AB0E-D1D0711EFA4C}"/>
              </a:ext>
            </a:extLst>
          </p:cNvPr>
          <p:cNvSpPr/>
          <p:nvPr/>
        </p:nvSpPr>
        <p:spPr>
          <a:xfrm flipH="1">
            <a:off x="838585" y="391940"/>
            <a:ext cx="252980" cy="6644585"/>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Vrije vorm: vorm 17">
            <a:extLst>
              <a:ext uri="{FF2B5EF4-FFF2-40B4-BE49-F238E27FC236}">
                <a16:creationId xmlns:a16="http://schemas.microsoft.com/office/drawing/2014/main" id="{FE0E39E5-7693-4D7E-937C-CC3E9D00372D}"/>
              </a:ext>
            </a:extLst>
          </p:cNvPr>
          <p:cNvSpPr/>
          <p:nvPr/>
        </p:nvSpPr>
        <p:spPr>
          <a:xfrm>
            <a:off x="1092712" y="-1744499"/>
            <a:ext cx="45719" cy="295920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Vrije vorm: vorm 3">
            <a:extLst>
              <a:ext uri="{FF2B5EF4-FFF2-40B4-BE49-F238E27FC236}">
                <a16:creationId xmlns:a16="http://schemas.microsoft.com/office/drawing/2014/main" id="{99F86D73-8451-47F4-B998-062A0B65B694}"/>
              </a:ext>
            </a:extLst>
          </p:cNvPr>
          <p:cNvSpPr/>
          <p:nvPr/>
        </p:nvSpPr>
        <p:spPr>
          <a:xfrm>
            <a:off x="3514725" y="1076324"/>
            <a:ext cx="5191125" cy="45719"/>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rije vorm: vorm 4">
            <a:extLst>
              <a:ext uri="{FF2B5EF4-FFF2-40B4-BE49-F238E27FC236}">
                <a16:creationId xmlns:a16="http://schemas.microsoft.com/office/drawing/2014/main" id="{F484176D-BE9F-478D-8D40-994E6312B077}"/>
              </a:ext>
            </a:extLst>
          </p:cNvPr>
          <p:cNvSpPr/>
          <p:nvPr/>
        </p:nvSpPr>
        <p:spPr>
          <a:xfrm>
            <a:off x="1781175" y="1085850"/>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C8113030-7FDE-4239-98F4-02F7FAFFBCC6}"/>
              </a:ext>
            </a:extLst>
          </p:cNvPr>
          <p:cNvSpPr/>
          <p:nvPr/>
        </p:nvSpPr>
        <p:spPr>
          <a:xfrm>
            <a:off x="376237" y="366206"/>
            <a:ext cx="1457325" cy="1457325"/>
          </a:xfrm>
          <a:prstGeom prst="flowChartConnector">
            <a:avLst/>
          </a:prstGeom>
          <a:solidFill>
            <a:srgbClr val="E35A45"/>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Voorbereiding</a:t>
            </a:r>
            <a:endParaRPr lang="nl-NL" sz="1600" b="1">
              <a:solidFill>
                <a:schemeClr val="tx1"/>
              </a:solidFill>
              <a:latin typeface="Arial Nova Cond Light" panose="020B0306020202020204" pitchFamily="34" charset="0"/>
            </a:endParaRPr>
          </a:p>
        </p:txBody>
      </p:sp>
      <p:grpSp>
        <p:nvGrpSpPr>
          <p:cNvPr id="7" name="Groep 6">
            <a:extLst>
              <a:ext uri="{FF2B5EF4-FFF2-40B4-BE49-F238E27FC236}">
                <a16:creationId xmlns:a16="http://schemas.microsoft.com/office/drawing/2014/main" id="{1069AC5F-4053-4227-8A51-D116A5E281E0}"/>
              </a:ext>
            </a:extLst>
          </p:cNvPr>
          <p:cNvGrpSpPr/>
          <p:nvPr/>
        </p:nvGrpSpPr>
        <p:grpSpPr>
          <a:xfrm>
            <a:off x="2363102" y="853459"/>
            <a:ext cx="2678229" cy="482818"/>
            <a:chOff x="1009650" y="1888906"/>
            <a:chExt cx="2678229" cy="482818"/>
          </a:xfrm>
          <a:solidFill>
            <a:srgbClr val="E35A45"/>
          </a:solidFill>
        </p:grpSpPr>
        <p:sp>
          <p:nvSpPr>
            <p:cNvPr id="8" name="Rechthoek: afgeronde hoeken 7">
              <a:extLst>
                <a:ext uri="{FF2B5EF4-FFF2-40B4-BE49-F238E27FC236}">
                  <a16:creationId xmlns:a16="http://schemas.microsoft.com/office/drawing/2014/main" id="{4572C1F4-F06D-4ACE-A6DA-CDC0927A2A20}"/>
                </a:ext>
              </a:extLst>
            </p:cNvPr>
            <p:cNvSpPr/>
            <p:nvPr/>
          </p:nvSpPr>
          <p:spPr>
            <a:xfrm>
              <a:off x="1162050" y="1895474"/>
              <a:ext cx="2525829"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a:solidFill>
                    <a:schemeClr val="tx1"/>
                  </a:solidFill>
                  <a:latin typeface="Arial Nova Cond Light" panose="020B0306020202020204" pitchFamily="34" charset="0"/>
                </a:rPr>
                <a:t>Data </a:t>
              </a:r>
              <a:r>
                <a:rPr lang="en-US" sz="2000" err="1">
                  <a:solidFill>
                    <a:schemeClr val="tx1"/>
                  </a:solidFill>
                  <a:latin typeface="Arial Nova Cond Light" panose="020B0306020202020204" pitchFamily="34" charset="0"/>
                </a:rPr>
                <a:t>verzamelen</a:t>
              </a:r>
              <a:endParaRPr lang="nl-NL" sz="2000">
                <a:solidFill>
                  <a:schemeClr val="tx1"/>
                </a:solidFill>
                <a:latin typeface="Arial Nova Cond Light" panose="020B0306020202020204" pitchFamily="34" charset="0"/>
              </a:endParaRPr>
            </a:p>
          </p:txBody>
        </p:sp>
        <p:sp>
          <p:nvSpPr>
            <p:cNvPr id="9" name="Stroomdiagram: Verbindingslijn 8">
              <a:extLst>
                <a:ext uri="{FF2B5EF4-FFF2-40B4-BE49-F238E27FC236}">
                  <a16:creationId xmlns:a16="http://schemas.microsoft.com/office/drawing/2014/main" id="{E6A44884-6E62-4A9E-9559-1D40CF3CFE62}"/>
                </a:ext>
              </a:extLst>
            </p:cNvPr>
            <p:cNvSpPr/>
            <p:nvPr/>
          </p:nvSpPr>
          <p:spPr>
            <a:xfrm>
              <a:off x="1009650" y="1888906"/>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endParaRPr lang="nl-NL" sz="2000" b="1" dirty="0">
                <a:solidFill>
                  <a:schemeClr val="tx1"/>
                </a:solidFill>
              </a:endParaRPr>
            </a:p>
          </p:txBody>
        </p:sp>
      </p:grpSp>
      <p:sp>
        <p:nvSpPr>
          <p:cNvPr id="10" name="Stroomdiagram: Verbindingslijn 15">
            <a:extLst>
              <a:ext uri="{FF2B5EF4-FFF2-40B4-BE49-F238E27FC236}">
                <a16:creationId xmlns:a16="http://schemas.microsoft.com/office/drawing/2014/main" id="{0385FB84-047D-4540-BD87-8A89D0C96B03}"/>
              </a:ext>
            </a:extLst>
          </p:cNvPr>
          <p:cNvSpPr/>
          <p:nvPr/>
        </p:nvSpPr>
        <p:spPr>
          <a:xfrm rot="10800000">
            <a:off x="1083564" y="4521335"/>
            <a:ext cx="837297" cy="80009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headEnd type="triangle" w="lg"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afgeronde hoeken 10">
            <a:extLst>
              <a:ext uri="{FF2B5EF4-FFF2-40B4-BE49-F238E27FC236}">
                <a16:creationId xmlns:a16="http://schemas.microsoft.com/office/drawing/2014/main" id="{522E70FB-DEB2-4E35-8060-E5ACA6A805F8}"/>
              </a:ext>
            </a:extLst>
          </p:cNvPr>
          <p:cNvSpPr/>
          <p:nvPr/>
        </p:nvSpPr>
        <p:spPr>
          <a:xfrm>
            <a:off x="7577362" y="933212"/>
            <a:ext cx="2445318" cy="314325"/>
          </a:xfrm>
          <a:prstGeom prst="roundRect">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800" dirty="0">
                <a:solidFill>
                  <a:schemeClr val="tx1"/>
                </a:solidFill>
                <a:latin typeface="Arial Nova Cond Light" panose="020B0306020202020204" pitchFamily="34" charset="0"/>
              </a:rPr>
              <a:t>Data </a:t>
            </a:r>
            <a:r>
              <a:rPr lang="en-US" sz="1800" dirty="0" err="1">
                <a:solidFill>
                  <a:schemeClr val="tx1"/>
                </a:solidFill>
                <a:latin typeface="Arial Nova Cond Light" panose="020B0306020202020204" pitchFamily="34" charset="0"/>
              </a:rPr>
              <a:t>beschikbaar</a:t>
            </a:r>
            <a:r>
              <a:rPr lang="en-US" sz="1800" dirty="0">
                <a:solidFill>
                  <a:schemeClr val="tx1"/>
                </a:solidFill>
                <a:latin typeface="Arial Nova Cond Light" panose="020B0306020202020204" pitchFamily="34" charset="0"/>
              </a:rPr>
              <a:t> </a:t>
            </a:r>
            <a:r>
              <a:rPr lang="en-US" sz="1800" dirty="0" err="1">
                <a:solidFill>
                  <a:schemeClr val="tx1"/>
                </a:solidFill>
                <a:latin typeface="Arial Nova Cond Light" panose="020B0306020202020204" pitchFamily="34" charset="0"/>
              </a:rPr>
              <a:t>maken</a:t>
            </a:r>
            <a:endParaRPr lang="nl-NL" sz="1800" dirty="0">
              <a:solidFill>
                <a:schemeClr val="tx1"/>
              </a:solidFill>
              <a:latin typeface="Arial Nova Cond Light" panose="020B0306020202020204" pitchFamily="34" charset="0"/>
            </a:endParaRPr>
          </a:p>
        </p:txBody>
      </p:sp>
      <p:sp>
        <p:nvSpPr>
          <p:cNvPr id="21" name="Rechthoek: afgeronde hoeken 20">
            <a:extLst>
              <a:ext uri="{FF2B5EF4-FFF2-40B4-BE49-F238E27FC236}">
                <a16:creationId xmlns:a16="http://schemas.microsoft.com/office/drawing/2014/main" id="{06EEC220-D82B-4010-A6AD-D30C15753DF2}"/>
              </a:ext>
            </a:extLst>
          </p:cNvPr>
          <p:cNvSpPr/>
          <p:nvPr/>
        </p:nvSpPr>
        <p:spPr>
          <a:xfrm>
            <a:off x="7579323" y="2024952"/>
            <a:ext cx="4407887"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en-US" sz="1600" err="1">
                <a:solidFill>
                  <a:schemeClr val="tx1"/>
                </a:solidFill>
                <a:latin typeface="Arial Nova Cond Light" panose="020B0306020202020204" pitchFamily="34" charset="0"/>
              </a:rPr>
              <a:t>beschikbaar</a:t>
            </a:r>
            <a:r>
              <a:rPr lang="en-US" sz="1600">
                <a:solidFill>
                  <a:schemeClr val="tx1"/>
                </a:solidFill>
                <a:latin typeface="Arial Nova Cond Light" panose="020B0306020202020204" pitchFamily="34" charset="0"/>
              </a:rPr>
              <a:t> </a:t>
            </a:r>
            <a:r>
              <a:rPr lang="en-US" sz="1600" err="1">
                <a:solidFill>
                  <a:schemeClr val="tx1"/>
                </a:solidFill>
                <a:latin typeface="Arial Nova Cond Light" panose="020B0306020202020204" pitchFamily="34" charset="0"/>
              </a:rPr>
              <a:t>krijgen</a:t>
            </a:r>
            <a:r>
              <a:rPr lang="en-US" sz="1600">
                <a:solidFill>
                  <a:schemeClr val="tx1"/>
                </a:solidFill>
                <a:latin typeface="Arial Nova Cond Light" panose="020B0306020202020204" pitchFamily="34" charset="0"/>
              </a:rPr>
              <a:t> van </a:t>
            </a:r>
            <a:r>
              <a:rPr lang="en-US" sz="1600" err="1">
                <a:solidFill>
                  <a:schemeClr val="tx1"/>
                </a:solidFill>
                <a:latin typeface="Arial Nova Cond Light" panose="020B0306020202020204" pitchFamily="34" charset="0"/>
              </a:rPr>
              <a:t>informatie</a:t>
            </a:r>
            <a:r>
              <a:rPr lang="en-US" sz="1600">
                <a:solidFill>
                  <a:schemeClr val="tx1"/>
                </a:solidFill>
                <a:latin typeface="Arial Nova Cond Light" panose="020B0306020202020204" pitchFamily="34" charset="0"/>
              </a:rPr>
              <a:t> </a:t>
            </a:r>
            <a:r>
              <a:rPr lang="en-US" sz="1600" err="1">
                <a:solidFill>
                  <a:schemeClr val="tx1"/>
                </a:solidFill>
                <a:latin typeface="Arial Nova Cond Light" panose="020B0306020202020204" pitchFamily="34" charset="0"/>
              </a:rPr>
              <a:t>binnen</a:t>
            </a:r>
            <a:r>
              <a:rPr lang="en-US" sz="1600">
                <a:solidFill>
                  <a:schemeClr val="tx1"/>
                </a:solidFill>
                <a:latin typeface="Arial Nova Cond Light" panose="020B0306020202020204" pitchFamily="34" charset="0"/>
              </a:rPr>
              <a:t> de </a:t>
            </a:r>
            <a:r>
              <a:rPr lang="en-US" sz="1600" err="1">
                <a:solidFill>
                  <a:schemeClr val="tx1"/>
                </a:solidFill>
                <a:latin typeface="Arial Nova Cond Light" panose="020B0306020202020204" pitchFamily="34" charset="0"/>
              </a:rPr>
              <a:t>instellingen</a:t>
            </a:r>
            <a:endParaRPr lang="nl-NL" sz="1600">
              <a:solidFill>
                <a:schemeClr val="tx1"/>
              </a:solidFill>
              <a:latin typeface="Arial Nova Cond Light" panose="020B0306020202020204" pitchFamily="34" charset="0"/>
            </a:endParaRPr>
          </a:p>
        </p:txBody>
      </p:sp>
      <p:sp>
        <p:nvSpPr>
          <p:cNvPr id="19" name="Tekstvak 18">
            <a:extLst>
              <a:ext uri="{FF2B5EF4-FFF2-40B4-BE49-F238E27FC236}">
                <a16:creationId xmlns:a16="http://schemas.microsoft.com/office/drawing/2014/main" id="{36A6BD60-8DDA-44A7-9272-8CF130714996}"/>
              </a:ext>
            </a:extLst>
          </p:cNvPr>
          <p:cNvSpPr txBox="1"/>
          <p:nvPr/>
        </p:nvSpPr>
        <p:spPr>
          <a:xfrm>
            <a:off x="7520728" y="1326752"/>
            <a:ext cx="4407887" cy="584775"/>
          </a:xfrm>
          <a:prstGeom prst="rect">
            <a:avLst/>
          </a:prstGeom>
          <a:noFill/>
        </p:spPr>
        <p:txBody>
          <a:bodyPr wrap="square" rtlCol="0">
            <a:spAutoFit/>
          </a:bodyPr>
          <a:lstStyle/>
          <a:p>
            <a:r>
              <a:rPr lang="nl-NL" sz="1600" dirty="0">
                <a:latin typeface="Arial Nova Cond Light" panose="020B0306020202020204" pitchFamily="34" charset="0"/>
              </a:rPr>
              <a:t>Beschikbare data is de basis voor de analyse die antwoord gaat geven op de onderzoeksvraag:</a:t>
            </a:r>
          </a:p>
        </p:txBody>
      </p:sp>
      <p:sp>
        <p:nvSpPr>
          <p:cNvPr id="24" name="Rechthoek: afgeronde hoeken 23">
            <a:extLst>
              <a:ext uri="{FF2B5EF4-FFF2-40B4-BE49-F238E27FC236}">
                <a16:creationId xmlns:a16="http://schemas.microsoft.com/office/drawing/2014/main" id="{4B1A3CD9-403C-4F7B-949D-4EBF32B7DDD6}"/>
              </a:ext>
            </a:extLst>
          </p:cNvPr>
          <p:cNvSpPr/>
          <p:nvPr/>
        </p:nvSpPr>
        <p:spPr>
          <a:xfrm>
            <a:off x="7579324" y="2369382"/>
            <a:ext cx="3014856"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en-US" sz="1600" dirty="0">
                <a:solidFill>
                  <a:schemeClr val="tx1"/>
                </a:solidFill>
                <a:latin typeface="Arial Nova Cond Light" panose="020B0306020202020204" pitchFamily="34" charset="0"/>
              </a:rPr>
              <a:t>op </a:t>
            </a:r>
            <a:r>
              <a:rPr lang="en-US" sz="1600" dirty="0" err="1">
                <a:solidFill>
                  <a:schemeClr val="tx1"/>
                </a:solidFill>
                <a:latin typeface="Arial Nova Cond Light" panose="020B0306020202020204" pitchFamily="34" charset="0"/>
              </a:rPr>
              <a:t>zoek</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naar</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externe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relevante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bronnen</a:t>
            </a:r>
            <a:endParaRPr lang="nl-NL" sz="1600" dirty="0">
              <a:solidFill>
                <a:schemeClr val="tx1"/>
              </a:solidFill>
              <a:latin typeface="Arial Nova Cond Light" panose="020B0306020202020204" pitchFamily="34" charset="0"/>
            </a:endParaRPr>
          </a:p>
        </p:txBody>
      </p:sp>
      <p:pic>
        <p:nvPicPr>
          <p:cNvPr id="23" name="Afbeelding 22">
            <a:extLst>
              <a:ext uri="{FF2B5EF4-FFF2-40B4-BE49-F238E27FC236}">
                <a16:creationId xmlns:a16="http://schemas.microsoft.com/office/drawing/2014/main" id="{D59EDD8E-2142-4F27-A4C2-6EB766A57252}"/>
              </a:ext>
            </a:extLst>
          </p:cNvPr>
          <p:cNvPicPr>
            <a:picLocks noChangeAspect="1"/>
          </p:cNvPicPr>
          <p:nvPr/>
        </p:nvPicPr>
        <p:blipFill>
          <a:blip r:embed="rId4"/>
          <a:stretch>
            <a:fillRect/>
          </a:stretch>
        </p:blipFill>
        <p:spPr>
          <a:xfrm>
            <a:off x="2277919" y="4049055"/>
            <a:ext cx="5271769" cy="2612661"/>
          </a:xfrm>
          <a:prstGeom prst="rect">
            <a:avLst/>
          </a:prstGeom>
        </p:spPr>
      </p:pic>
    </p:spTree>
    <p:extLst>
      <p:ext uri="{BB962C8B-B14F-4D97-AF65-F5344CB8AC3E}">
        <p14:creationId xmlns:p14="http://schemas.microsoft.com/office/powerpoint/2010/main" val="27876105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41"/>
        <p:cNvGrpSpPr/>
        <p:nvPr/>
      </p:nvGrpSpPr>
      <p:grpSpPr>
        <a:xfrm>
          <a:off x="0" y="0"/>
          <a:ext cx="0" cy="0"/>
          <a:chOff x="0" y="0"/>
          <a:chExt cx="0" cy="0"/>
        </a:xfrm>
      </p:grpSpPr>
      <p:sp>
        <p:nvSpPr>
          <p:cNvPr id="22" name="Vrije vorm: vorm 21">
            <a:extLst>
              <a:ext uri="{FF2B5EF4-FFF2-40B4-BE49-F238E27FC236}">
                <a16:creationId xmlns:a16="http://schemas.microsoft.com/office/drawing/2014/main" id="{B599252E-0003-4965-ADC7-335953B3FE68}"/>
              </a:ext>
            </a:extLst>
          </p:cNvPr>
          <p:cNvSpPr/>
          <p:nvPr/>
        </p:nvSpPr>
        <p:spPr>
          <a:xfrm>
            <a:off x="4176215" y="1082336"/>
            <a:ext cx="3134143" cy="46532"/>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rije vorm: vorm 9">
            <a:extLst>
              <a:ext uri="{FF2B5EF4-FFF2-40B4-BE49-F238E27FC236}">
                <a16:creationId xmlns:a16="http://schemas.microsoft.com/office/drawing/2014/main" id="{119EDB8D-74B5-4112-82BA-906C8107EDC5}"/>
              </a:ext>
            </a:extLst>
          </p:cNvPr>
          <p:cNvSpPr/>
          <p:nvPr/>
        </p:nvSpPr>
        <p:spPr>
          <a:xfrm>
            <a:off x="1092712" y="-1744499"/>
            <a:ext cx="45719" cy="295920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vorm 10">
            <a:extLst>
              <a:ext uri="{FF2B5EF4-FFF2-40B4-BE49-F238E27FC236}">
                <a16:creationId xmlns:a16="http://schemas.microsoft.com/office/drawing/2014/main" id="{E88026BE-4266-41CB-8314-6566789DD063}"/>
              </a:ext>
            </a:extLst>
          </p:cNvPr>
          <p:cNvSpPr/>
          <p:nvPr/>
        </p:nvSpPr>
        <p:spPr>
          <a:xfrm>
            <a:off x="1781175" y="1085850"/>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11">
            <a:extLst>
              <a:ext uri="{FF2B5EF4-FFF2-40B4-BE49-F238E27FC236}">
                <a16:creationId xmlns:a16="http://schemas.microsoft.com/office/drawing/2014/main" id="{9366B5D8-1BA4-450F-BB22-39AE9BFE2E7D}"/>
              </a:ext>
            </a:extLst>
          </p:cNvPr>
          <p:cNvSpPr/>
          <p:nvPr/>
        </p:nvSpPr>
        <p:spPr>
          <a:xfrm>
            <a:off x="376237" y="366206"/>
            <a:ext cx="1457325" cy="1457325"/>
          </a:xfrm>
          <a:prstGeom prst="flowChartConnector">
            <a:avLst/>
          </a:prstGeom>
          <a:solidFill>
            <a:srgbClr val="F4B634"/>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Uitvoering</a:t>
            </a:r>
            <a:endParaRPr lang="nl-NL" sz="1600" b="1">
              <a:solidFill>
                <a:schemeClr val="tx1"/>
              </a:solidFill>
              <a:latin typeface="Arial Nova Cond Light" panose="020B0306020202020204" pitchFamily="34" charset="0"/>
            </a:endParaRPr>
          </a:p>
        </p:txBody>
      </p:sp>
      <p:sp>
        <p:nvSpPr>
          <p:cNvPr id="14" name="Rechthoek: afgeronde hoeken 13">
            <a:extLst>
              <a:ext uri="{FF2B5EF4-FFF2-40B4-BE49-F238E27FC236}">
                <a16:creationId xmlns:a16="http://schemas.microsoft.com/office/drawing/2014/main" id="{7E04FA69-F851-445D-BA0E-7418A7DF668E}"/>
              </a:ext>
            </a:extLst>
          </p:cNvPr>
          <p:cNvSpPr/>
          <p:nvPr/>
        </p:nvSpPr>
        <p:spPr>
          <a:xfrm>
            <a:off x="2602776" y="860027"/>
            <a:ext cx="1913622" cy="466725"/>
          </a:xfrm>
          <a:prstGeom prst="roundRect">
            <a:avLst>
              <a:gd name="adj" fmla="val 11495"/>
            </a:avLst>
          </a:prstGeom>
          <a:solidFill>
            <a:srgbClr val="F4B634"/>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US" sz="2000" dirty="0">
                <a:solidFill>
                  <a:schemeClr val="tx1"/>
                </a:solidFill>
                <a:latin typeface="Arial Nova Cond Light" panose="020B0306020202020204" pitchFamily="34" charset="0"/>
              </a:rPr>
              <a:t>Data analyses</a:t>
            </a:r>
            <a:endParaRPr lang="nl-NL" sz="2000" dirty="0">
              <a:solidFill>
                <a:schemeClr val="tx1"/>
              </a:solidFill>
              <a:latin typeface="Arial Nova Cond Light" panose="020B0306020202020204" pitchFamily="34" charset="0"/>
            </a:endParaRPr>
          </a:p>
        </p:txBody>
      </p:sp>
      <p:pic>
        <p:nvPicPr>
          <p:cNvPr id="16" name="Afbeelding 15">
            <a:extLst>
              <a:ext uri="{FF2B5EF4-FFF2-40B4-BE49-F238E27FC236}">
                <a16:creationId xmlns:a16="http://schemas.microsoft.com/office/drawing/2014/main" id="{BDF77DF1-E150-4A58-A6E9-2C22478D8AB8}"/>
              </a:ext>
            </a:extLst>
          </p:cNvPr>
          <p:cNvPicPr>
            <a:picLocks noChangeAspect="1"/>
          </p:cNvPicPr>
          <p:nvPr/>
        </p:nvPicPr>
        <p:blipFill>
          <a:blip r:embed="rId3"/>
          <a:stretch>
            <a:fillRect/>
          </a:stretch>
        </p:blipFill>
        <p:spPr>
          <a:xfrm>
            <a:off x="1488499" y="1484130"/>
            <a:ext cx="9981767" cy="3366114"/>
          </a:xfrm>
          <a:prstGeom prst="rect">
            <a:avLst/>
          </a:prstGeom>
        </p:spPr>
      </p:pic>
      <p:sp>
        <p:nvSpPr>
          <p:cNvPr id="20" name="Rechthoek: afgeronde hoeken 19">
            <a:extLst>
              <a:ext uri="{FF2B5EF4-FFF2-40B4-BE49-F238E27FC236}">
                <a16:creationId xmlns:a16="http://schemas.microsoft.com/office/drawing/2014/main" id="{CE3D4801-BDED-4AB9-9851-9D23EE87E927}"/>
              </a:ext>
            </a:extLst>
          </p:cNvPr>
          <p:cNvSpPr/>
          <p:nvPr/>
        </p:nvSpPr>
        <p:spPr>
          <a:xfrm>
            <a:off x="2341853" y="4414954"/>
            <a:ext cx="1465872" cy="326106"/>
          </a:xfrm>
          <a:prstGeom prst="roundRect">
            <a:avLst/>
          </a:prstGeom>
          <a:solidFill>
            <a:srgbClr val="F4B634"/>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a:solidFill>
                  <a:schemeClr val="tx1"/>
                </a:solidFill>
                <a:latin typeface="Arial Nova Cond Light" panose="020B0306020202020204" pitchFamily="34" charset="0"/>
              </a:rPr>
              <a:t>Data </a:t>
            </a:r>
            <a:r>
              <a:rPr lang="en-US" sz="1600" err="1">
                <a:solidFill>
                  <a:schemeClr val="tx1"/>
                </a:solidFill>
                <a:latin typeface="Arial Nova Cond Light" panose="020B0306020202020204" pitchFamily="34" charset="0"/>
              </a:rPr>
              <a:t>prepareren</a:t>
            </a:r>
            <a:endParaRPr lang="nl-NL" sz="1600">
              <a:solidFill>
                <a:schemeClr val="tx1"/>
              </a:solidFill>
              <a:latin typeface="Arial Nova Cond Light" panose="020B0306020202020204" pitchFamily="34" charset="0"/>
            </a:endParaRPr>
          </a:p>
        </p:txBody>
      </p:sp>
      <p:sp>
        <p:nvSpPr>
          <p:cNvPr id="21" name="Rechthoek: afgeronde hoeken 20">
            <a:extLst>
              <a:ext uri="{FF2B5EF4-FFF2-40B4-BE49-F238E27FC236}">
                <a16:creationId xmlns:a16="http://schemas.microsoft.com/office/drawing/2014/main" id="{1ACCBAC7-F684-441F-8DA1-99699C4DA176}"/>
              </a:ext>
            </a:extLst>
          </p:cNvPr>
          <p:cNvSpPr/>
          <p:nvPr/>
        </p:nvSpPr>
        <p:spPr>
          <a:xfrm>
            <a:off x="7007143" y="4059298"/>
            <a:ext cx="2225568" cy="326106"/>
          </a:xfrm>
          <a:prstGeom prst="roundRect">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err="1">
                <a:solidFill>
                  <a:schemeClr val="tx1"/>
                </a:solidFill>
                <a:latin typeface="Arial Nova Cond Light" panose="020B0306020202020204" pitchFamily="34" charset="0"/>
              </a:rPr>
              <a:t>Een</a:t>
            </a:r>
            <a:r>
              <a:rPr lang="en-US" sz="1600">
                <a:solidFill>
                  <a:schemeClr val="tx1"/>
                </a:solidFill>
                <a:latin typeface="Arial Nova Cond Light" panose="020B0306020202020204" pitchFamily="34" charset="0"/>
              </a:rPr>
              <a:t> “</a:t>
            </a:r>
            <a:r>
              <a:rPr lang="en-US" sz="1600" err="1">
                <a:solidFill>
                  <a:schemeClr val="tx1"/>
                </a:solidFill>
                <a:latin typeface="Arial Nova Cond Light" panose="020B0306020202020204" pitchFamily="34" charset="0"/>
              </a:rPr>
              <a:t>lerend</a:t>
            </a:r>
            <a:r>
              <a:rPr lang="en-US" sz="1600">
                <a:solidFill>
                  <a:schemeClr val="tx1"/>
                </a:solidFill>
                <a:latin typeface="Arial Nova Cond Light" panose="020B0306020202020204" pitchFamily="34" charset="0"/>
              </a:rPr>
              <a:t>” model</a:t>
            </a:r>
            <a:endParaRPr lang="nl-NL" sz="1600">
              <a:solidFill>
                <a:schemeClr val="tx1"/>
              </a:solidFill>
              <a:latin typeface="Arial Nova Cond Light" panose="020B0306020202020204" pitchFamily="34" charset="0"/>
            </a:endParaRPr>
          </a:p>
        </p:txBody>
      </p:sp>
      <p:sp>
        <p:nvSpPr>
          <p:cNvPr id="23" name="Stroomdiagram: Verbindingslijn 15">
            <a:extLst>
              <a:ext uri="{FF2B5EF4-FFF2-40B4-BE49-F238E27FC236}">
                <a16:creationId xmlns:a16="http://schemas.microsoft.com/office/drawing/2014/main" id="{0CEC1E95-EB61-4998-9053-717631A2C5DD}"/>
              </a:ext>
            </a:extLst>
          </p:cNvPr>
          <p:cNvSpPr/>
          <p:nvPr/>
        </p:nvSpPr>
        <p:spPr>
          <a:xfrm>
            <a:off x="7244586" y="1083150"/>
            <a:ext cx="837297" cy="80009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06155BB1-E299-42F5-8576-765D851AB762}"/>
              </a:ext>
            </a:extLst>
          </p:cNvPr>
          <p:cNvSpPr txBox="1"/>
          <p:nvPr/>
        </p:nvSpPr>
        <p:spPr>
          <a:xfrm>
            <a:off x="2264540" y="4768323"/>
            <a:ext cx="3964547" cy="584775"/>
          </a:xfrm>
          <a:prstGeom prst="rect">
            <a:avLst/>
          </a:prstGeom>
          <a:noFill/>
        </p:spPr>
        <p:txBody>
          <a:bodyPr wrap="none" rtlCol="0">
            <a:spAutoFit/>
          </a:bodyPr>
          <a:lstStyle/>
          <a:p>
            <a:r>
              <a:rPr lang="nl-NL" sz="1600" dirty="0">
                <a:latin typeface="Arial Nova Cond Light" panose="020B0306020202020204" pitchFamily="34" charset="0"/>
              </a:rPr>
              <a:t>Om data te kunnen gebruiken binnen een algoritme</a:t>
            </a:r>
          </a:p>
          <a:p>
            <a:r>
              <a:rPr lang="nl-NL" sz="1600" dirty="0">
                <a:latin typeface="Arial Nova Cond Light" panose="020B0306020202020204" pitchFamily="34" charset="0"/>
              </a:rPr>
              <a:t>moet deze geschikt zijn of geschikt gemaakt worden.</a:t>
            </a:r>
          </a:p>
        </p:txBody>
      </p:sp>
      <p:sp>
        <p:nvSpPr>
          <p:cNvPr id="25" name="Tekstvak 24">
            <a:extLst>
              <a:ext uri="{FF2B5EF4-FFF2-40B4-BE49-F238E27FC236}">
                <a16:creationId xmlns:a16="http://schemas.microsoft.com/office/drawing/2014/main" id="{C97D1C22-020D-4699-AF28-17F787E103EA}"/>
              </a:ext>
            </a:extLst>
          </p:cNvPr>
          <p:cNvSpPr txBox="1"/>
          <p:nvPr/>
        </p:nvSpPr>
        <p:spPr>
          <a:xfrm>
            <a:off x="6908733" y="4420626"/>
            <a:ext cx="4149791" cy="1323439"/>
          </a:xfrm>
          <a:prstGeom prst="rect">
            <a:avLst/>
          </a:prstGeom>
          <a:noFill/>
        </p:spPr>
        <p:txBody>
          <a:bodyPr wrap="square" rtlCol="0">
            <a:spAutoFit/>
          </a:bodyPr>
          <a:lstStyle/>
          <a:p>
            <a:r>
              <a:rPr lang="nl-NL" sz="1600" dirty="0">
                <a:latin typeface="Arial Nova Cond Light" panose="020B0306020202020204" pitchFamily="34" charset="0"/>
              </a:rPr>
              <a:t>Een model moet worden getraind en getest. Afhankelijk van de parameters die je meegeeft functioneert een model beter of slechter. Daarbij zoek je altijd naar een model dat niet alleen op de huidige dataset goede resultaten behaalt maar ook op nieuwe data.</a:t>
            </a:r>
          </a:p>
        </p:txBody>
      </p:sp>
      <p:sp>
        <p:nvSpPr>
          <p:cNvPr id="26" name="Vrije vorm: vorm 25">
            <a:extLst>
              <a:ext uri="{FF2B5EF4-FFF2-40B4-BE49-F238E27FC236}">
                <a16:creationId xmlns:a16="http://schemas.microsoft.com/office/drawing/2014/main" id="{6ED37D9C-7985-4668-846E-AD322AAF68CA}"/>
              </a:ext>
            </a:extLst>
          </p:cNvPr>
          <p:cNvSpPr/>
          <p:nvPr/>
        </p:nvSpPr>
        <p:spPr>
          <a:xfrm>
            <a:off x="1698205" y="6335917"/>
            <a:ext cx="9229809" cy="45720"/>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Stroomdiagram: Verbindingslijn 15">
            <a:extLst>
              <a:ext uri="{FF2B5EF4-FFF2-40B4-BE49-F238E27FC236}">
                <a16:creationId xmlns:a16="http://schemas.microsoft.com/office/drawing/2014/main" id="{6F029DD2-25AE-4674-8A69-552BCC50D2B2}"/>
              </a:ext>
            </a:extLst>
          </p:cNvPr>
          <p:cNvSpPr/>
          <p:nvPr/>
        </p:nvSpPr>
        <p:spPr>
          <a:xfrm>
            <a:off x="10890813" y="3028951"/>
            <a:ext cx="837297" cy="80009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Stroomdiagram: Verbindingslijn 15">
            <a:extLst>
              <a:ext uri="{FF2B5EF4-FFF2-40B4-BE49-F238E27FC236}">
                <a16:creationId xmlns:a16="http://schemas.microsoft.com/office/drawing/2014/main" id="{11B8E1AE-3FC4-4565-BDEB-32212D4BBB3A}"/>
              </a:ext>
            </a:extLst>
          </p:cNvPr>
          <p:cNvSpPr/>
          <p:nvPr/>
        </p:nvSpPr>
        <p:spPr>
          <a:xfrm rot="5400000">
            <a:off x="10909413" y="5518107"/>
            <a:ext cx="837297" cy="80009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Vrije vorm: vorm 28">
            <a:extLst>
              <a:ext uri="{FF2B5EF4-FFF2-40B4-BE49-F238E27FC236}">
                <a16:creationId xmlns:a16="http://schemas.microsoft.com/office/drawing/2014/main" id="{0DD87616-A7B7-4C06-BA88-99BEAF9E9F42}"/>
              </a:ext>
            </a:extLst>
          </p:cNvPr>
          <p:cNvSpPr/>
          <p:nvPr/>
        </p:nvSpPr>
        <p:spPr>
          <a:xfrm>
            <a:off x="11728110" y="3814018"/>
            <a:ext cx="70077" cy="1685489"/>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Stroomdiagram: Verbindingslijn 15">
            <a:extLst>
              <a:ext uri="{FF2B5EF4-FFF2-40B4-BE49-F238E27FC236}">
                <a16:creationId xmlns:a16="http://schemas.microsoft.com/office/drawing/2014/main" id="{6C4B2444-E549-4322-A20A-A520A275A09E}"/>
              </a:ext>
            </a:extLst>
          </p:cNvPr>
          <p:cNvSpPr/>
          <p:nvPr/>
        </p:nvSpPr>
        <p:spPr>
          <a:xfrm rot="-5400000">
            <a:off x="1075957" y="6349014"/>
            <a:ext cx="589627" cy="563431"/>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Vrije vorm: vorm 32">
            <a:extLst>
              <a:ext uri="{FF2B5EF4-FFF2-40B4-BE49-F238E27FC236}">
                <a16:creationId xmlns:a16="http://schemas.microsoft.com/office/drawing/2014/main" id="{D5ABAEF9-006D-4B61-9051-D0300AD78EFC}"/>
              </a:ext>
            </a:extLst>
          </p:cNvPr>
          <p:cNvSpPr/>
          <p:nvPr/>
        </p:nvSpPr>
        <p:spPr>
          <a:xfrm>
            <a:off x="1092712" y="6932875"/>
            <a:ext cx="45719" cy="295920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Stroomdiagram: Verbindingslijn 8">
            <a:extLst>
              <a:ext uri="{FF2B5EF4-FFF2-40B4-BE49-F238E27FC236}">
                <a16:creationId xmlns:a16="http://schemas.microsoft.com/office/drawing/2014/main" id="{ABD165AA-033B-184E-948E-23BBF15B0D8D}"/>
              </a:ext>
            </a:extLst>
          </p:cNvPr>
          <p:cNvSpPr/>
          <p:nvPr/>
        </p:nvSpPr>
        <p:spPr>
          <a:xfrm>
            <a:off x="2363102" y="853459"/>
            <a:ext cx="482818" cy="482818"/>
          </a:xfrm>
          <a:prstGeom prst="flowChartConnector">
            <a:avLst/>
          </a:prstGeom>
          <a:solidFill>
            <a:srgbClr val="F4B634"/>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endParaRPr lang="nl-NL" sz="2000" b="1" dirty="0">
              <a:solidFill>
                <a:schemeClr val="tx1"/>
              </a:solidFill>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48"/>
        <p:cNvGrpSpPr/>
        <p:nvPr/>
      </p:nvGrpSpPr>
      <p:grpSpPr>
        <a:xfrm>
          <a:off x="0" y="0"/>
          <a:ext cx="0" cy="0"/>
          <a:chOff x="0" y="0"/>
          <a:chExt cx="0" cy="0"/>
        </a:xfrm>
      </p:grpSpPr>
      <p:sp>
        <p:nvSpPr>
          <p:cNvPr id="29" name="Stroomdiagram: Verbindingslijn 15">
            <a:extLst>
              <a:ext uri="{FF2B5EF4-FFF2-40B4-BE49-F238E27FC236}">
                <a16:creationId xmlns:a16="http://schemas.microsoft.com/office/drawing/2014/main" id="{3C36A5C7-8007-4863-9434-8E3B2111F78E}"/>
              </a:ext>
            </a:extLst>
          </p:cNvPr>
          <p:cNvSpPr/>
          <p:nvPr/>
        </p:nvSpPr>
        <p:spPr>
          <a:xfrm rot="5400000">
            <a:off x="11324798" y="2250929"/>
            <a:ext cx="613051" cy="585814"/>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Vrije vorm: vorm 27">
            <a:extLst>
              <a:ext uri="{FF2B5EF4-FFF2-40B4-BE49-F238E27FC236}">
                <a16:creationId xmlns:a16="http://schemas.microsoft.com/office/drawing/2014/main" id="{DD3AEE7E-A1EB-43C4-9182-286195809B7D}"/>
              </a:ext>
            </a:extLst>
          </p:cNvPr>
          <p:cNvSpPr/>
          <p:nvPr/>
        </p:nvSpPr>
        <p:spPr>
          <a:xfrm>
            <a:off x="5253492" y="2855637"/>
            <a:ext cx="5993048" cy="79620"/>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Afbeelding 41">
            <a:extLst>
              <a:ext uri="{FF2B5EF4-FFF2-40B4-BE49-F238E27FC236}">
                <a16:creationId xmlns:a16="http://schemas.microsoft.com/office/drawing/2014/main" id="{01AFF6DE-51A7-44B9-A25C-06A11D0D77B4}"/>
              </a:ext>
            </a:extLst>
          </p:cNvPr>
          <p:cNvPicPr>
            <a:picLocks noChangeAspect="1"/>
          </p:cNvPicPr>
          <p:nvPr/>
        </p:nvPicPr>
        <p:blipFill>
          <a:blip r:embed="rId3"/>
          <a:stretch>
            <a:fillRect/>
          </a:stretch>
        </p:blipFill>
        <p:spPr>
          <a:xfrm>
            <a:off x="9256715" y="2250071"/>
            <a:ext cx="2261616" cy="1184148"/>
          </a:xfrm>
          <a:prstGeom prst="rect">
            <a:avLst/>
          </a:prstGeom>
        </p:spPr>
      </p:pic>
      <p:sp>
        <p:nvSpPr>
          <p:cNvPr id="31" name="Stroomdiagram: Verbindingslijn 15">
            <a:extLst>
              <a:ext uri="{FF2B5EF4-FFF2-40B4-BE49-F238E27FC236}">
                <a16:creationId xmlns:a16="http://schemas.microsoft.com/office/drawing/2014/main" id="{B1859EF1-F179-436B-830A-6AB149F927D1}"/>
              </a:ext>
            </a:extLst>
          </p:cNvPr>
          <p:cNvSpPr/>
          <p:nvPr/>
        </p:nvSpPr>
        <p:spPr>
          <a:xfrm rot="5400000">
            <a:off x="11328186" y="3710113"/>
            <a:ext cx="613051" cy="585814"/>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Vrije vorm: vorm 29">
            <a:extLst>
              <a:ext uri="{FF2B5EF4-FFF2-40B4-BE49-F238E27FC236}">
                <a16:creationId xmlns:a16="http://schemas.microsoft.com/office/drawing/2014/main" id="{77FF3302-BDA2-4723-AC58-F66DC21D87CE}"/>
              </a:ext>
            </a:extLst>
          </p:cNvPr>
          <p:cNvSpPr/>
          <p:nvPr/>
        </p:nvSpPr>
        <p:spPr>
          <a:xfrm>
            <a:off x="5256880" y="4314821"/>
            <a:ext cx="5993048" cy="49813"/>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a:extLst>
              <a:ext uri="{FF2B5EF4-FFF2-40B4-BE49-F238E27FC236}">
                <a16:creationId xmlns:a16="http://schemas.microsoft.com/office/drawing/2014/main" id="{E3D95470-C15D-4533-8ACA-B246CA6D3DAE}"/>
              </a:ext>
            </a:extLst>
          </p:cNvPr>
          <p:cNvPicPr>
            <a:picLocks noChangeAspect="1"/>
          </p:cNvPicPr>
          <p:nvPr/>
        </p:nvPicPr>
        <p:blipFill>
          <a:blip r:embed="rId4"/>
          <a:stretch>
            <a:fillRect/>
          </a:stretch>
        </p:blipFill>
        <p:spPr>
          <a:xfrm>
            <a:off x="9249341" y="3707230"/>
            <a:ext cx="2280183" cy="1193870"/>
          </a:xfrm>
          <a:prstGeom prst="rect">
            <a:avLst/>
          </a:prstGeom>
        </p:spPr>
      </p:pic>
      <p:sp>
        <p:nvSpPr>
          <p:cNvPr id="35" name="Stroomdiagram: Verbindingslijn 15">
            <a:extLst>
              <a:ext uri="{FF2B5EF4-FFF2-40B4-BE49-F238E27FC236}">
                <a16:creationId xmlns:a16="http://schemas.microsoft.com/office/drawing/2014/main" id="{211ECAEB-0D1C-48CB-A6C9-893E20603E09}"/>
              </a:ext>
            </a:extLst>
          </p:cNvPr>
          <p:cNvSpPr/>
          <p:nvPr/>
        </p:nvSpPr>
        <p:spPr>
          <a:xfrm rot="5400000">
            <a:off x="11324798" y="5132793"/>
            <a:ext cx="613051" cy="585814"/>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Vrije vorm: vorm 33">
            <a:extLst>
              <a:ext uri="{FF2B5EF4-FFF2-40B4-BE49-F238E27FC236}">
                <a16:creationId xmlns:a16="http://schemas.microsoft.com/office/drawing/2014/main" id="{38A47AE3-0CF9-40C7-9CA8-567400893664}"/>
              </a:ext>
            </a:extLst>
          </p:cNvPr>
          <p:cNvSpPr/>
          <p:nvPr/>
        </p:nvSpPr>
        <p:spPr>
          <a:xfrm>
            <a:off x="5253492" y="5737501"/>
            <a:ext cx="5993048" cy="91592"/>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Afbeelding 36">
            <a:extLst>
              <a:ext uri="{FF2B5EF4-FFF2-40B4-BE49-F238E27FC236}">
                <a16:creationId xmlns:a16="http://schemas.microsoft.com/office/drawing/2014/main" id="{E33F57F9-FC0B-43C3-B258-7D712DDB6082}"/>
              </a:ext>
            </a:extLst>
          </p:cNvPr>
          <p:cNvPicPr>
            <a:picLocks noChangeAspect="1"/>
          </p:cNvPicPr>
          <p:nvPr/>
        </p:nvPicPr>
        <p:blipFill>
          <a:blip r:embed="rId5"/>
          <a:stretch>
            <a:fillRect/>
          </a:stretch>
        </p:blipFill>
        <p:spPr>
          <a:xfrm>
            <a:off x="8607298" y="5223002"/>
            <a:ext cx="2877451" cy="1020933"/>
          </a:xfrm>
          <a:prstGeom prst="rect">
            <a:avLst/>
          </a:prstGeom>
        </p:spPr>
      </p:pic>
      <p:cxnSp>
        <p:nvCxnSpPr>
          <p:cNvPr id="44" name="Rechte verbindingslijn met pijl 43">
            <a:extLst>
              <a:ext uri="{FF2B5EF4-FFF2-40B4-BE49-F238E27FC236}">
                <a16:creationId xmlns:a16="http://schemas.microsoft.com/office/drawing/2014/main" id="{AD7B0F0E-D5D3-4AE4-8993-7F6DB8128E03}"/>
              </a:ext>
            </a:extLst>
          </p:cNvPr>
          <p:cNvCxnSpPr>
            <a:cxnSpLocks/>
          </p:cNvCxnSpPr>
          <p:nvPr/>
        </p:nvCxnSpPr>
        <p:spPr>
          <a:xfrm>
            <a:off x="9421442" y="2857570"/>
            <a:ext cx="9908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Vrije vorm: vorm 59">
            <a:extLst>
              <a:ext uri="{FF2B5EF4-FFF2-40B4-BE49-F238E27FC236}">
                <a16:creationId xmlns:a16="http://schemas.microsoft.com/office/drawing/2014/main" id="{684C70D1-DE5D-4FCD-8113-FE31054D5F2D}"/>
              </a:ext>
            </a:extLst>
          </p:cNvPr>
          <p:cNvSpPr/>
          <p:nvPr/>
        </p:nvSpPr>
        <p:spPr>
          <a:xfrm flipH="1">
            <a:off x="4051928" y="3005799"/>
            <a:ext cx="67479" cy="2597134"/>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Stroomdiagram: Verbindingslijn 15">
            <a:extLst>
              <a:ext uri="{FF2B5EF4-FFF2-40B4-BE49-F238E27FC236}">
                <a16:creationId xmlns:a16="http://schemas.microsoft.com/office/drawing/2014/main" id="{0A6DCA1E-EB8F-4402-A11C-4DA4C8956142}"/>
              </a:ext>
            </a:extLst>
          </p:cNvPr>
          <p:cNvSpPr/>
          <p:nvPr/>
        </p:nvSpPr>
        <p:spPr>
          <a:xfrm>
            <a:off x="3506357" y="2186483"/>
            <a:ext cx="613051" cy="569149"/>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Vrije vorm: vorm 65">
            <a:extLst>
              <a:ext uri="{FF2B5EF4-FFF2-40B4-BE49-F238E27FC236}">
                <a16:creationId xmlns:a16="http://schemas.microsoft.com/office/drawing/2014/main" id="{307C7B84-AD76-41D5-9528-3C9A3E0A0659}"/>
              </a:ext>
            </a:extLst>
          </p:cNvPr>
          <p:cNvSpPr/>
          <p:nvPr/>
        </p:nvSpPr>
        <p:spPr>
          <a:xfrm>
            <a:off x="2780073" y="2185547"/>
            <a:ext cx="689411" cy="244903"/>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Rechte verbindingslijn met pijl 46">
            <a:extLst>
              <a:ext uri="{FF2B5EF4-FFF2-40B4-BE49-F238E27FC236}">
                <a16:creationId xmlns:a16="http://schemas.microsoft.com/office/drawing/2014/main" id="{0A1C1798-BC2E-4D5E-8923-126BC055E45F}"/>
              </a:ext>
            </a:extLst>
          </p:cNvPr>
          <p:cNvCxnSpPr>
            <a:cxnSpLocks/>
          </p:cNvCxnSpPr>
          <p:nvPr/>
        </p:nvCxnSpPr>
        <p:spPr>
          <a:xfrm>
            <a:off x="9448090" y="5737501"/>
            <a:ext cx="9908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BE296F2E-6313-40A1-BA60-D745D93AED9B}"/>
              </a:ext>
            </a:extLst>
          </p:cNvPr>
          <p:cNvCxnSpPr>
            <a:cxnSpLocks/>
          </p:cNvCxnSpPr>
          <p:nvPr/>
        </p:nvCxnSpPr>
        <p:spPr>
          <a:xfrm>
            <a:off x="9428586" y="4314821"/>
            <a:ext cx="9908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2AF4B8C9-EE2F-41E1-9B3A-975D6E0F20FE}"/>
              </a:ext>
            </a:extLst>
          </p:cNvPr>
          <p:cNvSpPr/>
          <p:nvPr/>
        </p:nvSpPr>
        <p:spPr>
          <a:xfrm>
            <a:off x="1092712" y="-1744499"/>
            <a:ext cx="45719" cy="295920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rije vorm: vorm 4">
            <a:extLst>
              <a:ext uri="{FF2B5EF4-FFF2-40B4-BE49-F238E27FC236}">
                <a16:creationId xmlns:a16="http://schemas.microsoft.com/office/drawing/2014/main" id="{203E4685-254D-46DE-9E40-E55B8731349E}"/>
              </a:ext>
            </a:extLst>
          </p:cNvPr>
          <p:cNvSpPr/>
          <p:nvPr/>
        </p:nvSpPr>
        <p:spPr>
          <a:xfrm>
            <a:off x="1781173" y="1070183"/>
            <a:ext cx="9504477" cy="165853"/>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9F528E63-AEA9-4648-B99A-9BBF53413A63}"/>
              </a:ext>
            </a:extLst>
          </p:cNvPr>
          <p:cNvSpPr/>
          <p:nvPr/>
        </p:nvSpPr>
        <p:spPr>
          <a:xfrm>
            <a:off x="376237" y="366206"/>
            <a:ext cx="1457325" cy="1457325"/>
          </a:xfrm>
          <a:prstGeom prst="flowChartConnector">
            <a:avLst/>
          </a:prstGeom>
          <a:solidFill>
            <a:srgbClr val="C4D66F"/>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Resultaten</a:t>
            </a:r>
            <a:endParaRPr lang="nl-NL" sz="1600" b="1">
              <a:solidFill>
                <a:schemeClr val="tx1"/>
              </a:solidFill>
              <a:latin typeface="Arial Nova Cond Light" panose="020B0306020202020204" pitchFamily="34" charset="0"/>
            </a:endParaRPr>
          </a:p>
        </p:txBody>
      </p:sp>
      <p:sp>
        <p:nvSpPr>
          <p:cNvPr id="7" name="Rechthoek: afgeronde hoeken 6">
            <a:extLst>
              <a:ext uri="{FF2B5EF4-FFF2-40B4-BE49-F238E27FC236}">
                <a16:creationId xmlns:a16="http://schemas.microsoft.com/office/drawing/2014/main" id="{76E01D0F-65F3-414E-9BAA-4B13DA69BF25}"/>
              </a:ext>
            </a:extLst>
          </p:cNvPr>
          <p:cNvSpPr/>
          <p:nvPr/>
        </p:nvSpPr>
        <p:spPr>
          <a:xfrm>
            <a:off x="2643675" y="860027"/>
            <a:ext cx="2422263" cy="466725"/>
          </a:xfrm>
          <a:prstGeom prst="roundRect">
            <a:avLst>
              <a:gd name="adj" fmla="val 11495"/>
            </a:avLst>
          </a:prstGeom>
          <a:solidFill>
            <a:srgbClr val="C4D7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US" sz="2000" dirty="0" err="1">
                <a:solidFill>
                  <a:schemeClr val="tx1"/>
                </a:solidFill>
                <a:latin typeface="Arial Nova Cond Light" panose="020B0306020202020204" pitchFamily="34" charset="0"/>
              </a:rPr>
              <a:t>Variatie</a:t>
            </a:r>
            <a:r>
              <a:rPr lang="en-US" sz="2000" dirty="0">
                <a:solidFill>
                  <a:schemeClr val="tx1"/>
                </a:solidFill>
                <a:latin typeface="Arial Nova Cond Light" panose="020B0306020202020204" pitchFamily="34" charset="0"/>
              </a:rPr>
              <a:t> in </a:t>
            </a:r>
            <a:r>
              <a:rPr lang="en-US" sz="2000" dirty="0" err="1">
                <a:solidFill>
                  <a:schemeClr val="tx1"/>
                </a:solidFill>
                <a:latin typeface="Arial Nova Cond Light" panose="020B0306020202020204" pitchFamily="34" charset="0"/>
              </a:rPr>
              <a:t>resultaten</a:t>
            </a:r>
            <a:endParaRPr lang="nl-NL" sz="2000" dirty="0">
              <a:solidFill>
                <a:schemeClr val="tx1"/>
              </a:solidFill>
              <a:latin typeface="Arial Nova Cond Light" panose="020B0306020202020204" pitchFamily="34" charset="0"/>
            </a:endParaRPr>
          </a:p>
        </p:txBody>
      </p:sp>
      <p:sp>
        <p:nvSpPr>
          <p:cNvPr id="11" name="Rechthoek: afgeronde hoeken 10">
            <a:extLst>
              <a:ext uri="{FF2B5EF4-FFF2-40B4-BE49-F238E27FC236}">
                <a16:creationId xmlns:a16="http://schemas.microsoft.com/office/drawing/2014/main" id="{287BE249-314D-495E-9124-9223E20B78A7}"/>
              </a:ext>
            </a:extLst>
          </p:cNvPr>
          <p:cNvSpPr/>
          <p:nvPr/>
        </p:nvSpPr>
        <p:spPr>
          <a:xfrm>
            <a:off x="2173052" y="2720929"/>
            <a:ext cx="4709886" cy="355593"/>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en-US" sz="1600" dirty="0" err="1">
                <a:solidFill>
                  <a:schemeClr val="tx1"/>
                </a:solidFill>
                <a:latin typeface="Arial Nova Cond Light" panose="020B0306020202020204" pitchFamily="34" charset="0"/>
              </a:rPr>
              <a:t>Een</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indeling</a:t>
            </a:r>
            <a:r>
              <a:rPr lang="en-US" sz="1600" dirty="0">
                <a:solidFill>
                  <a:schemeClr val="tx1"/>
                </a:solidFill>
                <a:latin typeface="Arial Nova Cond Light" panose="020B0306020202020204" pitchFamily="34" charset="0"/>
              </a:rPr>
              <a:t> in </a:t>
            </a:r>
            <a:r>
              <a:rPr lang="en-US" sz="1600" dirty="0" err="1">
                <a:solidFill>
                  <a:schemeClr val="tx1"/>
                </a:solidFill>
                <a:latin typeface="Arial Nova Cond Light" panose="020B0306020202020204" pitchFamily="34" charset="0"/>
              </a:rPr>
              <a:t>onderscheidbare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groepen</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tbv</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beleidsvorming</a:t>
            </a:r>
            <a:endParaRPr lang="nl-NL" sz="1600" dirty="0">
              <a:solidFill>
                <a:schemeClr val="tx1"/>
              </a:solidFill>
              <a:latin typeface="Arial Nova Cond Light" panose="020B0306020202020204" pitchFamily="34" charset="0"/>
            </a:endParaRPr>
          </a:p>
        </p:txBody>
      </p:sp>
      <p:sp>
        <p:nvSpPr>
          <p:cNvPr id="12" name="Tekstvak 11">
            <a:extLst>
              <a:ext uri="{FF2B5EF4-FFF2-40B4-BE49-F238E27FC236}">
                <a16:creationId xmlns:a16="http://schemas.microsoft.com/office/drawing/2014/main" id="{F3A545FF-9E72-4375-8762-2C2B3FE758AD}"/>
              </a:ext>
            </a:extLst>
          </p:cNvPr>
          <p:cNvSpPr txBox="1"/>
          <p:nvPr/>
        </p:nvSpPr>
        <p:spPr>
          <a:xfrm>
            <a:off x="2114457" y="1392033"/>
            <a:ext cx="3826689" cy="523220"/>
          </a:xfrm>
          <a:prstGeom prst="rect">
            <a:avLst/>
          </a:prstGeom>
          <a:noFill/>
        </p:spPr>
        <p:txBody>
          <a:bodyPr wrap="none" rtlCol="0">
            <a:spAutoFit/>
          </a:bodyPr>
          <a:lstStyle/>
          <a:p>
            <a:r>
              <a:rPr lang="nl-NL" dirty="0">
                <a:latin typeface="Arial Nova Cond Light" panose="020B0306020202020204" pitchFamily="34" charset="0"/>
              </a:rPr>
              <a:t>Afhankelijk van het soort onderzoek kunnen de resultaten </a:t>
            </a:r>
          </a:p>
          <a:p>
            <a:r>
              <a:rPr lang="nl-NL" dirty="0">
                <a:latin typeface="Arial Nova Cond Light" panose="020B0306020202020204" pitchFamily="34" charset="0"/>
              </a:rPr>
              <a:t>ook uiteenlopen.</a:t>
            </a:r>
          </a:p>
        </p:txBody>
      </p:sp>
      <p:sp>
        <p:nvSpPr>
          <p:cNvPr id="13" name="Rechthoek: afgeronde hoeken 12">
            <a:extLst>
              <a:ext uri="{FF2B5EF4-FFF2-40B4-BE49-F238E27FC236}">
                <a16:creationId xmlns:a16="http://schemas.microsoft.com/office/drawing/2014/main" id="{C542FC68-3EF4-46AF-8149-78BD7CDBD0F2}"/>
              </a:ext>
            </a:extLst>
          </p:cNvPr>
          <p:cNvSpPr/>
          <p:nvPr/>
        </p:nvSpPr>
        <p:spPr>
          <a:xfrm>
            <a:off x="2173050" y="4188542"/>
            <a:ext cx="6270405" cy="338400"/>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en-US" sz="1600" dirty="0" err="1">
                <a:solidFill>
                  <a:schemeClr val="tx1"/>
                </a:solidFill>
                <a:latin typeface="Arial Nova Cond Light" panose="020B0306020202020204" pitchFamily="34" charset="0"/>
              </a:rPr>
              <a:t>Een</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overzicht</a:t>
            </a:r>
            <a:r>
              <a:rPr lang="en-US" sz="1600" dirty="0">
                <a:solidFill>
                  <a:schemeClr val="tx1"/>
                </a:solidFill>
                <a:latin typeface="Arial Nova Cond Light" panose="020B0306020202020204" pitchFamily="34" charset="0"/>
              </a:rPr>
              <a:t> met </a:t>
            </a:r>
            <a:r>
              <a:rPr lang="en-US" sz="1600" dirty="0" err="1">
                <a:solidFill>
                  <a:schemeClr val="tx1"/>
                </a:solidFill>
                <a:latin typeface="Arial Nova Cond Light" panose="020B0306020202020204" pitchFamily="34" charset="0"/>
              </a:rPr>
              <a:t>kenmerken</a:t>
            </a:r>
            <a:r>
              <a:rPr lang="en-US" sz="1600" dirty="0">
                <a:solidFill>
                  <a:schemeClr val="tx1"/>
                </a:solidFill>
                <a:latin typeface="Arial Nova Cond Light" panose="020B0306020202020204" pitchFamily="34" charset="0"/>
              </a:rPr>
              <a:t> die </a:t>
            </a:r>
            <a:r>
              <a:rPr lang="en-US" sz="1600" dirty="0" err="1">
                <a:solidFill>
                  <a:schemeClr val="tx1"/>
                </a:solidFill>
                <a:latin typeface="Arial Nova Cond Light" panose="020B0306020202020204" pitchFamily="34" charset="0"/>
              </a:rPr>
              <a:t>een</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verband</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hebben</a:t>
            </a:r>
            <a:r>
              <a:rPr lang="en-US" sz="1600" dirty="0">
                <a:solidFill>
                  <a:schemeClr val="tx1"/>
                </a:solidFill>
                <a:latin typeface="Arial Nova Cond Light" panose="020B0306020202020204" pitchFamily="34" charset="0"/>
              </a:rPr>
              <a:t> met </a:t>
            </a:r>
            <a:r>
              <a:rPr lang="en-US" sz="1600" dirty="0" err="1">
                <a:solidFill>
                  <a:schemeClr val="tx1"/>
                </a:solidFill>
                <a:latin typeface="Arial Nova Cond Light" panose="020B0306020202020204" pitchFamily="34" charset="0"/>
              </a:rPr>
              <a:t>uitval</a:t>
            </a:r>
            <a:r>
              <a:rPr lang="en-US" sz="1600" dirty="0">
                <a:solidFill>
                  <a:schemeClr val="tx1"/>
                </a:solidFill>
                <a:latin typeface="Arial Nova Cond Light" panose="020B0306020202020204" pitchFamily="34" charset="0"/>
              </a:rPr>
              <a:t> in het </a:t>
            </a:r>
            <a:r>
              <a:rPr lang="en-US" sz="1600" dirty="0" err="1">
                <a:solidFill>
                  <a:schemeClr val="tx1"/>
                </a:solidFill>
                <a:latin typeface="Arial Nova Cond Light" panose="020B0306020202020204" pitchFamily="34" charset="0"/>
              </a:rPr>
              <a:t>eerste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jaar</a:t>
            </a:r>
            <a:endParaRPr lang="nl-NL" sz="1600" dirty="0">
              <a:solidFill>
                <a:schemeClr val="tx1"/>
              </a:solidFill>
              <a:latin typeface="Arial Nova Cond Light" panose="020B0306020202020204" pitchFamily="34" charset="0"/>
            </a:endParaRPr>
          </a:p>
        </p:txBody>
      </p:sp>
      <p:sp>
        <p:nvSpPr>
          <p:cNvPr id="16" name="Rechthoek: afgeronde hoeken 15">
            <a:extLst>
              <a:ext uri="{FF2B5EF4-FFF2-40B4-BE49-F238E27FC236}">
                <a16:creationId xmlns:a16="http://schemas.microsoft.com/office/drawing/2014/main" id="{64A9F5EF-1ABB-4BD9-850A-062FC00B16DB}"/>
              </a:ext>
            </a:extLst>
          </p:cNvPr>
          <p:cNvSpPr/>
          <p:nvPr/>
        </p:nvSpPr>
        <p:spPr>
          <a:xfrm>
            <a:off x="2173051" y="5602932"/>
            <a:ext cx="6270404" cy="635948"/>
          </a:xfrm>
          <a:prstGeom prst="roundRect">
            <a:avLst>
              <a:gd name="adj" fmla="val 97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en-US" sz="1600" dirty="0" err="1">
                <a:solidFill>
                  <a:schemeClr val="tx1"/>
                </a:solidFill>
                <a:latin typeface="Arial Nova Cond Light" panose="020B0306020202020204" pitchFamily="34" charset="0"/>
              </a:rPr>
              <a:t>Een</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overzicht</a:t>
            </a:r>
            <a:r>
              <a:rPr lang="en-US" sz="1600" dirty="0">
                <a:solidFill>
                  <a:schemeClr val="tx1"/>
                </a:solidFill>
                <a:latin typeface="Arial Nova Cond Light" panose="020B0306020202020204" pitchFamily="34" charset="0"/>
              </a:rPr>
              <a:t> van </a:t>
            </a:r>
            <a:r>
              <a:rPr lang="en-US" sz="1600" dirty="0" err="1">
                <a:solidFill>
                  <a:schemeClr val="tx1"/>
                </a:solidFill>
                <a:latin typeface="Arial Nova Cond Light" panose="020B0306020202020204" pitchFamily="34" charset="0"/>
              </a:rPr>
              <a:t>alle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historische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patronen</a:t>
            </a:r>
            <a:r>
              <a:rPr lang="en-US" sz="1600" dirty="0">
                <a:solidFill>
                  <a:schemeClr val="tx1"/>
                </a:solidFill>
                <a:latin typeface="Arial Nova Cond Light" panose="020B0306020202020204" pitchFamily="34" charset="0"/>
              </a:rPr>
              <a:t> op basis van reeds </a:t>
            </a:r>
            <a:r>
              <a:rPr lang="en-US" sz="1600" dirty="0" err="1">
                <a:solidFill>
                  <a:schemeClr val="tx1"/>
                </a:solidFill>
                <a:latin typeface="Arial Nova Cond Light" panose="020B0306020202020204" pitchFamily="34" charset="0"/>
              </a:rPr>
              <a:t>afgestudeerde</a:t>
            </a:r>
            <a:r>
              <a:rPr lang="en-US" sz="1600" dirty="0">
                <a:solidFill>
                  <a:schemeClr val="tx1"/>
                </a:solidFill>
                <a:latin typeface="Arial Nova Cond Light" panose="020B0306020202020204" pitchFamily="34" charset="0"/>
              </a:rPr>
              <a:t> </a:t>
            </a:r>
          </a:p>
          <a:p>
            <a:r>
              <a:rPr lang="en-US" sz="1600" dirty="0" err="1">
                <a:solidFill>
                  <a:schemeClr val="tx1"/>
                </a:solidFill>
                <a:latin typeface="Arial Nova Cond Light" panose="020B0306020202020204" pitchFamily="34" charset="0"/>
              </a:rPr>
              <a:t>studenten</a:t>
            </a:r>
            <a:endParaRPr lang="nl-NL" sz="1600" dirty="0">
              <a:solidFill>
                <a:schemeClr val="tx1"/>
              </a:solidFill>
              <a:latin typeface="Arial Nova Cond Light" panose="020B0306020202020204" pitchFamily="34" charset="0"/>
            </a:endParaRPr>
          </a:p>
        </p:txBody>
      </p:sp>
      <p:sp>
        <p:nvSpPr>
          <p:cNvPr id="26" name="Stroomdiagram: Verbindingslijn 15">
            <a:extLst>
              <a:ext uri="{FF2B5EF4-FFF2-40B4-BE49-F238E27FC236}">
                <a16:creationId xmlns:a16="http://schemas.microsoft.com/office/drawing/2014/main" id="{E757E40F-B7C3-43FA-8664-785F3111BFB7}"/>
              </a:ext>
            </a:extLst>
          </p:cNvPr>
          <p:cNvSpPr/>
          <p:nvPr/>
        </p:nvSpPr>
        <p:spPr>
          <a:xfrm>
            <a:off x="11273975" y="1071801"/>
            <a:ext cx="642743" cy="62515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B6EF601E-09C9-4611-AA76-6D232E22D021}"/>
              </a:ext>
            </a:extLst>
          </p:cNvPr>
          <p:cNvSpPr/>
          <p:nvPr/>
        </p:nvSpPr>
        <p:spPr>
          <a:xfrm>
            <a:off x="11923860" y="1706851"/>
            <a:ext cx="71751" cy="3462360"/>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502EB5F4-A78B-458E-9903-CC6A30BD34E3}"/>
              </a:ext>
            </a:extLst>
          </p:cNvPr>
          <p:cNvPicPr>
            <a:picLocks noChangeAspect="1"/>
          </p:cNvPicPr>
          <p:nvPr/>
        </p:nvPicPr>
        <p:blipFill>
          <a:blip r:embed="rId6"/>
          <a:stretch>
            <a:fillRect/>
          </a:stretch>
        </p:blipFill>
        <p:spPr>
          <a:xfrm flipH="1">
            <a:off x="10742359" y="2288608"/>
            <a:ext cx="468337" cy="438216"/>
          </a:xfrm>
          <a:prstGeom prst="rect">
            <a:avLst/>
          </a:prstGeom>
        </p:spPr>
      </p:pic>
      <p:pic>
        <p:nvPicPr>
          <p:cNvPr id="10" name="Afbeelding 9">
            <a:extLst>
              <a:ext uri="{FF2B5EF4-FFF2-40B4-BE49-F238E27FC236}">
                <a16:creationId xmlns:a16="http://schemas.microsoft.com/office/drawing/2014/main" id="{02BD5F07-2BC0-47B2-B6CB-EB3258A37F6D}"/>
              </a:ext>
            </a:extLst>
          </p:cNvPr>
          <p:cNvPicPr>
            <a:picLocks noChangeAspect="1"/>
          </p:cNvPicPr>
          <p:nvPr/>
        </p:nvPicPr>
        <p:blipFill>
          <a:blip r:embed="rId7"/>
          <a:stretch>
            <a:fillRect/>
          </a:stretch>
        </p:blipFill>
        <p:spPr>
          <a:xfrm flipH="1">
            <a:off x="10686999" y="2993761"/>
            <a:ext cx="463441" cy="433635"/>
          </a:xfrm>
          <a:prstGeom prst="rect">
            <a:avLst/>
          </a:prstGeom>
        </p:spPr>
      </p:pic>
      <p:pic>
        <p:nvPicPr>
          <p:cNvPr id="15" name="Afbeelding 14">
            <a:extLst>
              <a:ext uri="{FF2B5EF4-FFF2-40B4-BE49-F238E27FC236}">
                <a16:creationId xmlns:a16="http://schemas.microsoft.com/office/drawing/2014/main" id="{03261C75-40C1-413C-9989-FBB5EC9FB1EC}"/>
              </a:ext>
            </a:extLst>
          </p:cNvPr>
          <p:cNvPicPr>
            <a:picLocks noChangeAspect="1"/>
          </p:cNvPicPr>
          <p:nvPr/>
        </p:nvPicPr>
        <p:blipFill>
          <a:blip r:embed="rId8"/>
          <a:stretch>
            <a:fillRect/>
          </a:stretch>
        </p:blipFill>
        <p:spPr>
          <a:xfrm flipH="1">
            <a:off x="10594317" y="2626077"/>
            <a:ext cx="463442" cy="433635"/>
          </a:xfrm>
          <a:prstGeom prst="rect">
            <a:avLst/>
          </a:prstGeom>
        </p:spPr>
      </p:pic>
      <p:sp>
        <p:nvSpPr>
          <p:cNvPr id="38" name="Rechthoek: afgeronde hoeken 37">
            <a:extLst>
              <a:ext uri="{FF2B5EF4-FFF2-40B4-BE49-F238E27FC236}">
                <a16:creationId xmlns:a16="http://schemas.microsoft.com/office/drawing/2014/main" id="{2D1803CD-79EA-4D58-8BDD-22DA3056BC88}"/>
              </a:ext>
            </a:extLst>
          </p:cNvPr>
          <p:cNvSpPr/>
          <p:nvPr/>
        </p:nvSpPr>
        <p:spPr>
          <a:xfrm>
            <a:off x="8761246" y="4179790"/>
            <a:ext cx="1105434" cy="256016"/>
          </a:xfrm>
          <a:prstGeom prst="roundRect">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Nova Cond Light" panose="020B0306020202020204" pitchFamily="34" charset="0"/>
              </a:rPr>
              <a:t>Uitval</a:t>
            </a:r>
            <a:r>
              <a:rPr lang="en-US" dirty="0">
                <a:solidFill>
                  <a:schemeClr val="tx1"/>
                </a:solidFill>
                <a:latin typeface="Arial Nova Cond Light" panose="020B0306020202020204" pitchFamily="34" charset="0"/>
              </a:rPr>
              <a:t> 1e </a:t>
            </a:r>
            <a:r>
              <a:rPr lang="en-US" dirty="0" err="1">
                <a:solidFill>
                  <a:schemeClr val="tx1"/>
                </a:solidFill>
                <a:latin typeface="Arial Nova Cond Light" panose="020B0306020202020204" pitchFamily="34" charset="0"/>
              </a:rPr>
              <a:t>jaar</a:t>
            </a:r>
            <a:endParaRPr lang="nl-NL" dirty="0">
              <a:solidFill>
                <a:schemeClr val="tx1"/>
              </a:solidFill>
              <a:latin typeface="Arial Nova Cond Light" panose="020B0306020202020204" pitchFamily="34" charset="0"/>
            </a:endParaRPr>
          </a:p>
        </p:txBody>
      </p:sp>
      <p:sp>
        <p:nvSpPr>
          <p:cNvPr id="40" name="Rechthoek: afgeronde hoeken 39">
            <a:extLst>
              <a:ext uri="{FF2B5EF4-FFF2-40B4-BE49-F238E27FC236}">
                <a16:creationId xmlns:a16="http://schemas.microsoft.com/office/drawing/2014/main" id="{FFD6472E-E2DE-460B-9A8D-B09ED49EC559}"/>
              </a:ext>
            </a:extLst>
          </p:cNvPr>
          <p:cNvSpPr/>
          <p:nvPr/>
        </p:nvSpPr>
        <p:spPr>
          <a:xfrm>
            <a:off x="8761246" y="2720853"/>
            <a:ext cx="845368" cy="256016"/>
          </a:xfrm>
          <a:prstGeom prst="roundRect">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ova Cond Light" panose="020B0306020202020204" pitchFamily="34" charset="0"/>
              </a:rPr>
              <a:t>Studenten</a:t>
            </a:r>
            <a:endParaRPr lang="nl-NL" dirty="0">
              <a:solidFill>
                <a:schemeClr val="tx1"/>
              </a:solidFill>
              <a:latin typeface="Arial Nova Cond Light" panose="020B0306020202020204" pitchFamily="34" charset="0"/>
            </a:endParaRPr>
          </a:p>
        </p:txBody>
      </p:sp>
      <p:cxnSp>
        <p:nvCxnSpPr>
          <p:cNvPr id="49" name="Rechte verbindingslijn met pijl 48">
            <a:extLst>
              <a:ext uri="{FF2B5EF4-FFF2-40B4-BE49-F238E27FC236}">
                <a16:creationId xmlns:a16="http://schemas.microsoft.com/office/drawing/2014/main" id="{6000D200-D7AD-4CF5-9B8C-016B3A8325A7}"/>
              </a:ext>
            </a:extLst>
          </p:cNvPr>
          <p:cNvCxnSpPr>
            <a:cxnSpLocks/>
          </p:cNvCxnSpPr>
          <p:nvPr/>
        </p:nvCxnSpPr>
        <p:spPr>
          <a:xfrm flipV="1">
            <a:off x="10408933" y="2572704"/>
            <a:ext cx="330144" cy="264125"/>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F8358A69-B0B0-491A-B3C2-FA07A3E4AE99}"/>
              </a:ext>
            </a:extLst>
          </p:cNvPr>
          <p:cNvCxnSpPr>
            <a:cxnSpLocks/>
          </p:cNvCxnSpPr>
          <p:nvPr/>
        </p:nvCxnSpPr>
        <p:spPr>
          <a:xfrm>
            <a:off x="10408933" y="2863338"/>
            <a:ext cx="330144" cy="296124"/>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Rechte verbindingslijn met pijl 55">
            <a:extLst>
              <a:ext uri="{FF2B5EF4-FFF2-40B4-BE49-F238E27FC236}">
                <a16:creationId xmlns:a16="http://schemas.microsoft.com/office/drawing/2014/main" id="{F89F8737-2EB4-4DDE-B9B9-743E823C6917}"/>
              </a:ext>
            </a:extLst>
          </p:cNvPr>
          <p:cNvCxnSpPr>
            <a:cxnSpLocks/>
          </p:cNvCxnSpPr>
          <p:nvPr/>
        </p:nvCxnSpPr>
        <p:spPr>
          <a:xfrm>
            <a:off x="10396573" y="2848861"/>
            <a:ext cx="342504"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Rechthoek: afgeronde hoeken 64">
            <a:extLst>
              <a:ext uri="{FF2B5EF4-FFF2-40B4-BE49-F238E27FC236}">
                <a16:creationId xmlns:a16="http://schemas.microsoft.com/office/drawing/2014/main" id="{52A4B68F-329C-4A23-9AC0-0011B4E266E7}"/>
              </a:ext>
            </a:extLst>
          </p:cNvPr>
          <p:cNvSpPr/>
          <p:nvPr/>
        </p:nvSpPr>
        <p:spPr>
          <a:xfrm>
            <a:off x="2186471" y="2059795"/>
            <a:ext cx="1048800" cy="256016"/>
          </a:xfrm>
          <a:prstGeom prst="roundRect">
            <a:avLst/>
          </a:prstGeom>
          <a:solidFill>
            <a:srgbClr val="F4B634"/>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en-US" dirty="0" err="1">
                <a:solidFill>
                  <a:schemeClr val="tx1"/>
                </a:solidFill>
                <a:latin typeface="Arial Nova Cond Light" panose="020B0306020202020204" pitchFamily="34" charset="0"/>
              </a:rPr>
              <a:t>Bijvoorbeeld</a:t>
            </a:r>
            <a:r>
              <a:rPr lang="en-US" dirty="0">
                <a:solidFill>
                  <a:schemeClr val="tx1"/>
                </a:solidFill>
                <a:latin typeface="Arial Nova Cond Light" panose="020B0306020202020204" pitchFamily="34" charset="0"/>
              </a:rPr>
              <a:t>:</a:t>
            </a:r>
            <a:endParaRPr lang="nl-NL" dirty="0">
              <a:solidFill>
                <a:schemeClr val="tx1"/>
              </a:solidFill>
              <a:latin typeface="Arial Nova Cond Light" panose="020B0306020202020204" pitchFamily="34" charset="0"/>
            </a:endParaRPr>
          </a:p>
        </p:txBody>
      </p:sp>
      <p:sp>
        <p:nvSpPr>
          <p:cNvPr id="67" name="Ovaal 66">
            <a:extLst>
              <a:ext uri="{FF2B5EF4-FFF2-40B4-BE49-F238E27FC236}">
                <a16:creationId xmlns:a16="http://schemas.microsoft.com/office/drawing/2014/main" id="{831AE064-DB09-488D-8B5D-433805DC83E7}"/>
              </a:ext>
            </a:extLst>
          </p:cNvPr>
          <p:cNvSpPr/>
          <p:nvPr/>
        </p:nvSpPr>
        <p:spPr>
          <a:xfrm>
            <a:off x="4055275" y="2663938"/>
            <a:ext cx="110474" cy="62141"/>
          </a:xfrm>
          <a:custGeom>
            <a:avLst/>
            <a:gdLst>
              <a:gd name="connsiteX0" fmla="*/ 0 w 110474"/>
              <a:gd name="connsiteY0" fmla="*/ 55237 h 110474"/>
              <a:gd name="connsiteX1" fmla="*/ 55237 w 110474"/>
              <a:gd name="connsiteY1" fmla="*/ 0 h 110474"/>
              <a:gd name="connsiteX2" fmla="*/ 110474 w 110474"/>
              <a:gd name="connsiteY2" fmla="*/ 55237 h 110474"/>
              <a:gd name="connsiteX3" fmla="*/ 55237 w 110474"/>
              <a:gd name="connsiteY3" fmla="*/ 110474 h 110474"/>
              <a:gd name="connsiteX4" fmla="*/ 0 w 110474"/>
              <a:gd name="connsiteY4" fmla="*/ 55237 h 110474"/>
              <a:gd name="connsiteX0" fmla="*/ 0 w 110474"/>
              <a:gd name="connsiteY0" fmla="*/ 55237 h 62141"/>
              <a:gd name="connsiteX1" fmla="*/ 55237 w 110474"/>
              <a:gd name="connsiteY1" fmla="*/ 0 h 62141"/>
              <a:gd name="connsiteX2" fmla="*/ 110474 w 110474"/>
              <a:gd name="connsiteY2" fmla="*/ 55237 h 62141"/>
              <a:gd name="connsiteX3" fmla="*/ 0 w 110474"/>
              <a:gd name="connsiteY3" fmla="*/ 55237 h 62141"/>
            </a:gdLst>
            <a:ahLst/>
            <a:cxnLst>
              <a:cxn ang="0">
                <a:pos x="connsiteX0" y="connsiteY0"/>
              </a:cxn>
              <a:cxn ang="0">
                <a:pos x="connsiteX1" y="connsiteY1"/>
              </a:cxn>
              <a:cxn ang="0">
                <a:pos x="connsiteX2" y="connsiteY2"/>
              </a:cxn>
              <a:cxn ang="0">
                <a:pos x="connsiteX3" y="connsiteY3"/>
              </a:cxn>
            </a:cxnLst>
            <a:rect l="l" t="t" r="r" b="b"/>
            <a:pathLst>
              <a:path w="110474" h="62141">
                <a:moveTo>
                  <a:pt x="0" y="55237"/>
                </a:moveTo>
                <a:cubicBezTo>
                  <a:pt x="0" y="24730"/>
                  <a:pt x="24730" y="0"/>
                  <a:pt x="55237" y="0"/>
                </a:cubicBezTo>
                <a:cubicBezTo>
                  <a:pt x="85744" y="0"/>
                  <a:pt x="110474" y="24730"/>
                  <a:pt x="110474" y="55237"/>
                </a:cubicBezTo>
                <a:cubicBezTo>
                  <a:pt x="101268" y="64443"/>
                  <a:pt x="9206" y="64443"/>
                  <a:pt x="0" y="5523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Ovaal 66">
            <a:extLst>
              <a:ext uri="{FF2B5EF4-FFF2-40B4-BE49-F238E27FC236}">
                <a16:creationId xmlns:a16="http://schemas.microsoft.com/office/drawing/2014/main" id="{BA07D8A0-5F75-4AED-9FEF-BAEDA1596A36}"/>
              </a:ext>
            </a:extLst>
          </p:cNvPr>
          <p:cNvSpPr/>
          <p:nvPr/>
        </p:nvSpPr>
        <p:spPr>
          <a:xfrm>
            <a:off x="4063101" y="4118318"/>
            <a:ext cx="110474" cy="62141"/>
          </a:xfrm>
          <a:custGeom>
            <a:avLst/>
            <a:gdLst>
              <a:gd name="connsiteX0" fmla="*/ 0 w 110474"/>
              <a:gd name="connsiteY0" fmla="*/ 55237 h 110474"/>
              <a:gd name="connsiteX1" fmla="*/ 55237 w 110474"/>
              <a:gd name="connsiteY1" fmla="*/ 0 h 110474"/>
              <a:gd name="connsiteX2" fmla="*/ 110474 w 110474"/>
              <a:gd name="connsiteY2" fmla="*/ 55237 h 110474"/>
              <a:gd name="connsiteX3" fmla="*/ 55237 w 110474"/>
              <a:gd name="connsiteY3" fmla="*/ 110474 h 110474"/>
              <a:gd name="connsiteX4" fmla="*/ 0 w 110474"/>
              <a:gd name="connsiteY4" fmla="*/ 55237 h 110474"/>
              <a:gd name="connsiteX0" fmla="*/ 0 w 110474"/>
              <a:gd name="connsiteY0" fmla="*/ 55237 h 62141"/>
              <a:gd name="connsiteX1" fmla="*/ 55237 w 110474"/>
              <a:gd name="connsiteY1" fmla="*/ 0 h 62141"/>
              <a:gd name="connsiteX2" fmla="*/ 110474 w 110474"/>
              <a:gd name="connsiteY2" fmla="*/ 55237 h 62141"/>
              <a:gd name="connsiteX3" fmla="*/ 0 w 110474"/>
              <a:gd name="connsiteY3" fmla="*/ 55237 h 62141"/>
            </a:gdLst>
            <a:ahLst/>
            <a:cxnLst>
              <a:cxn ang="0">
                <a:pos x="connsiteX0" y="connsiteY0"/>
              </a:cxn>
              <a:cxn ang="0">
                <a:pos x="connsiteX1" y="connsiteY1"/>
              </a:cxn>
              <a:cxn ang="0">
                <a:pos x="connsiteX2" y="connsiteY2"/>
              </a:cxn>
              <a:cxn ang="0">
                <a:pos x="connsiteX3" y="connsiteY3"/>
              </a:cxn>
            </a:cxnLst>
            <a:rect l="l" t="t" r="r" b="b"/>
            <a:pathLst>
              <a:path w="110474" h="62141">
                <a:moveTo>
                  <a:pt x="0" y="55237"/>
                </a:moveTo>
                <a:cubicBezTo>
                  <a:pt x="0" y="24730"/>
                  <a:pt x="24730" y="0"/>
                  <a:pt x="55237" y="0"/>
                </a:cubicBezTo>
                <a:cubicBezTo>
                  <a:pt x="85744" y="0"/>
                  <a:pt x="110474" y="24730"/>
                  <a:pt x="110474" y="55237"/>
                </a:cubicBezTo>
                <a:cubicBezTo>
                  <a:pt x="101268" y="64443"/>
                  <a:pt x="9206" y="64443"/>
                  <a:pt x="0" y="5523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Ovaal 66">
            <a:extLst>
              <a:ext uri="{FF2B5EF4-FFF2-40B4-BE49-F238E27FC236}">
                <a16:creationId xmlns:a16="http://schemas.microsoft.com/office/drawing/2014/main" id="{A6071337-3978-4571-9B62-9130B7729B1A}"/>
              </a:ext>
            </a:extLst>
          </p:cNvPr>
          <p:cNvSpPr/>
          <p:nvPr/>
        </p:nvSpPr>
        <p:spPr>
          <a:xfrm>
            <a:off x="4066148" y="5546108"/>
            <a:ext cx="110474" cy="62141"/>
          </a:xfrm>
          <a:custGeom>
            <a:avLst/>
            <a:gdLst>
              <a:gd name="connsiteX0" fmla="*/ 0 w 110474"/>
              <a:gd name="connsiteY0" fmla="*/ 55237 h 110474"/>
              <a:gd name="connsiteX1" fmla="*/ 55237 w 110474"/>
              <a:gd name="connsiteY1" fmla="*/ 0 h 110474"/>
              <a:gd name="connsiteX2" fmla="*/ 110474 w 110474"/>
              <a:gd name="connsiteY2" fmla="*/ 55237 h 110474"/>
              <a:gd name="connsiteX3" fmla="*/ 55237 w 110474"/>
              <a:gd name="connsiteY3" fmla="*/ 110474 h 110474"/>
              <a:gd name="connsiteX4" fmla="*/ 0 w 110474"/>
              <a:gd name="connsiteY4" fmla="*/ 55237 h 110474"/>
              <a:gd name="connsiteX0" fmla="*/ 0 w 110474"/>
              <a:gd name="connsiteY0" fmla="*/ 55237 h 62141"/>
              <a:gd name="connsiteX1" fmla="*/ 55237 w 110474"/>
              <a:gd name="connsiteY1" fmla="*/ 0 h 62141"/>
              <a:gd name="connsiteX2" fmla="*/ 110474 w 110474"/>
              <a:gd name="connsiteY2" fmla="*/ 55237 h 62141"/>
              <a:gd name="connsiteX3" fmla="*/ 0 w 110474"/>
              <a:gd name="connsiteY3" fmla="*/ 55237 h 62141"/>
            </a:gdLst>
            <a:ahLst/>
            <a:cxnLst>
              <a:cxn ang="0">
                <a:pos x="connsiteX0" y="connsiteY0"/>
              </a:cxn>
              <a:cxn ang="0">
                <a:pos x="connsiteX1" y="connsiteY1"/>
              </a:cxn>
              <a:cxn ang="0">
                <a:pos x="connsiteX2" y="connsiteY2"/>
              </a:cxn>
              <a:cxn ang="0">
                <a:pos x="connsiteX3" y="connsiteY3"/>
              </a:cxn>
            </a:cxnLst>
            <a:rect l="l" t="t" r="r" b="b"/>
            <a:pathLst>
              <a:path w="110474" h="62141">
                <a:moveTo>
                  <a:pt x="0" y="55237"/>
                </a:moveTo>
                <a:cubicBezTo>
                  <a:pt x="0" y="24730"/>
                  <a:pt x="24730" y="0"/>
                  <a:pt x="55237" y="0"/>
                </a:cubicBezTo>
                <a:cubicBezTo>
                  <a:pt x="85744" y="0"/>
                  <a:pt x="110474" y="24730"/>
                  <a:pt x="110474" y="55237"/>
                </a:cubicBezTo>
                <a:cubicBezTo>
                  <a:pt x="101268" y="64443"/>
                  <a:pt x="9206" y="64443"/>
                  <a:pt x="0" y="5523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afgeronde hoeken 38">
            <a:extLst>
              <a:ext uri="{FF2B5EF4-FFF2-40B4-BE49-F238E27FC236}">
                <a16:creationId xmlns:a16="http://schemas.microsoft.com/office/drawing/2014/main" id="{36DD28A8-A25C-4CA2-BFBE-3044BDC9DABD}"/>
              </a:ext>
            </a:extLst>
          </p:cNvPr>
          <p:cNvSpPr/>
          <p:nvPr/>
        </p:nvSpPr>
        <p:spPr>
          <a:xfrm>
            <a:off x="8761246" y="5602933"/>
            <a:ext cx="1496259" cy="256016"/>
          </a:xfrm>
          <a:prstGeom prst="roundRect">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Nova Cond Light" panose="020B0306020202020204" pitchFamily="34" charset="0"/>
              </a:rPr>
              <a:t>Afgestud</a:t>
            </a:r>
            <a:r>
              <a:rPr lang="en-US" dirty="0">
                <a:solidFill>
                  <a:schemeClr val="tx1"/>
                </a:solidFill>
                <a:latin typeface="Arial Nova Cond Light" panose="020B0306020202020204" pitchFamily="34" charset="0"/>
              </a:rPr>
              <a:t>. </a:t>
            </a:r>
            <a:r>
              <a:rPr lang="en-US" dirty="0" err="1">
                <a:solidFill>
                  <a:schemeClr val="tx1"/>
                </a:solidFill>
                <a:latin typeface="Arial Nova Cond Light" panose="020B0306020202020204" pitchFamily="34" charset="0"/>
              </a:rPr>
              <a:t>studenten</a:t>
            </a:r>
            <a:endParaRPr lang="nl-NL" dirty="0">
              <a:solidFill>
                <a:schemeClr val="tx1"/>
              </a:solidFill>
              <a:latin typeface="Arial Nova Cond Light" panose="020B0306020202020204" pitchFamily="34" charset="0"/>
            </a:endParaRPr>
          </a:p>
        </p:txBody>
      </p:sp>
      <p:sp>
        <p:nvSpPr>
          <p:cNvPr id="41" name="Stroomdiagram: Verbindingslijn 8">
            <a:extLst>
              <a:ext uri="{FF2B5EF4-FFF2-40B4-BE49-F238E27FC236}">
                <a16:creationId xmlns:a16="http://schemas.microsoft.com/office/drawing/2014/main" id="{1CB375E0-03BC-4041-81B2-AFC0B845D92E}"/>
              </a:ext>
            </a:extLst>
          </p:cNvPr>
          <p:cNvSpPr/>
          <p:nvPr/>
        </p:nvSpPr>
        <p:spPr>
          <a:xfrm>
            <a:off x="2363102" y="853459"/>
            <a:ext cx="482818" cy="482818"/>
          </a:xfrm>
          <a:prstGeom prst="flowChartConnector">
            <a:avLst/>
          </a:prstGeom>
          <a:solidFill>
            <a:srgbClr val="C4D7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a:t>
            </a:r>
            <a:endParaRPr lang="nl-NL"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5A45"/>
        </a:solidFill>
        <a:effectLst/>
      </p:bgPr>
    </p:bg>
    <p:spTree>
      <p:nvGrpSpPr>
        <p:cNvPr id="1" name="Shape 154"/>
        <p:cNvGrpSpPr/>
        <p:nvPr/>
      </p:nvGrpSpPr>
      <p:grpSpPr>
        <a:xfrm>
          <a:off x="0" y="0"/>
          <a:ext cx="0" cy="0"/>
          <a:chOff x="0" y="0"/>
          <a:chExt cx="0" cy="0"/>
        </a:xfrm>
      </p:grpSpPr>
      <p:pic>
        <p:nvPicPr>
          <p:cNvPr id="3" name="Afbeelding 2">
            <a:extLst>
              <a:ext uri="{FF2B5EF4-FFF2-40B4-BE49-F238E27FC236}">
                <a16:creationId xmlns:a16="http://schemas.microsoft.com/office/drawing/2014/main" id="{093FBE9E-F1CC-4DEC-BFA6-1B2FB870C851}"/>
              </a:ext>
            </a:extLst>
          </p:cNvPr>
          <p:cNvPicPr>
            <a:picLocks noChangeAspect="1"/>
          </p:cNvPicPr>
          <p:nvPr/>
        </p:nvPicPr>
        <p:blipFill>
          <a:blip r:embed="rId3"/>
          <a:stretch>
            <a:fillRect/>
          </a:stretch>
        </p:blipFill>
        <p:spPr>
          <a:xfrm>
            <a:off x="4225844" y="485138"/>
            <a:ext cx="3749371" cy="667388"/>
          </a:xfrm>
          <a:prstGeom prst="rect">
            <a:avLst/>
          </a:prstGeom>
        </p:spPr>
      </p:pic>
      <p:sp>
        <p:nvSpPr>
          <p:cNvPr id="13" name="Vrije vorm: vorm 12">
            <a:extLst>
              <a:ext uri="{FF2B5EF4-FFF2-40B4-BE49-F238E27FC236}">
                <a16:creationId xmlns:a16="http://schemas.microsoft.com/office/drawing/2014/main" id="{0746251B-B1CA-4C38-9DB6-E0D497E9C2E1}"/>
              </a:ext>
            </a:extLst>
          </p:cNvPr>
          <p:cNvSpPr/>
          <p:nvPr/>
        </p:nvSpPr>
        <p:spPr>
          <a:xfrm flipH="1">
            <a:off x="6039608" y="1062446"/>
            <a:ext cx="56392" cy="9346215"/>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28FB9893-3827-4DA0-82C1-DA4B581CBAF9}"/>
              </a:ext>
            </a:extLst>
          </p:cNvPr>
          <p:cNvSpPr/>
          <p:nvPr/>
        </p:nvSpPr>
        <p:spPr>
          <a:xfrm>
            <a:off x="838200" y="1765443"/>
            <a:ext cx="10515600" cy="471600"/>
          </a:xfrm>
          <a:prstGeom prst="roundRect">
            <a:avLst>
              <a:gd name="adj" fmla="val 17293"/>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Welke kenmerken uit de vooropleiding van de student houden verband met studievertraging? </a:t>
            </a:r>
          </a:p>
        </p:txBody>
      </p:sp>
      <p:sp>
        <p:nvSpPr>
          <p:cNvPr id="12" name="Rechthoek: afgeronde hoeken 11">
            <a:extLst>
              <a:ext uri="{FF2B5EF4-FFF2-40B4-BE49-F238E27FC236}">
                <a16:creationId xmlns:a16="http://schemas.microsoft.com/office/drawing/2014/main" id="{F80C8DAA-94F5-4DEC-81B7-F6F5D3478D35}"/>
              </a:ext>
            </a:extLst>
          </p:cNvPr>
          <p:cNvSpPr/>
          <p:nvPr/>
        </p:nvSpPr>
        <p:spPr>
          <a:xfrm>
            <a:off x="838200" y="3308108"/>
            <a:ext cx="10515600" cy="1863634"/>
          </a:xfrm>
          <a:prstGeom prst="roundRect">
            <a:avLst>
              <a:gd name="adj" fmla="val 5491"/>
            </a:avLst>
          </a:prstGeom>
          <a:solidFill>
            <a:schemeClr val="bg1">
              <a:lumMod val="95000"/>
            </a:schemeClr>
          </a:solidFill>
          <a:ln w="19050" cmpd="sng">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nSpc>
                <a:spcPct val="115000"/>
              </a:lnSpc>
              <a:buClr>
                <a:schemeClr val="dk1"/>
              </a:buClr>
              <a:buSzPts val="1100"/>
            </a:pPr>
            <a:r>
              <a:rPr lang="nl-NL" sz="2000" dirty="0">
                <a:solidFill>
                  <a:schemeClr val="tx1"/>
                </a:solidFill>
                <a:latin typeface="Arial Nova Cond Light" panose="020B0306020202020204" pitchFamily="34" charset="0"/>
              </a:rPr>
              <a:t>Succes van studenten staat voorop bij Noorderpoort. Als duidelijk is welke kenmerken kunnen leiden tot studievertraging dan kunnen we studenten nog beter begeleiden om die vertraging tegen te gaan. Elke vertraging, switch en ‘onrust’ in het opleidingstraject is ten nadele van het succes en geeft een verhoogde kans op uitval</a:t>
            </a:r>
            <a:r>
              <a:rPr lang="nl-NL" sz="2000" dirty="0">
                <a:solidFill>
                  <a:srgbClr val="000000"/>
                </a:solidFill>
              </a:rPr>
              <a:t>.</a:t>
            </a:r>
          </a:p>
        </p:txBody>
      </p:sp>
      <p:sp>
        <p:nvSpPr>
          <p:cNvPr id="9" name="Gelijkbenige driehoek 8">
            <a:extLst>
              <a:ext uri="{FF2B5EF4-FFF2-40B4-BE49-F238E27FC236}">
                <a16:creationId xmlns:a16="http://schemas.microsoft.com/office/drawing/2014/main" id="{8CDC2994-B560-42E8-8D4C-08445E29D152}"/>
              </a:ext>
            </a:extLst>
          </p:cNvPr>
          <p:cNvSpPr/>
          <p:nvPr/>
        </p:nvSpPr>
        <p:spPr>
          <a:xfrm rot="10800000">
            <a:off x="5963305" y="2245247"/>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5A45"/>
        </a:solidFill>
        <a:effectLst/>
      </p:bgPr>
    </p:bg>
    <p:spTree>
      <p:nvGrpSpPr>
        <p:cNvPr id="1" name="Shape 161"/>
        <p:cNvGrpSpPr/>
        <p:nvPr/>
      </p:nvGrpSpPr>
      <p:grpSpPr>
        <a:xfrm>
          <a:off x="0" y="0"/>
          <a:ext cx="0" cy="0"/>
          <a:chOff x="0" y="0"/>
          <a:chExt cx="0" cy="0"/>
        </a:xfrm>
      </p:grpSpPr>
      <p:sp>
        <p:nvSpPr>
          <p:cNvPr id="5" name="Vrije vorm: vorm 4">
            <a:extLst>
              <a:ext uri="{FF2B5EF4-FFF2-40B4-BE49-F238E27FC236}">
                <a16:creationId xmlns:a16="http://schemas.microsoft.com/office/drawing/2014/main" id="{DC547E38-1E33-4A10-8D9B-3A58DBBA8563}"/>
              </a:ext>
            </a:extLst>
          </p:cNvPr>
          <p:cNvSpPr/>
          <p:nvPr/>
        </p:nvSpPr>
        <p:spPr>
          <a:xfrm flipH="1">
            <a:off x="6039608" y="-174170"/>
            <a:ext cx="56392" cy="10582832"/>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5A0028C6-1706-425E-9688-7230CFFD6922}"/>
              </a:ext>
            </a:extLst>
          </p:cNvPr>
          <p:cNvSpPr/>
          <p:nvPr/>
        </p:nvSpPr>
        <p:spPr>
          <a:xfrm>
            <a:off x="2738475" y="1422403"/>
            <a:ext cx="6701616" cy="362554"/>
          </a:xfrm>
          <a:prstGeom prst="roundRect">
            <a:avLst>
              <a:gd name="adj" fmla="val 5491"/>
            </a:avLst>
          </a:prstGeom>
          <a:solidFill>
            <a:schemeClr val="bg1">
              <a:lumMod val="95000"/>
            </a:schemeClr>
          </a:solidFill>
          <a:ln w="19050"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Experimenteren, meedoen en klein beginnen: leren van elkaars ervaringen </a:t>
            </a:r>
          </a:p>
        </p:txBody>
      </p:sp>
      <p:sp>
        <p:nvSpPr>
          <p:cNvPr id="7" name="Rechthoek: afgeronde hoeken 6">
            <a:extLst>
              <a:ext uri="{FF2B5EF4-FFF2-40B4-BE49-F238E27FC236}">
                <a16:creationId xmlns:a16="http://schemas.microsoft.com/office/drawing/2014/main" id="{05BD3F02-7457-4E58-8884-6154D85A7073}"/>
              </a:ext>
            </a:extLst>
          </p:cNvPr>
          <p:cNvSpPr/>
          <p:nvPr/>
        </p:nvSpPr>
        <p:spPr>
          <a:xfrm>
            <a:off x="4484914" y="507115"/>
            <a:ext cx="3222172" cy="471600"/>
          </a:xfrm>
          <a:prstGeom prst="roundRect">
            <a:avLst>
              <a:gd name="adj" fmla="val 15607"/>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“We beginnen klein”</a:t>
            </a:r>
          </a:p>
        </p:txBody>
      </p:sp>
      <p:sp>
        <p:nvSpPr>
          <p:cNvPr id="8" name="Gelijkbenige driehoek 7">
            <a:extLst>
              <a:ext uri="{FF2B5EF4-FFF2-40B4-BE49-F238E27FC236}">
                <a16:creationId xmlns:a16="http://schemas.microsoft.com/office/drawing/2014/main" id="{6C889670-FCA0-4254-8580-07E55B10909D}"/>
              </a:ext>
            </a:extLst>
          </p:cNvPr>
          <p:cNvSpPr/>
          <p:nvPr/>
        </p:nvSpPr>
        <p:spPr>
          <a:xfrm rot="10800000">
            <a:off x="5963305" y="984067"/>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afgeronde hoeken 9">
            <a:extLst>
              <a:ext uri="{FF2B5EF4-FFF2-40B4-BE49-F238E27FC236}">
                <a16:creationId xmlns:a16="http://schemas.microsoft.com/office/drawing/2014/main" id="{9D534FFF-AA03-43BB-8DA4-032368E240BA}"/>
              </a:ext>
            </a:extLst>
          </p:cNvPr>
          <p:cNvSpPr/>
          <p:nvPr/>
        </p:nvSpPr>
        <p:spPr>
          <a:xfrm>
            <a:off x="2250797" y="2035943"/>
            <a:ext cx="7724478" cy="398319"/>
          </a:xfrm>
          <a:prstGeom prst="roundRect">
            <a:avLst>
              <a:gd name="adj" fmla="val 5491"/>
            </a:avLst>
          </a:prstGeom>
          <a:solidFill>
            <a:schemeClr val="bg1">
              <a:lumMod val="95000"/>
            </a:schemeClr>
          </a:solidFill>
          <a:ln w="1587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Mooie kans om met DUO te verdiepen wat mogelijk is op het gebied van data </a:t>
            </a:r>
            <a:r>
              <a:rPr lang="nl-NL" sz="1800" dirty="0" err="1">
                <a:solidFill>
                  <a:schemeClr val="tx1"/>
                </a:solidFill>
                <a:latin typeface="Arial Nova Cond Light" panose="020B0306020202020204" pitchFamily="34" charset="0"/>
              </a:rPr>
              <a:t>science</a:t>
            </a:r>
            <a:endParaRPr lang="nl-NL" sz="1800" dirty="0">
              <a:solidFill>
                <a:schemeClr val="tx1"/>
              </a:solidFill>
              <a:latin typeface="Arial Nova Cond Light" panose="020B0306020202020204" pitchFamily="34" charset="0"/>
            </a:endParaRPr>
          </a:p>
        </p:txBody>
      </p:sp>
      <p:sp>
        <p:nvSpPr>
          <p:cNvPr id="11" name="Rechthoek: afgeronde hoeken 10">
            <a:extLst>
              <a:ext uri="{FF2B5EF4-FFF2-40B4-BE49-F238E27FC236}">
                <a16:creationId xmlns:a16="http://schemas.microsoft.com/office/drawing/2014/main" id="{8818CF9A-38E0-40D6-842B-7FD967E112EA}"/>
              </a:ext>
            </a:extLst>
          </p:cNvPr>
          <p:cNvSpPr/>
          <p:nvPr/>
        </p:nvSpPr>
        <p:spPr>
          <a:xfrm>
            <a:off x="1692653" y="2685248"/>
            <a:ext cx="8847886" cy="399364"/>
          </a:xfrm>
          <a:prstGeom prst="roundRect">
            <a:avLst>
              <a:gd name="adj" fmla="val 5491"/>
            </a:avLst>
          </a:prstGeom>
          <a:solidFill>
            <a:schemeClr val="bg1">
              <a:lumMod val="95000"/>
            </a:schemeClr>
          </a:solidFill>
          <a:ln w="1587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We verwachten niet meteen het verschil te maken, maar zetten eerste stappen in </a:t>
            </a:r>
            <a:r>
              <a:rPr lang="nl-NL" sz="1800" dirty="0" err="1">
                <a:solidFill>
                  <a:schemeClr val="tx1"/>
                </a:solidFill>
                <a:latin typeface="Arial Nova Cond Light" panose="020B0306020202020204" pitchFamily="34" charset="0"/>
              </a:rPr>
              <a:t>datagedreven</a:t>
            </a:r>
            <a:r>
              <a:rPr lang="nl-NL" sz="1800" dirty="0">
                <a:solidFill>
                  <a:schemeClr val="tx1"/>
                </a:solidFill>
                <a:latin typeface="Arial Nova Cond Light" panose="020B0306020202020204" pitchFamily="34" charset="0"/>
              </a:rPr>
              <a:t> werken</a:t>
            </a:r>
          </a:p>
        </p:txBody>
      </p:sp>
      <p:sp>
        <p:nvSpPr>
          <p:cNvPr id="12" name="Rechthoek: afgeronde hoeken 11">
            <a:extLst>
              <a:ext uri="{FF2B5EF4-FFF2-40B4-BE49-F238E27FC236}">
                <a16:creationId xmlns:a16="http://schemas.microsoft.com/office/drawing/2014/main" id="{5C1CDEDC-F5E4-495B-86B1-F67769CFBADA}"/>
              </a:ext>
            </a:extLst>
          </p:cNvPr>
          <p:cNvSpPr/>
          <p:nvPr/>
        </p:nvSpPr>
        <p:spPr>
          <a:xfrm>
            <a:off x="4197531" y="3657600"/>
            <a:ext cx="3796938" cy="469700"/>
          </a:xfrm>
          <a:prstGeom prst="roundRect">
            <a:avLst>
              <a:gd name="adj" fmla="val 19034"/>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a:solidFill>
                  <a:srgbClr val="000000"/>
                </a:solidFill>
                <a:latin typeface="Arial Nova Cond Light" panose="020B0604020202020204" pitchFamily="34" charset="0"/>
                <a:sym typeface="Calibri"/>
              </a:rPr>
              <a:t>Belangrijkste lessons learned: </a:t>
            </a:r>
            <a:endParaRPr lang="nl-NL" sz="2300" b="1" dirty="0">
              <a:solidFill>
                <a:srgbClr val="000000"/>
              </a:solidFill>
              <a:latin typeface="Arial Nova Cond Light" panose="020B0604020202020204" pitchFamily="34" charset="0"/>
              <a:sym typeface="Calibri"/>
            </a:endParaRPr>
          </a:p>
        </p:txBody>
      </p:sp>
      <p:sp>
        <p:nvSpPr>
          <p:cNvPr id="13" name="Gelijkbenige driehoek 12">
            <a:extLst>
              <a:ext uri="{FF2B5EF4-FFF2-40B4-BE49-F238E27FC236}">
                <a16:creationId xmlns:a16="http://schemas.microsoft.com/office/drawing/2014/main" id="{A91EDD99-A9F3-4BC8-B2F1-5E73378E02FB}"/>
              </a:ext>
            </a:extLst>
          </p:cNvPr>
          <p:cNvSpPr/>
          <p:nvPr/>
        </p:nvSpPr>
        <p:spPr>
          <a:xfrm rot="10800000">
            <a:off x="5963305" y="4139355"/>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afgeronde hoeken 13">
            <a:extLst>
              <a:ext uri="{FF2B5EF4-FFF2-40B4-BE49-F238E27FC236}">
                <a16:creationId xmlns:a16="http://schemas.microsoft.com/office/drawing/2014/main" id="{4396A28A-9CDF-481D-8512-A79C65AB00D9}"/>
              </a:ext>
            </a:extLst>
          </p:cNvPr>
          <p:cNvSpPr/>
          <p:nvPr/>
        </p:nvSpPr>
        <p:spPr>
          <a:xfrm>
            <a:off x="1406832" y="4613315"/>
            <a:ext cx="9399715" cy="393406"/>
          </a:xfrm>
          <a:prstGeom prst="roundRect">
            <a:avLst>
              <a:gd name="adj" fmla="val 5491"/>
            </a:avLst>
          </a:prstGeom>
          <a:solidFill>
            <a:schemeClr val="bg1">
              <a:lumMod val="95000"/>
            </a:schemeClr>
          </a:solidFill>
          <a:ln w="1587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Redeneren vanuit de praktijk voegt waarde toe: bijv. nominale studieduur t.o.v. geprogrammeerde studieduur </a:t>
            </a:r>
          </a:p>
        </p:txBody>
      </p:sp>
      <p:sp>
        <p:nvSpPr>
          <p:cNvPr id="15" name="Rechthoek: afgeronde hoeken 14">
            <a:extLst>
              <a:ext uri="{FF2B5EF4-FFF2-40B4-BE49-F238E27FC236}">
                <a16:creationId xmlns:a16="http://schemas.microsoft.com/office/drawing/2014/main" id="{F07CFCFD-3ACD-49B2-A4CC-5BF67FA573F6}"/>
              </a:ext>
            </a:extLst>
          </p:cNvPr>
          <p:cNvSpPr/>
          <p:nvPr/>
        </p:nvSpPr>
        <p:spPr>
          <a:xfrm>
            <a:off x="2738475" y="5275948"/>
            <a:ext cx="6301022" cy="380055"/>
          </a:xfrm>
          <a:prstGeom prst="roundRect">
            <a:avLst>
              <a:gd name="adj" fmla="val 5491"/>
            </a:avLst>
          </a:prstGeom>
          <a:solidFill>
            <a:schemeClr val="bg1">
              <a:lumMod val="95000"/>
            </a:schemeClr>
          </a:solidFill>
          <a:ln w="1587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Houd de onderzoeksvraag en definities scherp of stel bedachtzaam bij</a:t>
            </a:r>
          </a:p>
        </p:txBody>
      </p:sp>
      <p:sp>
        <p:nvSpPr>
          <p:cNvPr id="16" name="Rechthoek: afgeronde hoeken 15">
            <a:extLst>
              <a:ext uri="{FF2B5EF4-FFF2-40B4-BE49-F238E27FC236}">
                <a16:creationId xmlns:a16="http://schemas.microsoft.com/office/drawing/2014/main" id="{860FD3F1-28FC-4809-93EC-0E3F78964C26}"/>
              </a:ext>
            </a:extLst>
          </p:cNvPr>
          <p:cNvSpPr/>
          <p:nvPr/>
        </p:nvSpPr>
        <p:spPr>
          <a:xfrm>
            <a:off x="3142208" y="5925230"/>
            <a:ext cx="5895703" cy="394333"/>
          </a:xfrm>
          <a:prstGeom prst="roundRect">
            <a:avLst>
              <a:gd name="adj" fmla="val 5491"/>
            </a:avLst>
          </a:prstGeom>
          <a:solidFill>
            <a:schemeClr val="bg1">
              <a:lumMod val="95000"/>
            </a:schemeClr>
          </a:solidFill>
          <a:ln w="1587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Uitkomsten leveren soms juist vervolgvragen op i.p.v. antwoorden</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5A45"/>
        </a:solidFill>
        <a:effectLst/>
      </p:bgPr>
    </p:bg>
    <p:spTree>
      <p:nvGrpSpPr>
        <p:cNvPr id="1" name="Shape 168"/>
        <p:cNvGrpSpPr/>
        <p:nvPr/>
      </p:nvGrpSpPr>
      <p:grpSpPr>
        <a:xfrm>
          <a:off x="0" y="0"/>
          <a:ext cx="0" cy="0"/>
          <a:chOff x="0" y="0"/>
          <a:chExt cx="0" cy="0"/>
        </a:xfrm>
      </p:grpSpPr>
      <p:sp>
        <p:nvSpPr>
          <p:cNvPr id="5" name="Vrije vorm: vorm 4">
            <a:extLst>
              <a:ext uri="{FF2B5EF4-FFF2-40B4-BE49-F238E27FC236}">
                <a16:creationId xmlns:a16="http://schemas.microsoft.com/office/drawing/2014/main" id="{8AA3C4AF-D063-4295-A826-302998B03D1D}"/>
              </a:ext>
            </a:extLst>
          </p:cNvPr>
          <p:cNvSpPr/>
          <p:nvPr/>
        </p:nvSpPr>
        <p:spPr>
          <a:xfrm flipH="1">
            <a:off x="6039608" y="-174170"/>
            <a:ext cx="56392" cy="10582832"/>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988A9C41-D25B-4503-8BA8-8DB5F8062ED9}"/>
              </a:ext>
            </a:extLst>
          </p:cNvPr>
          <p:cNvSpPr/>
          <p:nvPr/>
        </p:nvSpPr>
        <p:spPr>
          <a:xfrm>
            <a:off x="2512219" y="1290973"/>
            <a:ext cx="7167562" cy="5153718"/>
          </a:xfrm>
          <a:prstGeom prst="roundRect">
            <a:avLst>
              <a:gd name="adj" fmla="val 2386"/>
            </a:avLst>
          </a:prstGeom>
          <a:solidFill>
            <a:schemeClr val="bg1"/>
          </a:solidFill>
          <a:ln w="2222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nSpc>
                <a:spcPct val="115000"/>
              </a:lnSpc>
              <a:buClr>
                <a:schemeClr val="dk1"/>
              </a:buClr>
              <a:buSzPts val="1100"/>
            </a:pPr>
            <a:endParaRPr lang="nl-NL" sz="2000" dirty="0">
              <a:solidFill>
                <a:srgbClr val="000000"/>
              </a:solidFill>
            </a:endParaRPr>
          </a:p>
        </p:txBody>
      </p:sp>
      <p:sp>
        <p:nvSpPr>
          <p:cNvPr id="3" name="Rectangle 1">
            <a:extLst>
              <a:ext uri="{FF2B5EF4-FFF2-40B4-BE49-F238E27FC236}">
                <a16:creationId xmlns:a16="http://schemas.microsoft.com/office/drawing/2014/main" id="{1838B2F1-FB58-FD46-89D3-C077AA5C3E15}"/>
              </a:ext>
            </a:extLst>
          </p:cNvPr>
          <p:cNvSpPr>
            <a:spLocks noChangeArrowheads="1"/>
          </p:cNvSpPr>
          <p:nvPr/>
        </p:nvSpPr>
        <p:spPr bwMode="auto">
          <a:xfrm>
            <a:off x="3107966" y="1467045"/>
            <a:ext cx="597311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1" u="none" strike="noStrike" cap="none" normalizeH="0" baseline="0" dirty="0">
                <a:ln>
                  <a:noFill/>
                </a:ln>
                <a:solidFill>
                  <a:srgbClr val="191919"/>
                </a:solidFill>
                <a:effectLst/>
                <a:latin typeface="Arial Nova Cond Light" panose="020B0306020202020204" pitchFamily="34" charset="0"/>
              </a:rPr>
              <a:t>Kenmerken die een significatie relatie hebben met een vertraagde studieduur van de student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1" u="none" strike="noStrike" cap="none" normalizeH="0" baseline="0" dirty="0">
                <a:ln>
                  <a:noFill/>
                </a:ln>
                <a:solidFill>
                  <a:srgbClr val="191919"/>
                </a:solidFill>
                <a:effectLst/>
                <a:latin typeface="Arial Nova Cond Light" panose="020B0306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1" u="none" strike="noStrike" cap="none" normalizeH="0" baseline="0" dirty="0">
                <a:ln>
                  <a:noFill/>
                </a:ln>
                <a:solidFill>
                  <a:srgbClr val="191919"/>
                </a:solidFill>
                <a:effectLst/>
                <a:latin typeface="Arial Nova Cond Light" panose="020B0306020202020204" pitchFamily="34" charset="0"/>
              </a:rPr>
              <a:t> </a:t>
            </a:r>
          </a:p>
        </p:txBody>
      </p:sp>
      <p:sp>
        <p:nvSpPr>
          <p:cNvPr id="6" name="Rechthoek: afgeronde hoeken 5">
            <a:extLst>
              <a:ext uri="{FF2B5EF4-FFF2-40B4-BE49-F238E27FC236}">
                <a16:creationId xmlns:a16="http://schemas.microsoft.com/office/drawing/2014/main" id="{F9B458B3-DF91-455C-800C-4C95BFECD3A2}"/>
              </a:ext>
            </a:extLst>
          </p:cNvPr>
          <p:cNvSpPr/>
          <p:nvPr/>
        </p:nvSpPr>
        <p:spPr>
          <a:xfrm>
            <a:off x="5111931" y="487673"/>
            <a:ext cx="1968138" cy="469700"/>
          </a:xfrm>
          <a:prstGeom prst="roundRect">
            <a:avLst>
              <a:gd name="adj" fmla="val 17836"/>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Resultaten</a:t>
            </a:r>
          </a:p>
        </p:txBody>
      </p:sp>
      <p:sp>
        <p:nvSpPr>
          <p:cNvPr id="7" name="Gelijkbenige driehoek 6">
            <a:extLst>
              <a:ext uri="{FF2B5EF4-FFF2-40B4-BE49-F238E27FC236}">
                <a16:creationId xmlns:a16="http://schemas.microsoft.com/office/drawing/2014/main" id="{3C897F39-573E-400A-9420-0EDE39FF1402}"/>
              </a:ext>
            </a:extLst>
          </p:cNvPr>
          <p:cNvSpPr/>
          <p:nvPr/>
        </p:nvSpPr>
        <p:spPr>
          <a:xfrm rot="10800000">
            <a:off x="5963305" y="962284"/>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9" name="Tabel 18">
            <a:extLst>
              <a:ext uri="{FF2B5EF4-FFF2-40B4-BE49-F238E27FC236}">
                <a16:creationId xmlns:a16="http://schemas.microsoft.com/office/drawing/2014/main" id="{CBB16637-0EB2-4823-A1DA-0C4370CD23A3}"/>
              </a:ext>
            </a:extLst>
          </p:cNvPr>
          <p:cNvGraphicFramePr>
            <a:graphicFrameLocks noGrp="1"/>
          </p:cNvGraphicFramePr>
          <p:nvPr>
            <p:extLst>
              <p:ext uri="{D42A27DB-BD31-4B8C-83A1-F6EECF244321}">
                <p14:modId xmlns:p14="http://schemas.microsoft.com/office/powerpoint/2010/main" val="4122931940"/>
              </p:ext>
            </p:extLst>
          </p:nvPr>
        </p:nvGraphicFramePr>
        <p:xfrm>
          <a:off x="3174796" y="1813757"/>
          <a:ext cx="5822900" cy="4267200"/>
        </p:xfrm>
        <a:graphic>
          <a:graphicData uri="http://schemas.openxmlformats.org/drawingml/2006/table">
            <a:tbl>
              <a:tblPr firstRow="1" bandRow="1">
                <a:tableStyleId>{5C22544A-7EE6-4342-B048-85BDC9FD1C3A}</a:tableStyleId>
              </a:tblPr>
              <a:tblGrid>
                <a:gridCol w="5822900">
                  <a:extLst>
                    <a:ext uri="{9D8B030D-6E8A-4147-A177-3AD203B41FA5}">
                      <a16:colId xmlns:a16="http://schemas.microsoft.com/office/drawing/2014/main" val="519960072"/>
                    </a:ext>
                  </a:extLst>
                </a:gridCol>
              </a:tblGrid>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Hoogste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vooropleiding</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vanuit</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4380275"/>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1"/>
                          </a:solidFill>
                          <a:latin typeface="Arial Nova Cond Light" panose="020B0306020202020204" pitchFamily="34" charset="0"/>
                        </a:rPr>
                        <a:t>Passende </a:t>
                      </a:r>
                      <a:r>
                        <a:rPr lang="en-US" dirty="0" err="1">
                          <a:solidFill>
                            <a:schemeClr val="tx1"/>
                          </a:solidFill>
                          <a:latin typeface="Arial Nova Cond Light" panose="020B0306020202020204" pitchFamily="34" charset="0"/>
                        </a:rPr>
                        <a:t>plaatsing</a:t>
                      </a:r>
                      <a:r>
                        <a:rPr lang="en-US" dirty="0">
                          <a:solidFill>
                            <a:schemeClr val="tx1"/>
                          </a:solidFill>
                          <a:latin typeface="Arial Nova Cond Light" panose="020B0306020202020204" pitchFamily="34" charset="0"/>
                        </a:rPr>
                        <a:t> (</a:t>
                      </a:r>
                      <a:r>
                        <a:rPr lang="en-US" dirty="0" err="1">
                          <a:solidFill>
                            <a:schemeClr val="tx1"/>
                          </a:solidFill>
                          <a:latin typeface="Arial Nova Cond Light" panose="020B0306020202020204" pitchFamily="34" charset="0"/>
                        </a:rPr>
                        <a:t>aansluiting</a:t>
                      </a:r>
                      <a:r>
                        <a:rPr lang="en-US" dirty="0">
                          <a:solidFill>
                            <a:schemeClr val="tx1"/>
                          </a:solidFill>
                          <a:latin typeface="Arial Nova Cond Light" panose="020B0306020202020204" pitchFamily="34" charset="0"/>
                        </a:rPr>
                        <a:t> </a:t>
                      </a:r>
                      <a:r>
                        <a:rPr lang="en-US" dirty="0" err="1">
                          <a:solidFill>
                            <a:schemeClr val="tx1"/>
                          </a:solidFill>
                          <a:latin typeface="Arial Nova Cond Light" panose="020B0306020202020204" pitchFamily="34" charset="0"/>
                        </a:rPr>
                        <a:t>vooropleiding</a:t>
                      </a:r>
                      <a:r>
                        <a:rPr lang="en-US" dirty="0">
                          <a:solidFill>
                            <a:schemeClr val="tx1"/>
                          </a:solidFill>
                          <a:latin typeface="Arial Nova Cond Light" panose="020B0306020202020204" pitchFamily="34" charset="0"/>
                        </a:rPr>
                        <a:t> op </a:t>
                      </a:r>
                      <a:r>
                        <a:rPr lang="en-US" dirty="0" err="1">
                          <a:solidFill>
                            <a:schemeClr val="tx1"/>
                          </a:solidFill>
                          <a:latin typeface="Arial Nova Cond Light" panose="020B0306020202020204" pitchFamily="34" charset="0"/>
                        </a:rPr>
                        <a:t>niveau</a:t>
                      </a:r>
                      <a:r>
                        <a:rPr lang="en-US" dirty="0">
                          <a:solidFill>
                            <a:schemeClr val="tx1"/>
                          </a:solidFill>
                          <a:latin typeface="Arial Nova Cond Light" panose="020B0306020202020204" pitchFamily="34" charset="0"/>
                        </a:rPr>
                        <a:t> op het </a:t>
                      </a:r>
                      <a:r>
                        <a:rPr lang="en-US" dirty="0" err="1">
                          <a:solidFill>
                            <a:schemeClr val="tx1"/>
                          </a:solidFill>
                          <a:latin typeface="Arial Nova Cond Light" panose="020B0306020202020204" pitchFamily="34" charset="0"/>
                        </a:rPr>
                        <a:t>MBO</a:t>
                      </a:r>
                      <a:r>
                        <a:rPr lang="en-US" dirty="0">
                          <a:solidFill>
                            <a:schemeClr val="tx1"/>
                          </a:solidFill>
                          <a:latin typeface="Arial Nova Cond Light" panose="020B0306020202020204" pitchFamily="34" charset="0"/>
                        </a:rPr>
                        <a:t>)</a:t>
                      </a:r>
                      <a:endParaRPr lang="nl-NL" dirty="0">
                        <a:solidFill>
                          <a:schemeClr val="tx1"/>
                        </a:solidFill>
                        <a:latin typeface="Arial Nova Cond Light" panose="020B03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CD0F0"/>
                    </a:solidFill>
                  </a:tcPr>
                </a:tc>
                <a:extLst>
                  <a:ext uri="{0D108BD9-81ED-4DB2-BD59-A6C34878D82A}">
                    <a16:rowId xmlns:a16="http://schemas.microsoft.com/office/drawing/2014/main" val="195020661"/>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Uren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afwezig</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per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jaar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in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MBO</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t.o.v</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werkelijke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duur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opleiding</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CD0F0"/>
                    </a:solidFill>
                  </a:tcPr>
                </a:tc>
                <a:extLst>
                  <a:ext uri="{0D108BD9-81ED-4DB2-BD59-A6C34878D82A}">
                    <a16:rowId xmlns:a16="http://schemas.microsoft.com/office/drawing/2014/main" val="3455416510"/>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Uren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afwezig</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in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MBO</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per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categorie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(0-100,100-200 etc.)</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9062158"/>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Is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er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van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dyslexie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in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MBO</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dus</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ook</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6557997"/>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LWOO</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634066"/>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zittenblijver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3739217"/>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afstroom</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86962433"/>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opstroom</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7663858"/>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langdurig</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verzuim</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verzuimregister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0789303"/>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Indicatie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switch op het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MBO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CD0F0"/>
                    </a:solidFill>
                  </a:tcPr>
                </a:tc>
                <a:extLst>
                  <a:ext uri="{0D108BD9-81ED-4DB2-BD59-A6C34878D82A}">
                    <a16:rowId xmlns:a16="http://schemas.microsoft.com/office/drawing/2014/main" val="77378357"/>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Gem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cijfer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Nederlands</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1107912"/>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Gem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cijfer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Wiskunde</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8907755"/>
                  </a:ext>
                </a:extLst>
              </a:tr>
              <a:tr h="27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Gem </a:t>
                      </a:r>
                      <a:r>
                        <a:rPr kumimoji="0" lang="en-US" sz="14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cijfer</a:t>
                      </a:r>
                      <a:r>
                        <a:rPr kumimoji="0" lang="en-US"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Engels op het VO</a:t>
                      </a:r>
                      <a:endParaRPr kumimoji="0" lang="nl-NL" sz="14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CD0F0"/>
                    </a:solidFill>
                  </a:tcPr>
                </a:tc>
                <a:extLst>
                  <a:ext uri="{0D108BD9-81ED-4DB2-BD59-A6C34878D82A}">
                    <a16:rowId xmlns:a16="http://schemas.microsoft.com/office/drawing/2014/main" val="4228002254"/>
                  </a:ext>
                </a:extLst>
              </a:tr>
            </a:tbl>
          </a:graphicData>
        </a:graphic>
      </p:graphicFrame>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5A45"/>
        </a:solidFill>
        <a:effectLst/>
      </p:bgPr>
    </p:bg>
    <p:spTree>
      <p:nvGrpSpPr>
        <p:cNvPr id="1" name="Shape 168"/>
        <p:cNvGrpSpPr/>
        <p:nvPr/>
      </p:nvGrpSpPr>
      <p:grpSpPr>
        <a:xfrm>
          <a:off x="0" y="0"/>
          <a:ext cx="0" cy="0"/>
          <a:chOff x="0" y="0"/>
          <a:chExt cx="0" cy="0"/>
        </a:xfrm>
      </p:grpSpPr>
      <p:sp>
        <p:nvSpPr>
          <p:cNvPr id="5" name="Vrije vorm: vorm 4">
            <a:extLst>
              <a:ext uri="{FF2B5EF4-FFF2-40B4-BE49-F238E27FC236}">
                <a16:creationId xmlns:a16="http://schemas.microsoft.com/office/drawing/2014/main" id="{8AA3C4AF-D063-4295-A826-302998B03D1D}"/>
              </a:ext>
            </a:extLst>
          </p:cNvPr>
          <p:cNvSpPr/>
          <p:nvPr/>
        </p:nvSpPr>
        <p:spPr>
          <a:xfrm flipH="1">
            <a:off x="6039608" y="-174170"/>
            <a:ext cx="56392" cy="10582832"/>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afgeronde hoeken 9">
            <a:extLst>
              <a:ext uri="{FF2B5EF4-FFF2-40B4-BE49-F238E27FC236}">
                <a16:creationId xmlns:a16="http://schemas.microsoft.com/office/drawing/2014/main" id="{B1E2C2E6-2353-4091-974D-E4D114DB6526}"/>
              </a:ext>
            </a:extLst>
          </p:cNvPr>
          <p:cNvSpPr/>
          <p:nvPr/>
        </p:nvSpPr>
        <p:spPr>
          <a:xfrm>
            <a:off x="838200" y="1539691"/>
            <a:ext cx="10515600" cy="4415246"/>
          </a:xfrm>
          <a:prstGeom prst="roundRect">
            <a:avLst>
              <a:gd name="adj" fmla="val 3519"/>
            </a:avLst>
          </a:prstGeom>
          <a:solidFill>
            <a:schemeClr val="bg1">
              <a:lumMod val="95000"/>
            </a:schemeClr>
          </a:solidFill>
          <a:ln w="2222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nSpc>
                <a:spcPct val="115000"/>
              </a:lnSpc>
              <a:buClr>
                <a:schemeClr val="dk1"/>
              </a:buClr>
              <a:buSzPts val="1100"/>
            </a:pPr>
            <a:endParaRPr lang="nl-NL" sz="2000" dirty="0">
              <a:solidFill>
                <a:srgbClr val="000000"/>
              </a:solidFill>
            </a:endParaRPr>
          </a:p>
        </p:txBody>
      </p:sp>
      <p:graphicFrame>
        <p:nvGraphicFramePr>
          <p:cNvPr id="7" name="Grafiek 6">
            <a:extLst>
              <a:ext uri="{FF2B5EF4-FFF2-40B4-BE49-F238E27FC236}">
                <a16:creationId xmlns:a16="http://schemas.microsoft.com/office/drawing/2014/main" id="{CF5A534C-593A-AB4E-8B60-5890911A5FF5}"/>
              </a:ext>
            </a:extLst>
          </p:cNvPr>
          <p:cNvGraphicFramePr>
            <a:graphicFrameLocks/>
          </p:cNvGraphicFramePr>
          <p:nvPr>
            <p:extLst>
              <p:ext uri="{D42A27DB-BD31-4B8C-83A1-F6EECF244321}">
                <p14:modId xmlns:p14="http://schemas.microsoft.com/office/powerpoint/2010/main" val="574892233"/>
              </p:ext>
            </p:extLst>
          </p:nvPr>
        </p:nvGraphicFramePr>
        <p:xfrm>
          <a:off x="2896611" y="1904012"/>
          <a:ext cx="8189410" cy="369370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hoek: afgeronde hoeken 5">
            <a:extLst>
              <a:ext uri="{FF2B5EF4-FFF2-40B4-BE49-F238E27FC236}">
                <a16:creationId xmlns:a16="http://schemas.microsoft.com/office/drawing/2014/main" id="{5B68304C-BC90-44B0-8A57-101B6CB970A1}"/>
              </a:ext>
            </a:extLst>
          </p:cNvPr>
          <p:cNvSpPr/>
          <p:nvPr/>
        </p:nvSpPr>
        <p:spPr>
          <a:xfrm>
            <a:off x="4197531" y="557341"/>
            <a:ext cx="3796938" cy="469700"/>
          </a:xfrm>
          <a:prstGeom prst="roundRect">
            <a:avLst>
              <a:gd name="adj" fmla="val 15648"/>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Afwezigheid en de studieduur</a:t>
            </a:r>
          </a:p>
        </p:txBody>
      </p:sp>
      <p:sp>
        <p:nvSpPr>
          <p:cNvPr id="8" name="Gelijkbenige driehoek 7">
            <a:extLst>
              <a:ext uri="{FF2B5EF4-FFF2-40B4-BE49-F238E27FC236}">
                <a16:creationId xmlns:a16="http://schemas.microsoft.com/office/drawing/2014/main" id="{CD0416A7-F1AB-4090-B5C6-B8459412E979}"/>
              </a:ext>
            </a:extLst>
          </p:cNvPr>
          <p:cNvSpPr/>
          <p:nvPr/>
        </p:nvSpPr>
        <p:spPr>
          <a:xfrm rot="10800000">
            <a:off x="5963305" y="1031952"/>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0AC4E056-D5A4-4965-87AA-B0595A3ABB30}"/>
              </a:ext>
            </a:extLst>
          </p:cNvPr>
          <p:cNvSpPr/>
          <p:nvPr/>
        </p:nvSpPr>
        <p:spPr>
          <a:xfrm>
            <a:off x="3244132" y="5334209"/>
            <a:ext cx="953400" cy="333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lumMod val="75000"/>
                    <a:lumOff val="25000"/>
                  </a:schemeClr>
                </a:solidFill>
              </a:rPr>
              <a:t>geen</a:t>
            </a:r>
            <a:r>
              <a:rPr lang="en-US" sz="1000" dirty="0">
                <a:solidFill>
                  <a:schemeClr val="tx1">
                    <a:lumMod val="75000"/>
                    <a:lumOff val="25000"/>
                  </a:schemeClr>
                </a:solidFill>
              </a:rPr>
              <a:t> </a:t>
            </a:r>
            <a:r>
              <a:rPr lang="en-US" sz="1000" dirty="0" err="1">
                <a:solidFill>
                  <a:schemeClr val="tx1">
                    <a:lumMod val="75000"/>
                    <a:lumOff val="25000"/>
                  </a:schemeClr>
                </a:solidFill>
              </a:rPr>
              <a:t>afwezigheid</a:t>
            </a:r>
            <a:endParaRPr lang="nl-NL" sz="1000" dirty="0">
              <a:solidFill>
                <a:schemeClr val="tx1">
                  <a:lumMod val="75000"/>
                  <a:lumOff val="25000"/>
                </a:schemeClr>
              </a:solidFill>
            </a:endParaRPr>
          </a:p>
        </p:txBody>
      </p:sp>
      <p:sp>
        <p:nvSpPr>
          <p:cNvPr id="4" name="Rechthoek 3">
            <a:extLst>
              <a:ext uri="{FF2B5EF4-FFF2-40B4-BE49-F238E27FC236}">
                <a16:creationId xmlns:a16="http://schemas.microsoft.com/office/drawing/2014/main" id="{0F6A5F55-62F5-4817-B0F6-BD9F2B2867A8}"/>
              </a:ext>
            </a:extLst>
          </p:cNvPr>
          <p:cNvSpPr/>
          <p:nvPr/>
        </p:nvSpPr>
        <p:spPr>
          <a:xfrm>
            <a:off x="8817997" y="3429000"/>
            <a:ext cx="2268024" cy="753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967CFC9F-FB20-4F8F-8D8F-9D0A40613B15}"/>
              </a:ext>
            </a:extLst>
          </p:cNvPr>
          <p:cNvSpPr/>
          <p:nvPr/>
        </p:nvSpPr>
        <p:spPr>
          <a:xfrm>
            <a:off x="8595358" y="3022491"/>
            <a:ext cx="2432499" cy="252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lumMod val="75000"/>
                    <a:lumOff val="25000"/>
                  </a:schemeClr>
                </a:solidFill>
              </a:rPr>
              <a:t>binnen</a:t>
            </a:r>
            <a:r>
              <a:rPr lang="en-US" sz="1000" dirty="0">
                <a:solidFill>
                  <a:schemeClr val="tx1">
                    <a:lumMod val="75000"/>
                    <a:lumOff val="25000"/>
                  </a:schemeClr>
                </a:solidFill>
              </a:rPr>
              <a:t> de </a:t>
            </a:r>
            <a:r>
              <a:rPr lang="en-US" sz="1000" dirty="0" err="1">
                <a:solidFill>
                  <a:schemeClr val="tx1">
                    <a:lumMod val="75000"/>
                    <a:lumOff val="25000"/>
                  </a:schemeClr>
                </a:solidFill>
              </a:rPr>
              <a:t>geprogammeerde</a:t>
            </a:r>
            <a:r>
              <a:rPr lang="en-US" sz="1000" dirty="0">
                <a:solidFill>
                  <a:schemeClr val="tx1">
                    <a:lumMod val="75000"/>
                    <a:lumOff val="25000"/>
                  </a:schemeClr>
                </a:solidFill>
              </a:rPr>
              <a:t> </a:t>
            </a:r>
            <a:r>
              <a:rPr lang="en-US" sz="1000" dirty="0" err="1">
                <a:solidFill>
                  <a:schemeClr val="tx1">
                    <a:lumMod val="75000"/>
                    <a:lumOff val="25000"/>
                  </a:schemeClr>
                </a:solidFill>
              </a:rPr>
              <a:t>studieduur</a:t>
            </a:r>
            <a:endParaRPr lang="nl-NL" sz="1000" dirty="0">
              <a:solidFill>
                <a:schemeClr val="tx1">
                  <a:lumMod val="75000"/>
                  <a:lumOff val="25000"/>
                </a:schemeClr>
              </a:solidFill>
            </a:endParaRPr>
          </a:p>
        </p:txBody>
      </p:sp>
      <p:sp>
        <p:nvSpPr>
          <p:cNvPr id="3" name="Rechthoek 2">
            <a:extLst>
              <a:ext uri="{FF2B5EF4-FFF2-40B4-BE49-F238E27FC236}">
                <a16:creationId xmlns:a16="http://schemas.microsoft.com/office/drawing/2014/main" id="{DD453487-F741-4A5B-A6CB-893F2645EA2F}"/>
              </a:ext>
            </a:extLst>
          </p:cNvPr>
          <p:cNvSpPr/>
          <p:nvPr/>
        </p:nvSpPr>
        <p:spPr>
          <a:xfrm>
            <a:off x="8484040" y="3093059"/>
            <a:ext cx="111318" cy="111318"/>
          </a:xfrm>
          <a:prstGeom prst="rect">
            <a:avLst/>
          </a:prstGeom>
          <a:solidFill>
            <a:srgbClr val="C4D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CCE1AB2-9786-442C-949D-F73C3E09EDAF}"/>
              </a:ext>
            </a:extLst>
          </p:cNvPr>
          <p:cNvSpPr/>
          <p:nvPr/>
        </p:nvSpPr>
        <p:spPr>
          <a:xfrm>
            <a:off x="8484040" y="3413448"/>
            <a:ext cx="111318" cy="111318"/>
          </a:xfrm>
          <a:prstGeom prst="rect">
            <a:avLst/>
          </a:prstGeom>
          <a:solidFill>
            <a:srgbClr val="E3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15CF2CF-2729-4840-A044-3E5FEF0BCF88}"/>
              </a:ext>
            </a:extLst>
          </p:cNvPr>
          <p:cNvSpPr/>
          <p:nvPr/>
        </p:nvSpPr>
        <p:spPr>
          <a:xfrm>
            <a:off x="8595358" y="3335279"/>
            <a:ext cx="2845171" cy="252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lumMod val="75000"/>
                    <a:lumOff val="25000"/>
                  </a:schemeClr>
                </a:solidFill>
              </a:rPr>
              <a:t>langer</a:t>
            </a:r>
            <a:r>
              <a:rPr lang="en-US" sz="1000" dirty="0">
                <a:solidFill>
                  <a:schemeClr val="tx1">
                    <a:lumMod val="75000"/>
                    <a:lumOff val="25000"/>
                  </a:schemeClr>
                </a:solidFill>
              </a:rPr>
              <a:t> dan de </a:t>
            </a:r>
            <a:r>
              <a:rPr lang="en-US" sz="1000" dirty="0" err="1">
                <a:solidFill>
                  <a:schemeClr val="tx1">
                    <a:lumMod val="75000"/>
                    <a:lumOff val="25000"/>
                  </a:schemeClr>
                </a:solidFill>
              </a:rPr>
              <a:t>geprogammeerde</a:t>
            </a:r>
            <a:r>
              <a:rPr lang="en-US" sz="1000" dirty="0">
                <a:solidFill>
                  <a:schemeClr val="tx1">
                    <a:lumMod val="75000"/>
                    <a:lumOff val="25000"/>
                  </a:schemeClr>
                </a:solidFill>
              </a:rPr>
              <a:t> </a:t>
            </a:r>
            <a:r>
              <a:rPr lang="en-US" sz="1000" dirty="0" err="1">
                <a:solidFill>
                  <a:schemeClr val="tx1">
                    <a:lumMod val="75000"/>
                    <a:lumOff val="25000"/>
                  </a:schemeClr>
                </a:solidFill>
              </a:rPr>
              <a:t>studieduur</a:t>
            </a:r>
            <a:endParaRPr lang="nl-NL" sz="1000" dirty="0">
              <a:solidFill>
                <a:schemeClr val="tx1">
                  <a:lumMod val="75000"/>
                  <a:lumOff val="25000"/>
                </a:schemeClr>
              </a:solidFill>
            </a:endParaRPr>
          </a:p>
        </p:txBody>
      </p:sp>
    </p:spTree>
    <p:extLst>
      <p:ext uri="{BB962C8B-B14F-4D97-AF65-F5344CB8AC3E}">
        <p14:creationId xmlns:p14="http://schemas.microsoft.com/office/powerpoint/2010/main" val="174495926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B634"/>
        </a:solidFill>
        <a:effectLst/>
      </p:bgPr>
    </p:bg>
    <p:spTree>
      <p:nvGrpSpPr>
        <p:cNvPr id="1" name="Shape 175"/>
        <p:cNvGrpSpPr/>
        <p:nvPr/>
      </p:nvGrpSpPr>
      <p:grpSpPr>
        <a:xfrm>
          <a:off x="0" y="0"/>
          <a:ext cx="0" cy="0"/>
          <a:chOff x="0" y="0"/>
          <a:chExt cx="0" cy="0"/>
        </a:xfrm>
      </p:grpSpPr>
      <p:pic>
        <p:nvPicPr>
          <p:cNvPr id="3" name="Afbeelding 2">
            <a:extLst>
              <a:ext uri="{FF2B5EF4-FFF2-40B4-BE49-F238E27FC236}">
                <a16:creationId xmlns:a16="http://schemas.microsoft.com/office/drawing/2014/main" id="{EE5CA749-91F4-46D2-94A9-A71D831FABD4}"/>
              </a:ext>
            </a:extLst>
          </p:cNvPr>
          <p:cNvPicPr>
            <a:picLocks noChangeAspect="1"/>
          </p:cNvPicPr>
          <p:nvPr/>
        </p:nvPicPr>
        <p:blipFill>
          <a:blip r:embed="rId3"/>
          <a:stretch>
            <a:fillRect/>
          </a:stretch>
        </p:blipFill>
        <p:spPr>
          <a:xfrm>
            <a:off x="4538122" y="118689"/>
            <a:ext cx="3082636" cy="1125281"/>
          </a:xfrm>
          <a:prstGeom prst="rect">
            <a:avLst/>
          </a:prstGeom>
        </p:spPr>
      </p:pic>
      <p:sp>
        <p:nvSpPr>
          <p:cNvPr id="9" name="Vrije vorm: vorm 8">
            <a:extLst>
              <a:ext uri="{FF2B5EF4-FFF2-40B4-BE49-F238E27FC236}">
                <a16:creationId xmlns:a16="http://schemas.microsoft.com/office/drawing/2014/main" id="{DBC1100D-0C84-49B2-AC20-1DADAA8FBEF1}"/>
              </a:ext>
            </a:extLst>
          </p:cNvPr>
          <p:cNvSpPr/>
          <p:nvPr/>
        </p:nvSpPr>
        <p:spPr>
          <a:xfrm flipH="1">
            <a:off x="6039608" y="1090607"/>
            <a:ext cx="56392" cy="9318053"/>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afgeronde hoeken 9">
            <a:extLst>
              <a:ext uri="{FF2B5EF4-FFF2-40B4-BE49-F238E27FC236}">
                <a16:creationId xmlns:a16="http://schemas.microsoft.com/office/drawing/2014/main" id="{3DFA3691-230D-4E7A-81DB-0E32B9FFF4C7}"/>
              </a:ext>
            </a:extLst>
          </p:cNvPr>
          <p:cNvSpPr/>
          <p:nvPr/>
        </p:nvSpPr>
        <p:spPr>
          <a:xfrm>
            <a:off x="838200" y="1765443"/>
            <a:ext cx="10515600" cy="869020"/>
          </a:xfrm>
          <a:prstGeom prst="roundRect">
            <a:avLst>
              <a:gd name="adj" fmla="val 1098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Hoe ziet onze instroompopulatie eruit en wat maakt dat studenten in het eerste jaar switchen of uitvallen? </a:t>
            </a:r>
          </a:p>
        </p:txBody>
      </p:sp>
      <p:sp>
        <p:nvSpPr>
          <p:cNvPr id="13" name="Rechthoek: afgeronde hoeken 12">
            <a:extLst>
              <a:ext uri="{FF2B5EF4-FFF2-40B4-BE49-F238E27FC236}">
                <a16:creationId xmlns:a16="http://schemas.microsoft.com/office/drawing/2014/main" id="{903B13E4-CAC9-429F-995C-039DEFF6CB63}"/>
              </a:ext>
            </a:extLst>
          </p:cNvPr>
          <p:cNvSpPr/>
          <p:nvPr/>
        </p:nvSpPr>
        <p:spPr>
          <a:xfrm>
            <a:off x="838200" y="3708701"/>
            <a:ext cx="10515600" cy="2058692"/>
          </a:xfrm>
          <a:prstGeom prst="roundRect">
            <a:avLst>
              <a:gd name="adj" fmla="val 5491"/>
            </a:avLst>
          </a:prstGeom>
          <a:solidFill>
            <a:schemeClr val="bg1">
              <a:lumMod val="95000"/>
            </a:schemeClr>
          </a:solidFill>
          <a:ln w="19050" cmpd="sng">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nSpc>
                <a:spcPct val="115000"/>
              </a:lnSpc>
              <a:buClr>
                <a:schemeClr val="dk1"/>
              </a:buClr>
              <a:buSzPts val="1100"/>
            </a:pPr>
            <a:r>
              <a:rPr lang="nl-NL" sz="2000">
                <a:solidFill>
                  <a:schemeClr val="tx1"/>
                </a:solidFill>
                <a:latin typeface="Arial Nova Cond Light" panose="020B0306020202020204" pitchFamily="34" charset="0"/>
              </a:rPr>
              <a:t>Om wendbaar, herkenbaar en zichtbaar te kunnen zijn, hebben we goede data nodig om de juiste keuzes te maken. We doen nu veel op ervaring en gevoel, maar kunnen aannames niet altijd toetsen of onderbouwen.</a:t>
            </a:r>
          </a:p>
          <a:p>
            <a:pPr lvl="0">
              <a:lnSpc>
                <a:spcPct val="115000"/>
              </a:lnSpc>
              <a:buClr>
                <a:schemeClr val="dk1"/>
              </a:buClr>
              <a:buSzPts val="1100"/>
            </a:pPr>
            <a:endParaRPr lang="nl-NL" sz="2000">
              <a:solidFill>
                <a:schemeClr val="tx1"/>
              </a:solidFill>
              <a:latin typeface="Arial Nova Cond Light" panose="020B0306020202020204" pitchFamily="34" charset="0"/>
            </a:endParaRPr>
          </a:p>
          <a:p>
            <a:pPr lvl="0">
              <a:lnSpc>
                <a:spcPct val="115000"/>
              </a:lnSpc>
              <a:buClr>
                <a:schemeClr val="dk1"/>
              </a:buClr>
              <a:buSzPts val="1100"/>
            </a:pPr>
            <a:r>
              <a:rPr lang="nl-NL" sz="2000">
                <a:solidFill>
                  <a:schemeClr val="tx1"/>
                </a:solidFill>
                <a:latin typeface="Arial Nova Cond Light" panose="020B0306020202020204" pitchFamily="34" charset="0"/>
              </a:rPr>
              <a:t>Data van onze toeleverende VO-scholen en de instroomdata kan gebruikt worden om de startende student in het eerste jaar een grotere kans op succes te bieden en beter te faciliteren.</a:t>
            </a:r>
          </a:p>
        </p:txBody>
      </p:sp>
      <p:sp>
        <p:nvSpPr>
          <p:cNvPr id="14" name="Gelijkbenige driehoek 13">
            <a:extLst>
              <a:ext uri="{FF2B5EF4-FFF2-40B4-BE49-F238E27FC236}">
                <a16:creationId xmlns:a16="http://schemas.microsoft.com/office/drawing/2014/main" id="{EE31BF8A-45D9-42AF-ADA9-0DAE30449473}"/>
              </a:ext>
            </a:extLst>
          </p:cNvPr>
          <p:cNvSpPr/>
          <p:nvPr/>
        </p:nvSpPr>
        <p:spPr>
          <a:xfrm rot="10800000">
            <a:off x="5963305" y="2638708"/>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Vrije vorm: vorm 18">
            <a:extLst>
              <a:ext uri="{FF2B5EF4-FFF2-40B4-BE49-F238E27FC236}">
                <a16:creationId xmlns:a16="http://schemas.microsoft.com/office/drawing/2014/main" id="{FD23CC14-3E0A-42DD-8D90-5D83B475CF73}"/>
              </a:ext>
            </a:extLst>
          </p:cNvPr>
          <p:cNvSpPr/>
          <p:nvPr/>
        </p:nvSpPr>
        <p:spPr>
          <a:xfrm flipH="1">
            <a:off x="6041311" y="-702097"/>
            <a:ext cx="56392" cy="1071989"/>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B634"/>
        </a:solidFill>
        <a:effectLst/>
      </p:bgPr>
    </p:bg>
    <p:spTree>
      <p:nvGrpSpPr>
        <p:cNvPr id="1" name="Shape 182"/>
        <p:cNvGrpSpPr/>
        <p:nvPr/>
      </p:nvGrpSpPr>
      <p:grpSpPr>
        <a:xfrm>
          <a:off x="0" y="0"/>
          <a:ext cx="0" cy="0"/>
          <a:chOff x="0" y="0"/>
          <a:chExt cx="0" cy="0"/>
        </a:xfrm>
      </p:grpSpPr>
      <p:sp>
        <p:nvSpPr>
          <p:cNvPr id="5" name="Vrije vorm: vorm 4">
            <a:extLst>
              <a:ext uri="{FF2B5EF4-FFF2-40B4-BE49-F238E27FC236}">
                <a16:creationId xmlns:a16="http://schemas.microsoft.com/office/drawing/2014/main" id="{74100F64-3B18-4C34-B3B1-3E38272BCEE5}"/>
              </a:ext>
            </a:extLst>
          </p:cNvPr>
          <p:cNvSpPr/>
          <p:nvPr/>
        </p:nvSpPr>
        <p:spPr>
          <a:xfrm flipH="1">
            <a:off x="6039608" y="-174170"/>
            <a:ext cx="56392" cy="10582832"/>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FE96BCAE-1CCD-429E-8F14-57D07CEE581D}"/>
              </a:ext>
            </a:extLst>
          </p:cNvPr>
          <p:cNvSpPr/>
          <p:nvPr/>
        </p:nvSpPr>
        <p:spPr>
          <a:xfrm>
            <a:off x="2738475" y="1438305"/>
            <a:ext cx="6701616" cy="362554"/>
          </a:xfrm>
          <a:prstGeom prst="roundRect">
            <a:avLst>
              <a:gd name="adj" fmla="val 5491"/>
            </a:avLst>
          </a:prstGeom>
          <a:solidFill>
            <a:schemeClr val="bg1">
              <a:lumMod val="9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Onderzoeksvraag gebaseerd op een concrete vraag uit het onderwijs </a:t>
            </a:r>
          </a:p>
        </p:txBody>
      </p:sp>
      <p:sp>
        <p:nvSpPr>
          <p:cNvPr id="7" name="Rechthoek: afgeronde hoeken 6">
            <a:extLst>
              <a:ext uri="{FF2B5EF4-FFF2-40B4-BE49-F238E27FC236}">
                <a16:creationId xmlns:a16="http://schemas.microsoft.com/office/drawing/2014/main" id="{CB2FE062-6DCF-4059-A4C1-2FE1C841D714}"/>
              </a:ext>
            </a:extLst>
          </p:cNvPr>
          <p:cNvSpPr/>
          <p:nvPr/>
        </p:nvSpPr>
        <p:spPr>
          <a:xfrm>
            <a:off x="3622766" y="507115"/>
            <a:ext cx="4946468" cy="471600"/>
          </a:xfrm>
          <a:prstGeom prst="roundRect">
            <a:avLst>
              <a:gd name="adj" fmla="val 17293"/>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“Meerdere disciplines in de wagen”</a:t>
            </a:r>
          </a:p>
        </p:txBody>
      </p:sp>
      <p:sp>
        <p:nvSpPr>
          <p:cNvPr id="8" name="Gelijkbenige driehoek 7">
            <a:extLst>
              <a:ext uri="{FF2B5EF4-FFF2-40B4-BE49-F238E27FC236}">
                <a16:creationId xmlns:a16="http://schemas.microsoft.com/office/drawing/2014/main" id="{C62E96B2-F62E-46AD-A9D4-5150B4D7E094}"/>
              </a:ext>
            </a:extLst>
          </p:cNvPr>
          <p:cNvSpPr/>
          <p:nvPr/>
        </p:nvSpPr>
        <p:spPr>
          <a:xfrm rot="10800000">
            <a:off x="5963305" y="984067"/>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C2D5AAF4-10DD-45D4-B1DF-C10A34B8B2D5}"/>
              </a:ext>
            </a:extLst>
          </p:cNvPr>
          <p:cNvSpPr/>
          <p:nvPr/>
        </p:nvSpPr>
        <p:spPr>
          <a:xfrm>
            <a:off x="2616555" y="2087610"/>
            <a:ext cx="6945456" cy="362554"/>
          </a:xfrm>
          <a:prstGeom prst="roundRect">
            <a:avLst>
              <a:gd name="adj" fmla="val 5491"/>
            </a:avLst>
          </a:prstGeom>
          <a:solidFill>
            <a:schemeClr val="bg1">
              <a:lumMod val="9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De juiste persoon aan het stuur en diverse disciplines in de wagen</a:t>
            </a:r>
          </a:p>
        </p:txBody>
      </p:sp>
      <p:sp>
        <p:nvSpPr>
          <p:cNvPr id="11" name="Rechthoek: afgeronde hoeken 10">
            <a:extLst>
              <a:ext uri="{FF2B5EF4-FFF2-40B4-BE49-F238E27FC236}">
                <a16:creationId xmlns:a16="http://schemas.microsoft.com/office/drawing/2014/main" id="{91EBDC7A-3CAD-4B54-AC08-34A428EF0208}"/>
              </a:ext>
            </a:extLst>
          </p:cNvPr>
          <p:cNvSpPr/>
          <p:nvPr/>
        </p:nvSpPr>
        <p:spPr>
          <a:xfrm>
            <a:off x="4197531" y="3100251"/>
            <a:ext cx="3796938" cy="469700"/>
          </a:xfrm>
          <a:prstGeom prst="roundRect">
            <a:avLst>
              <a:gd name="adj" fmla="val 1734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a:solidFill>
                  <a:srgbClr val="000000"/>
                </a:solidFill>
                <a:latin typeface="Arial Nova Cond Light" panose="020B0604020202020204" pitchFamily="34" charset="0"/>
                <a:sym typeface="Calibri"/>
              </a:rPr>
              <a:t>Belangrijkste lessons learned: </a:t>
            </a:r>
            <a:endParaRPr lang="nl-NL" sz="2300" b="1" dirty="0">
              <a:solidFill>
                <a:srgbClr val="000000"/>
              </a:solidFill>
              <a:latin typeface="Arial Nova Cond Light" panose="020B0604020202020204" pitchFamily="34" charset="0"/>
              <a:sym typeface="Calibri"/>
            </a:endParaRPr>
          </a:p>
        </p:txBody>
      </p:sp>
      <p:sp>
        <p:nvSpPr>
          <p:cNvPr id="12" name="Gelijkbenige driehoek 11">
            <a:extLst>
              <a:ext uri="{FF2B5EF4-FFF2-40B4-BE49-F238E27FC236}">
                <a16:creationId xmlns:a16="http://schemas.microsoft.com/office/drawing/2014/main" id="{CDF804C1-37DA-49F6-9806-5C8A41E1985C}"/>
              </a:ext>
            </a:extLst>
          </p:cNvPr>
          <p:cNvSpPr/>
          <p:nvPr/>
        </p:nvSpPr>
        <p:spPr>
          <a:xfrm rot="10800000">
            <a:off x="5963305" y="3574862"/>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afgeronde hoeken 12">
            <a:extLst>
              <a:ext uri="{FF2B5EF4-FFF2-40B4-BE49-F238E27FC236}">
                <a16:creationId xmlns:a16="http://schemas.microsoft.com/office/drawing/2014/main" id="{E3BBB28D-A3A7-42D4-B82D-39D5FCD03DEC}"/>
              </a:ext>
            </a:extLst>
          </p:cNvPr>
          <p:cNvSpPr/>
          <p:nvPr/>
        </p:nvSpPr>
        <p:spPr>
          <a:xfrm>
            <a:off x="4450080" y="4053992"/>
            <a:ext cx="3291840" cy="362554"/>
          </a:xfrm>
          <a:prstGeom prst="roundRect">
            <a:avLst>
              <a:gd name="adj" fmla="val 5491"/>
            </a:avLst>
          </a:prstGeom>
          <a:solidFill>
            <a:schemeClr val="bg1">
              <a:lumMod val="9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Houd het concreet en pakbaar </a:t>
            </a:r>
          </a:p>
        </p:txBody>
      </p:sp>
      <p:sp>
        <p:nvSpPr>
          <p:cNvPr id="14" name="Rechthoek: afgeronde hoeken 13">
            <a:extLst>
              <a:ext uri="{FF2B5EF4-FFF2-40B4-BE49-F238E27FC236}">
                <a16:creationId xmlns:a16="http://schemas.microsoft.com/office/drawing/2014/main" id="{469DE751-217B-482A-BE97-E9EFF8F0FEBD}"/>
              </a:ext>
            </a:extLst>
          </p:cNvPr>
          <p:cNvSpPr/>
          <p:nvPr/>
        </p:nvSpPr>
        <p:spPr>
          <a:xfrm>
            <a:off x="3396343" y="4703297"/>
            <a:ext cx="5399314" cy="362554"/>
          </a:xfrm>
          <a:prstGeom prst="roundRect">
            <a:avLst>
              <a:gd name="adj" fmla="val 5491"/>
            </a:avLst>
          </a:prstGeom>
          <a:solidFill>
            <a:schemeClr val="bg1">
              <a:lumMod val="9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Niet alle benodigde data al in goede kwaliteit beschikbaar </a:t>
            </a:r>
          </a:p>
        </p:txBody>
      </p:sp>
      <p:sp>
        <p:nvSpPr>
          <p:cNvPr id="15" name="Rechthoek: afgeronde hoeken 14">
            <a:extLst>
              <a:ext uri="{FF2B5EF4-FFF2-40B4-BE49-F238E27FC236}">
                <a16:creationId xmlns:a16="http://schemas.microsoft.com/office/drawing/2014/main" id="{AED860E2-7799-4C93-8D55-FDE8AB3CAA19}"/>
              </a:ext>
            </a:extLst>
          </p:cNvPr>
          <p:cNvSpPr/>
          <p:nvPr/>
        </p:nvSpPr>
        <p:spPr>
          <a:xfrm>
            <a:off x="870857" y="5368615"/>
            <a:ext cx="10450286" cy="362554"/>
          </a:xfrm>
          <a:prstGeom prst="roundRect">
            <a:avLst>
              <a:gd name="adj" fmla="val 5491"/>
            </a:avLst>
          </a:prstGeom>
          <a:solidFill>
            <a:schemeClr val="bg1">
              <a:lumMod val="9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lnSpc>
                <a:spcPct val="115000"/>
              </a:lnSpc>
              <a:buClr>
                <a:schemeClr val="dk1"/>
              </a:buClr>
              <a:buSzPts val="1100"/>
            </a:pPr>
            <a:r>
              <a:rPr lang="nl-NL" sz="1800" dirty="0">
                <a:solidFill>
                  <a:schemeClr val="tx1"/>
                </a:solidFill>
                <a:latin typeface="Arial Nova Cond Light" panose="020B0306020202020204" pitchFamily="34" charset="0"/>
              </a:rPr>
              <a:t>Inzicht in welke data op welke manier vastgelegd zou moeten worden om onderzoek in de toekomst mogelijk te maken</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B634"/>
        </a:solidFill>
        <a:effectLst/>
      </p:bgPr>
    </p:bg>
    <p:spTree>
      <p:nvGrpSpPr>
        <p:cNvPr id="1" name="Shape 189"/>
        <p:cNvGrpSpPr/>
        <p:nvPr/>
      </p:nvGrpSpPr>
      <p:grpSpPr>
        <a:xfrm>
          <a:off x="0" y="0"/>
          <a:ext cx="0" cy="0"/>
          <a:chOff x="0" y="0"/>
          <a:chExt cx="0" cy="0"/>
        </a:xfrm>
      </p:grpSpPr>
      <p:sp>
        <p:nvSpPr>
          <p:cNvPr id="5" name="Vrije vorm: vorm 4">
            <a:extLst>
              <a:ext uri="{FF2B5EF4-FFF2-40B4-BE49-F238E27FC236}">
                <a16:creationId xmlns:a16="http://schemas.microsoft.com/office/drawing/2014/main" id="{C6D685A7-4C20-4824-8D22-ED3C2EE9B80C}"/>
              </a:ext>
            </a:extLst>
          </p:cNvPr>
          <p:cNvSpPr/>
          <p:nvPr/>
        </p:nvSpPr>
        <p:spPr>
          <a:xfrm flipH="1">
            <a:off x="6039608" y="-174170"/>
            <a:ext cx="56392" cy="10582832"/>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4A7CE1B7-86F7-42BE-90EC-3F8DDBB8CA6B}"/>
              </a:ext>
            </a:extLst>
          </p:cNvPr>
          <p:cNvSpPr/>
          <p:nvPr/>
        </p:nvSpPr>
        <p:spPr>
          <a:xfrm>
            <a:off x="838200" y="1297577"/>
            <a:ext cx="10515600" cy="5024846"/>
          </a:xfrm>
          <a:prstGeom prst="roundRect">
            <a:avLst>
              <a:gd name="adj" fmla="val 4134"/>
            </a:avLst>
          </a:prstGeom>
          <a:solidFill>
            <a:schemeClr val="bg1">
              <a:lumMod val="95000"/>
            </a:schemeClr>
          </a:solidFill>
          <a:ln w="2222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nSpc>
                <a:spcPct val="115000"/>
              </a:lnSpc>
              <a:buClr>
                <a:schemeClr val="dk1"/>
              </a:buClr>
              <a:buSzPts val="1100"/>
            </a:pPr>
            <a:endParaRPr lang="nl-NL" sz="2000" dirty="0">
              <a:solidFill>
                <a:srgbClr val="000000"/>
              </a:solidFill>
            </a:endParaRPr>
          </a:p>
        </p:txBody>
      </p:sp>
      <p:sp>
        <p:nvSpPr>
          <p:cNvPr id="8" name="Rechthoek: afgeronde hoeken 7">
            <a:extLst>
              <a:ext uri="{FF2B5EF4-FFF2-40B4-BE49-F238E27FC236}">
                <a16:creationId xmlns:a16="http://schemas.microsoft.com/office/drawing/2014/main" id="{9FFC4472-4935-46C0-A931-6D72AD63AE87}"/>
              </a:ext>
            </a:extLst>
          </p:cNvPr>
          <p:cNvSpPr/>
          <p:nvPr/>
        </p:nvSpPr>
        <p:spPr>
          <a:xfrm>
            <a:off x="5146766" y="435415"/>
            <a:ext cx="1898468" cy="469700"/>
          </a:xfrm>
          <a:prstGeom prst="roundRect">
            <a:avLst>
              <a:gd name="adj" fmla="val 1734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Clusters</a:t>
            </a:r>
          </a:p>
        </p:txBody>
      </p:sp>
      <p:sp>
        <p:nvSpPr>
          <p:cNvPr id="9" name="Gelijkbenige driehoek 8">
            <a:extLst>
              <a:ext uri="{FF2B5EF4-FFF2-40B4-BE49-F238E27FC236}">
                <a16:creationId xmlns:a16="http://schemas.microsoft.com/office/drawing/2014/main" id="{735ADA16-8D6D-435F-ACAB-25A0C86FA7B7}"/>
              </a:ext>
            </a:extLst>
          </p:cNvPr>
          <p:cNvSpPr/>
          <p:nvPr/>
        </p:nvSpPr>
        <p:spPr>
          <a:xfrm rot="10800000">
            <a:off x="5963305" y="910026"/>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22553908-67A3-4167-AE8C-01A7CFFDDBA5}"/>
              </a:ext>
            </a:extLst>
          </p:cNvPr>
          <p:cNvPicPr>
            <a:picLocks noChangeAspect="1"/>
          </p:cNvPicPr>
          <p:nvPr/>
        </p:nvPicPr>
        <p:blipFill>
          <a:blip r:embed="rId3"/>
          <a:stretch>
            <a:fillRect/>
          </a:stretch>
        </p:blipFill>
        <p:spPr>
          <a:xfrm>
            <a:off x="2027577" y="1721409"/>
            <a:ext cx="4285751" cy="4186741"/>
          </a:xfrm>
          <a:prstGeom prst="rect">
            <a:avLst/>
          </a:prstGeom>
        </p:spPr>
      </p:pic>
      <p:graphicFrame>
        <p:nvGraphicFramePr>
          <p:cNvPr id="4" name="Tabel 3">
            <a:extLst>
              <a:ext uri="{FF2B5EF4-FFF2-40B4-BE49-F238E27FC236}">
                <a16:creationId xmlns:a16="http://schemas.microsoft.com/office/drawing/2014/main" id="{7271FD4C-0894-4496-8749-C461F47A81AD}"/>
              </a:ext>
            </a:extLst>
          </p:cNvPr>
          <p:cNvGraphicFramePr>
            <a:graphicFrameLocks noGrp="1"/>
          </p:cNvGraphicFramePr>
          <p:nvPr>
            <p:extLst>
              <p:ext uri="{D42A27DB-BD31-4B8C-83A1-F6EECF244321}">
                <p14:modId xmlns:p14="http://schemas.microsoft.com/office/powerpoint/2010/main" val="191563305"/>
              </p:ext>
            </p:extLst>
          </p:nvPr>
        </p:nvGraphicFramePr>
        <p:xfrm>
          <a:off x="6886673" y="1820052"/>
          <a:ext cx="3283386" cy="1922088"/>
        </p:xfrm>
        <a:graphic>
          <a:graphicData uri="http://schemas.openxmlformats.org/drawingml/2006/table">
            <a:tbl>
              <a:tblPr firstRow="1" bandRow="1">
                <a:tableStyleId>{5C22544A-7EE6-4342-B048-85BDC9FD1C3A}</a:tableStyleId>
              </a:tblPr>
              <a:tblGrid>
                <a:gridCol w="1641693">
                  <a:extLst>
                    <a:ext uri="{9D8B030D-6E8A-4147-A177-3AD203B41FA5}">
                      <a16:colId xmlns:a16="http://schemas.microsoft.com/office/drawing/2014/main" val="2908098125"/>
                    </a:ext>
                  </a:extLst>
                </a:gridCol>
                <a:gridCol w="1641693">
                  <a:extLst>
                    <a:ext uri="{9D8B030D-6E8A-4147-A177-3AD203B41FA5}">
                      <a16:colId xmlns:a16="http://schemas.microsoft.com/office/drawing/2014/main" val="1076743388"/>
                    </a:ext>
                  </a:extLst>
                </a:gridCol>
              </a:tblGrid>
              <a:tr h="320348">
                <a:tc>
                  <a:txBody>
                    <a:bodyPr/>
                    <a:lstStyle/>
                    <a:p>
                      <a:endParaRPr lang="nl-NL"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4B634"/>
                    </a:solidFill>
                  </a:tcPr>
                </a:tc>
                <a:tc>
                  <a:txBody>
                    <a:bodyPr/>
                    <a:lstStyle/>
                    <a:p>
                      <a:endParaRPr lang="nl-NL"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4B634"/>
                    </a:solidFill>
                  </a:tcPr>
                </a:tc>
                <a:extLst>
                  <a:ext uri="{0D108BD9-81ED-4DB2-BD59-A6C34878D82A}">
                    <a16:rowId xmlns:a16="http://schemas.microsoft.com/office/drawing/2014/main" val="2564035907"/>
                  </a:ext>
                </a:extLst>
              </a:tr>
              <a:tr h="320348">
                <a:tc>
                  <a:txBody>
                    <a:bodyPr/>
                    <a:lstStyle/>
                    <a:p>
                      <a:r>
                        <a:rPr lang="en-US" sz="1200" dirty="0">
                          <a:latin typeface="Arial Nova Cond Light" panose="020B0306020202020204" pitchFamily="34" charset="0"/>
                        </a:rPr>
                        <a:t>Gemiddelde </a:t>
                      </a:r>
                      <a:r>
                        <a:rPr lang="en-US" sz="1200" dirty="0" err="1">
                          <a:latin typeface="Arial Nova Cond Light" panose="020B0306020202020204" pitchFamily="34" charset="0"/>
                        </a:rPr>
                        <a:t>leeftijd</a:t>
                      </a:r>
                      <a:endParaRPr lang="nl-NL" sz="1200" dirty="0">
                        <a:latin typeface="Arial Nova Cond Light" panose="020B0306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19.5</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088622"/>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Open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dag</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bezocht</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Nee</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442449"/>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Gemiddelde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reisafstand</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19 km</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7416306"/>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Waar</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komen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ze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vandaan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100%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uit</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MBO</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782768"/>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Niveau</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van de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opleiding</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3,1(</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zowel</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1,2,3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als</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4)</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631188"/>
                  </a:ext>
                </a:extLst>
              </a:tr>
            </a:tbl>
          </a:graphicData>
        </a:graphic>
      </p:graphicFrame>
      <p:sp>
        <p:nvSpPr>
          <p:cNvPr id="10" name="Rechthoek 9">
            <a:extLst>
              <a:ext uri="{FF2B5EF4-FFF2-40B4-BE49-F238E27FC236}">
                <a16:creationId xmlns:a16="http://schemas.microsoft.com/office/drawing/2014/main" id="{A2EED027-264F-4FB8-96E3-A71ACFDF0B42}"/>
              </a:ext>
            </a:extLst>
          </p:cNvPr>
          <p:cNvSpPr/>
          <p:nvPr/>
        </p:nvSpPr>
        <p:spPr>
          <a:xfrm>
            <a:off x="7493665" y="1784901"/>
            <a:ext cx="2069401" cy="357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ova Cond Light" panose="020B0306020202020204" pitchFamily="34" charset="0"/>
              </a:rPr>
              <a:t>Cluster A</a:t>
            </a:r>
            <a:endParaRPr lang="nl-NL" sz="1600" dirty="0">
              <a:solidFill>
                <a:schemeClr val="tx1"/>
              </a:solidFill>
              <a:latin typeface="Arial Nova Cond Light" panose="020B0306020202020204" pitchFamily="34" charset="0"/>
            </a:endParaRPr>
          </a:p>
        </p:txBody>
      </p:sp>
      <p:graphicFrame>
        <p:nvGraphicFramePr>
          <p:cNvPr id="13" name="Tabel 12">
            <a:extLst>
              <a:ext uri="{FF2B5EF4-FFF2-40B4-BE49-F238E27FC236}">
                <a16:creationId xmlns:a16="http://schemas.microsoft.com/office/drawing/2014/main" id="{7BD55D1F-365A-434B-A46E-0928986AFA42}"/>
              </a:ext>
            </a:extLst>
          </p:cNvPr>
          <p:cNvGraphicFramePr>
            <a:graphicFrameLocks noGrp="1"/>
          </p:cNvGraphicFramePr>
          <p:nvPr>
            <p:extLst>
              <p:ext uri="{D42A27DB-BD31-4B8C-83A1-F6EECF244321}">
                <p14:modId xmlns:p14="http://schemas.microsoft.com/office/powerpoint/2010/main" val="181015215"/>
              </p:ext>
            </p:extLst>
          </p:nvPr>
        </p:nvGraphicFramePr>
        <p:xfrm>
          <a:off x="6886673" y="3845596"/>
          <a:ext cx="3283386" cy="1922088"/>
        </p:xfrm>
        <a:graphic>
          <a:graphicData uri="http://schemas.openxmlformats.org/drawingml/2006/table">
            <a:tbl>
              <a:tblPr firstRow="1" bandRow="1">
                <a:tableStyleId>{5C22544A-7EE6-4342-B048-85BDC9FD1C3A}</a:tableStyleId>
              </a:tblPr>
              <a:tblGrid>
                <a:gridCol w="1641693">
                  <a:extLst>
                    <a:ext uri="{9D8B030D-6E8A-4147-A177-3AD203B41FA5}">
                      <a16:colId xmlns:a16="http://schemas.microsoft.com/office/drawing/2014/main" val="2908098125"/>
                    </a:ext>
                  </a:extLst>
                </a:gridCol>
                <a:gridCol w="1641693">
                  <a:extLst>
                    <a:ext uri="{9D8B030D-6E8A-4147-A177-3AD203B41FA5}">
                      <a16:colId xmlns:a16="http://schemas.microsoft.com/office/drawing/2014/main" val="1076743388"/>
                    </a:ext>
                  </a:extLst>
                </a:gridCol>
              </a:tblGrid>
              <a:tr h="320348">
                <a:tc>
                  <a:txBody>
                    <a:bodyPr/>
                    <a:lstStyle/>
                    <a:p>
                      <a:endParaRPr lang="nl-NL"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8CD0F0"/>
                    </a:solidFill>
                  </a:tcPr>
                </a:tc>
                <a:tc>
                  <a:txBody>
                    <a:bodyPr/>
                    <a:lstStyle/>
                    <a:p>
                      <a:endParaRPr lang="nl-NL"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8CD0F0"/>
                    </a:solidFill>
                  </a:tcPr>
                </a:tc>
                <a:extLst>
                  <a:ext uri="{0D108BD9-81ED-4DB2-BD59-A6C34878D82A}">
                    <a16:rowId xmlns:a16="http://schemas.microsoft.com/office/drawing/2014/main" val="2564035907"/>
                  </a:ext>
                </a:extLst>
              </a:tr>
              <a:tr h="320348">
                <a:tc>
                  <a:txBody>
                    <a:bodyPr/>
                    <a:lstStyle/>
                    <a:p>
                      <a:r>
                        <a:rPr lang="en-US" sz="1200" dirty="0">
                          <a:latin typeface="Arial Nova Cond Light" panose="020B0306020202020204" pitchFamily="34" charset="0"/>
                        </a:rPr>
                        <a:t>Gemiddelde </a:t>
                      </a:r>
                      <a:r>
                        <a:rPr lang="en-US" sz="1200" dirty="0" err="1">
                          <a:latin typeface="Arial Nova Cond Light" panose="020B0306020202020204" pitchFamily="34" charset="0"/>
                        </a:rPr>
                        <a:t>leeftijd</a:t>
                      </a:r>
                      <a:endParaRPr lang="nl-NL" sz="1200" dirty="0">
                        <a:latin typeface="Arial Nova Cond Light" panose="020B0306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16,4</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088622"/>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Open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dag</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bezocht</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Nee</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442449"/>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Gemiddelde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reisafstand</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12,5 km</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7416306"/>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Waar</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komen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ze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vandaan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100%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uit</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het VO</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782768"/>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Niveau</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van de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opleiding</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100%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niveau</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4</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631188"/>
                  </a:ext>
                </a:extLst>
              </a:tr>
            </a:tbl>
          </a:graphicData>
        </a:graphic>
      </p:graphicFrame>
      <p:sp>
        <p:nvSpPr>
          <p:cNvPr id="15" name="Rechthoek 14">
            <a:extLst>
              <a:ext uri="{FF2B5EF4-FFF2-40B4-BE49-F238E27FC236}">
                <a16:creationId xmlns:a16="http://schemas.microsoft.com/office/drawing/2014/main" id="{DF2B0248-9A3A-477E-B7A9-F3E67E7F85A1}"/>
              </a:ext>
            </a:extLst>
          </p:cNvPr>
          <p:cNvSpPr/>
          <p:nvPr/>
        </p:nvSpPr>
        <p:spPr>
          <a:xfrm>
            <a:off x="7493665" y="3810445"/>
            <a:ext cx="2069401" cy="357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ova Cond Light" panose="020B0306020202020204" pitchFamily="34" charset="0"/>
              </a:rPr>
              <a:t>Cluster B</a:t>
            </a:r>
            <a:endParaRPr lang="nl-NL" sz="1600" dirty="0">
              <a:solidFill>
                <a:schemeClr val="tx1"/>
              </a:solidFill>
              <a:latin typeface="Arial Nova Cond Light" panose="020B0306020202020204" pitchFamily="34"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9"/>
        <p:cNvGrpSpPr/>
        <p:nvPr/>
      </p:nvGrpSpPr>
      <p:grpSpPr>
        <a:xfrm>
          <a:off x="0" y="0"/>
          <a:ext cx="0" cy="0"/>
          <a:chOff x="0" y="0"/>
          <a:chExt cx="0" cy="0"/>
        </a:xfrm>
      </p:grpSpPr>
      <p:sp>
        <p:nvSpPr>
          <p:cNvPr id="24" name="Vrije vorm: vorm 23">
            <a:extLst>
              <a:ext uri="{FF2B5EF4-FFF2-40B4-BE49-F238E27FC236}">
                <a16:creationId xmlns:a16="http://schemas.microsoft.com/office/drawing/2014/main" id="{787A0EBF-0DFB-46FF-9354-28E22C0E461B}"/>
              </a:ext>
            </a:extLst>
          </p:cNvPr>
          <p:cNvSpPr/>
          <p:nvPr/>
        </p:nvSpPr>
        <p:spPr>
          <a:xfrm>
            <a:off x="3973262" y="5432196"/>
            <a:ext cx="4642102" cy="48806"/>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Vrije vorm: vorm 21">
            <a:extLst>
              <a:ext uri="{FF2B5EF4-FFF2-40B4-BE49-F238E27FC236}">
                <a16:creationId xmlns:a16="http://schemas.microsoft.com/office/drawing/2014/main" id="{E951CCB0-9943-42EE-923E-A7AAA043668F}"/>
              </a:ext>
            </a:extLst>
          </p:cNvPr>
          <p:cNvSpPr/>
          <p:nvPr/>
        </p:nvSpPr>
        <p:spPr>
          <a:xfrm>
            <a:off x="830482" y="1060506"/>
            <a:ext cx="10296695" cy="65496"/>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Vrije vorm: vorm 19">
            <a:extLst>
              <a:ext uri="{FF2B5EF4-FFF2-40B4-BE49-F238E27FC236}">
                <a16:creationId xmlns:a16="http://schemas.microsoft.com/office/drawing/2014/main" id="{01CF6221-4814-4B80-8304-F787482D4B48}"/>
              </a:ext>
            </a:extLst>
          </p:cNvPr>
          <p:cNvSpPr/>
          <p:nvPr/>
        </p:nvSpPr>
        <p:spPr>
          <a:xfrm>
            <a:off x="4086225" y="3848908"/>
            <a:ext cx="7136479" cy="69937"/>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Vrije vorm: vorm 18">
            <a:extLst>
              <a:ext uri="{FF2B5EF4-FFF2-40B4-BE49-F238E27FC236}">
                <a16:creationId xmlns:a16="http://schemas.microsoft.com/office/drawing/2014/main" id="{B13810A2-61C8-4856-86E9-3530042F4235}"/>
              </a:ext>
            </a:extLst>
          </p:cNvPr>
          <p:cNvSpPr/>
          <p:nvPr/>
        </p:nvSpPr>
        <p:spPr>
          <a:xfrm>
            <a:off x="848490" y="2272671"/>
            <a:ext cx="10296695" cy="65496"/>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afgeronde hoeken 1">
            <a:extLst>
              <a:ext uri="{FF2B5EF4-FFF2-40B4-BE49-F238E27FC236}">
                <a16:creationId xmlns:a16="http://schemas.microsoft.com/office/drawing/2014/main" id="{6C0A9DF8-47FE-47DF-B9B8-D3CDC7849373}"/>
              </a:ext>
            </a:extLst>
          </p:cNvPr>
          <p:cNvSpPr/>
          <p:nvPr/>
        </p:nvSpPr>
        <p:spPr>
          <a:xfrm>
            <a:off x="962790" y="703220"/>
            <a:ext cx="10515600" cy="964226"/>
          </a:xfrm>
          <a:prstGeom prst="roundRect">
            <a:avLst>
              <a:gd name="adj" fmla="val 5491"/>
            </a:avLst>
          </a:prstGeom>
          <a:solidFill>
            <a:srgbClr val="C4D66F"/>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buSzPts val="1100"/>
            </a:pPr>
            <a:r>
              <a:rPr lang="nl-NL" sz="1800" dirty="0">
                <a:solidFill>
                  <a:srgbClr val="000000"/>
                </a:solidFill>
                <a:latin typeface="Arial Nova Cond Light" panose="020B0604020202020204" pitchFamily="34" charset="0"/>
                <a:sym typeface="Calibri"/>
              </a:rPr>
              <a:t>5 mbo-instellingen onderzoeken samen met DUO hoe data kan worden ingezet om de studieloopbaan van studenten te verbeteren en wat de toegevoegde waarde is om dit met een </a:t>
            </a:r>
            <a:r>
              <a:rPr lang="nl-NL" sz="1800" dirty="0" err="1">
                <a:solidFill>
                  <a:srgbClr val="000000"/>
                </a:solidFill>
                <a:latin typeface="Arial Nova Cond Light" panose="020B0604020202020204" pitchFamily="34" charset="0"/>
                <a:sym typeface="Calibri"/>
              </a:rPr>
              <a:t>datagedreven</a:t>
            </a:r>
            <a:r>
              <a:rPr lang="nl-NL" sz="1800" dirty="0">
                <a:solidFill>
                  <a:srgbClr val="000000"/>
                </a:solidFill>
                <a:latin typeface="Arial Nova Cond Light" panose="020B0604020202020204" pitchFamily="34" charset="0"/>
                <a:sym typeface="Calibri"/>
              </a:rPr>
              <a:t> aanpak te doen. </a:t>
            </a:r>
          </a:p>
        </p:txBody>
      </p:sp>
      <p:pic>
        <p:nvPicPr>
          <p:cNvPr id="4" name="Afbeelding 3">
            <a:extLst>
              <a:ext uri="{FF2B5EF4-FFF2-40B4-BE49-F238E27FC236}">
                <a16:creationId xmlns:a16="http://schemas.microsoft.com/office/drawing/2014/main" id="{6F6373DE-D907-4B56-8E5F-F9C67C41A95A}"/>
              </a:ext>
            </a:extLst>
          </p:cNvPr>
          <p:cNvPicPr>
            <a:picLocks noChangeAspect="1"/>
          </p:cNvPicPr>
          <p:nvPr/>
        </p:nvPicPr>
        <p:blipFill>
          <a:blip r:embed="rId3"/>
          <a:stretch>
            <a:fillRect/>
          </a:stretch>
        </p:blipFill>
        <p:spPr>
          <a:xfrm>
            <a:off x="3829837" y="3766979"/>
            <a:ext cx="2472140" cy="1483284"/>
          </a:xfrm>
          <a:prstGeom prst="rect">
            <a:avLst/>
          </a:prstGeom>
        </p:spPr>
      </p:pic>
      <p:pic>
        <p:nvPicPr>
          <p:cNvPr id="8" name="Afbeelding 7">
            <a:extLst>
              <a:ext uri="{FF2B5EF4-FFF2-40B4-BE49-F238E27FC236}">
                <a16:creationId xmlns:a16="http://schemas.microsoft.com/office/drawing/2014/main" id="{9D819C45-307A-4CDD-82A1-3B498F102E80}"/>
              </a:ext>
            </a:extLst>
          </p:cNvPr>
          <p:cNvPicPr>
            <a:picLocks noChangeAspect="1"/>
          </p:cNvPicPr>
          <p:nvPr/>
        </p:nvPicPr>
        <p:blipFill>
          <a:blip r:embed="rId4"/>
          <a:stretch>
            <a:fillRect/>
          </a:stretch>
        </p:blipFill>
        <p:spPr>
          <a:xfrm>
            <a:off x="3287293" y="2422237"/>
            <a:ext cx="2189458" cy="1086965"/>
          </a:xfrm>
          <a:prstGeom prst="rect">
            <a:avLst/>
          </a:prstGeom>
        </p:spPr>
      </p:pic>
      <p:pic>
        <p:nvPicPr>
          <p:cNvPr id="10" name="Afbeelding 9">
            <a:extLst>
              <a:ext uri="{FF2B5EF4-FFF2-40B4-BE49-F238E27FC236}">
                <a16:creationId xmlns:a16="http://schemas.microsoft.com/office/drawing/2014/main" id="{2957E3F7-A772-4271-B7A8-B69A405E0217}"/>
              </a:ext>
            </a:extLst>
          </p:cNvPr>
          <p:cNvPicPr>
            <a:picLocks noChangeAspect="1"/>
          </p:cNvPicPr>
          <p:nvPr/>
        </p:nvPicPr>
        <p:blipFill>
          <a:blip r:embed="rId5"/>
          <a:stretch>
            <a:fillRect/>
          </a:stretch>
        </p:blipFill>
        <p:spPr>
          <a:xfrm>
            <a:off x="6008659" y="2902438"/>
            <a:ext cx="1780102" cy="316858"/>
          </a:xfrm>
          <a:prstGeom prst="rect">
            <a:avLst/>
          </a:prstGeom>
        </p:spPr>
      </p:pic>
      <p:pic>
        <p:nvPicPr>
          <p:cNvPr id="12" name="Afbeelding 11">
            <a:extLst>
              <a:ext uri="{FF2B5EF4-FFF2-40B4-BE49-F238E27FC236}">
                <a16:creationId xmlns:a16="http://schemas.microsoft.com/office/drawing/2014/main" id="{4EC0FA29-556F-481E-9D6A-E0F816D0CA4B}"/>
              </a:ext>
            </a:extLst>
          </p:cNvPr>
          <p:cNvPicPr>
            <a:picLocks noChangeAspect="1"/>
          </p:cNvPicPr>
          <p:nvPr/>
        </p:nvPicPr>
        <p:blipFill>
          <a:blip r:embed="rId6"/>
          <a:stretch>
            <a:fillRect/>
          </a:stretch>
        </p:blipFill>
        <p:spPr>
          <a:xfrm>
            <a:off x="8248824" y="2852794"/>
            <a:ext cx="1062393" cy="416510"/>
          </a:xfrm>
          <a:prstGeom prst="rect">
            <a:avLst/>
          </a:prstGeom>
        </p:spPr>
      </p:pic>
      <p:pic>
        <p:nvPicPr>
          <p:cNvPr id="28" name="Afbeelding 27">
            <a:extLst>
              <a:ext uri="{FF2B5EF4-FFF2-40B4-BE49-F238E27FC236}">
                <a16:creationId xmlns:a16="http://schemas.microsoft.com/office/drawing/2014/main" id="{0A06676E-4FE6-4812-82B2-86D6959C3FCE}"/>
              </a:ext>
            </a:extLst>
          </p:cNvPr>
          <p:cNvPicPr>
            <a:picLocks noChangeAspect="1"/>
          </p:cNvPicPr>
          <p:nvPr/>
        </p:nvPicPr>
        <p:blipFill>
          <a:blip r:embed="rId7"/>
          <a:stretch>
            <a:fillRect/>
          </a:stretch>
        </p:blipFill>
        <p:spPr>
          <a:xfrm>
            <a:off x="9195217" y="5716450"/>
            <a:ext cx="1717160" cy="536108"/>
          </a:xfrm>
          <a:prstGeom prst="rect">
            <a:avLst/>
          </a:prstGeom>
        </p:spPr>
      </p:pic>
      <p:sp>
        <p:nvSpPr>
          <p:cNvPr id="29" name="Tekstvak 28">
            <a:extLst>
              <a:ext uri="{FF2B5EF4-FFF2-40B4-BE49-F238E27FC236}">
                <a16:creationId xmlns:a16="http://schemas.microsoft.com/office/drawing/2014/main" id="{61379E16-4C27-470D-BA6C-7A2925629328}"/>
              </a:ext>
            </a:extLst>
          </p:cNvPr>
          <p:cNvSpPr txBox="1"/>
          <p:nvPr/>
        </p:nvSpPr>
        <p:spPr>
          <a:xfrm>
            <a:off x="7219698" y="5274728"/>
            <a:ext cx="1345240" cy="307777"/>
          </a:xfrm>
          <a:prstGeom prst="rect">
            <a:avLst/>
          </a:prstGeom>
          <a:noFill/>
        </p:spPr>
        <p:txBody>
          <a:bodyPr wrap="none" rtlCol="0">
            <a:spAutoFit/>
          </a:bodyPr>
          <a:lstStyle/>
          <a:p>
            <a:r>
              <a:rPr lang="en-US" err="1">
                <a:latin typeface="Arial Nova Cond Light" panose="020B0306020202020204" pitchFamily="34" charset="0"/>
              </a:rPr>
              <a:t>Projectorganisatie</a:t>
            </a:r>
            <a:r>
              <a:rPr lang="en-US">
                <a:latin typeface="Arial Nova Cond Light" panose="020B0306020202020204" pitchFamily="34" charset="0"/>
              </a:rPr>
              <a:t>:</a:t>
            </a:r>
            <a:endParaRPr lang="nl-NL">
              <a:latin typeface="Arial Nova Cond Light" panose="020B0306020202020204" pitchFamily="34" charset="0"/>
            </a:endParaRPr>
          </a:p>
        </p:txBody>
      </p:sp>
      <p:pic>
        <p:nvPicPr>
          <p:cNvPr id="73" name="Afbeelding 72">
            <a:extLst>
              <a:ext uri="{FF2B5EF4-FFF2-40B4-BE49-F238E27FC236}">
                <a16:creationId xmlns:a16="http://schemas.microsoft.com/office/drawing/2014/main" id="{91CB07D8-8230-4F6A-834A-438AB9713021}"/>
              </a:ext>
            </a:extLst>
          </p:cNvPr>
          <p:cNvPicPr>
            <a:picLocks noChangeAspect="1"/>
          </p:cNvPicPr>
          <p:nvPr/>
        </p:nvPicPr>
        <p:blipFill>
          <a:blip r:embed="rId8"/>
          <a:stretch>
            <a:fillRect/>
          </a:stretch>
        </p:blipFill>
        <p:spPr>
          <a:xfrm>
            <a:off x="9840364" y="2764686"/>
            <a:ext cx="1596015" cy="603218"/>
          </a:xfrm>
          <a:prstGeom prst="rect">
            <a:avLst/>
          </a:prstGeom>
        </p:spPr>
      </p:pic>
      <p:sp>
        <p:nvSpPr>
          <p:cNvPr id="44" name="Rechthoek: afgeronde hoeken 43">
            <a:extLst>
              <a:ext uri="{FF2B5EF4-FFF2-40B4-BE49-F238E27FC236}">
                <a16:creationId xmlns:a16="http://schemas.microsoft.com/office/drawing/2014/main" id="{563E2338-FB2D-45D1-ABA5-2963074FE733}"/>
              </a:ext>
            </a:extLst>
          </p:cNvPr>
          <p:cNvSpPr/>
          <p:nvPr/>
        </p:nvSpPr>
        <p:spPr>
          <a:xfrm>
            <a:off x="7255714" y="5295159"/>
            <a:ext cx="1491067" cy="256016"/>
          </a:xfrm>
          <a:prstGeom prst="roundRect">
            <a:avLst/>
          </a:prstGeom>
          <a:solidFill>
            <a:srgbClr val="C4D66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en-US" sz="1600" err="1">
                <a:solidFill>
                  <a:schemeClr val="tx1"/>
                </a:solidFill>
                <a:latin typeface="Arial Nova Cond Light" panose="020B0306020202020204" pitchFamily="34" charset="0"/>
              </a:rPr>
              <a:t>Projectorganisatie</a:t>
            </a:r>
            <a:r>
              <a:rPr lang="en-US" sz="1600">
                <a:solidFill>
                  <a:schemeClr val="tx1"/>
                </a:solidFill>
                <a:latin typeface="Arial Nova Cond Light" panose="020B0306020202020204" pitchFamily="34" charset="0"/>
              </a:rPr>
              <a:t>:</a:t>
            </a:r>
            <a:endParaRPr lang="nl-NL" sz="1600">
              <a:solidFill>
                <a:schemeClr val="tx1"/>
              </a:solidFill>
              <a:latin typeface="Arial Nova Cond Light" panose="020B0306020202020204" pitchFamily="34" charset="0"/>
            </a:endParaRPr>
          </a:p>
        </p:txBody>
      </p:sp>
      <p:sp>
        <p:nvSpPr>
          <p:cNvPr id="13" name="Tekstvak 12">
            <a:extLst>
              <a:ext uri="{FF2B5EF4-FFF2-40B4-BE49-F238E27FC236}">
                <a16:creationId xmlns:a16="http://schemas.microsoft.com/office/drawing/2014/main" id="{4976542F-7630-4AA2-BA81-74D5A66FD09A}"/>
              </a:ext>
            </a:extLst>
          </p:cNvPr>
          <p:cNvSpPr txBox="1"/>
          <p:nvPr/>
        </p:nvSpPr>
        <p:spPr>
          <a:xfrm>
            <a:off x="926009" y="2132060"/>
            <a:ext cx="1513556" cy="338554"/>
          </a:xfrm>
          <a:prstGeom prst="rect">
            <a:avLst/>
          </a:prstGeom>
          <a:noFill/>
        </p:spPr>
        <p:txBody>
          <a:bodyPr wrap="none" rtlCol="0">
            <a:spAutoFit/>
          </a:bodyPr>
          <a:lstStyle/>
          <a:p>
            <a:r>
              <a:rPr lang="en-US" sz="1600" err="1">
                <a:latin typeface="Arial Nova Cond Light" panose="020B0306020202020204" pitchFamily="34" charset="0"/>
              </a:rPr>
              <a:t>Projectorganisatie</a:t>
            </a:r>
            <a:r>
              <a:rPr lang="en-US" sz="1600">
                <a:latin typeface="Arial Nova Cond Light" panose="020B0306020202020204" pitchFamily="34" charset="0"/>
              </a:rPr>
              <a:t>:</a:t>
            </a:r>
            <a:endParaRPr lang="nl-NL" sz="1600">
              <a:latin typeface="Arial Nova Cond Light" panose="020B0306020202020204" pitchFamily="34" charset="0"/>
            </a:endParaRPr>
          </a:p>
        </p:txBody>
      </p:sp>
      <p:sp>
        <p:nvSpPr>
          <p:cNvPr id="14" name="Rechthoek: afgeronde hoeken 13">
            <a:extLst>
              <a:ext uri="{FF2B5EF4-FFF2-40B4-BE49-F238E27FC236}">
                <a16:creationId xmlns:a16="http://schemas.microsoft.com/office/drawing/2014/main" id="{60ECF7A4-C9EC-48C6-8A36-B0E85066CF61}"/>
              </a:ext>
            </a:extLst>
          </p:cNvPr>
          <p:cNvSpPr/>
          <p:nvPr/>
        </p:nvSpPr>
        <p:spPr>
          <a:xfrm>
            <a:off x="962025" y="2152491"/>
            <a:ext cx="1724025" cy="256016"/>
          </a:xfrm>
          <a:prstGeom prst="roundRect">
            <a:avLst/>
          </a:prstGeom>
          <a:solidFill>
            <a:srgbClr val="C4D66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en-US" sz="1600" dirty="0">
                <a:solidFill>
                  <a:schemeClr val="tx1"/>
                </a:solidFill>
                <a:latin typeface="Arial Nova Cond Light" panose="020B0306020202020204" pitchFamily="34" charset="0"/>
              </a:rPr>
              <a:t>5 </a:t>
            </a:r>
            <a:r>
              <a:rPr lang="en-US" sz="1600" dirty="0" err="1">
                <a:solidFill>
                  <a:schemeClr val="tx1"/>
                </a:solidFill>
                <a:latin typeface="Arial Nova Cond Light" panose="020B0306020202020204" pitchFamily="34" charset="0"/>
              </a:rPr>
              <a:t>mbo-instellingen</a:t>
            </a:r>
            <a:r>
              <a:rPr lang="en-US" sz="1600" dirty="0">
                <a:solidFill>
                  <a:schemeClr val="tx1"/>
                </a:solidFill>
                <a:latin typeface="Arial Nova Cond Light" panose="020B0306020202020204" pitchFamily="34" charset="0"/>
              </a:rPr>
              <a:t>:</a:t>
            </a:r>
            <a:endParaRPr lang="nl-NL" sz="1600" dirty="0">
              <a:solidFill>
                <a:schemeClr val="tx1"/>
              </a:solidFill>
              <a:latin typeface="Arial Nova Cond Light" panose="020B0306020202020204" pitchFamily="34" charset="0"/>
            </a:endParaRPr>
          </a:p>
        </p:txBody>
      </p:sp>
      <p:sp>
        <p:nvSpPr>
          <p:cNvPr id="16" name="Rechthoek: afgeronde hoeken 15">
            <a:extLst>
              <a:ext uri="{FF2B5EF4-FFF2-40B4-BE49-F238E27FC236}">
                <a16:creationId xmlns:a16="http://schemas.microsoft.com/office/drawing/2014/main" id="{24F36D87-DB71-434A-8840-4470EE67EF6E}"/>
              </a:ext>
            </a:extLst>
          </p:cNvPr>
          <p:cNvSpPr/>
          <p:nvPr/>
        </p:nvSpPr>
        <p:spPr>
          <a:xfrm>
            <a:off x="4012426" y="3723534"/>
            <a:ext cx="581025" cy="256016"/>
          </a:xfrm>
          <a:prstGeom prst="roundRect">
            <a:avLst/>
          </a:prstGeom>
          <a:solidFill>
            <a:srgbClr val="C4D66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en-US" sz="1600" dirty="0">
                <a:solidFill>
                  <a:schemeClr val="tx1"/>
                </a:solidFill>
                <a:latin typeface="Arial Nova Cond Light" panose="020B0306020202020204" pitchFamily="34" charset="0"/>
              </a:rPr>
              <a:t>DUO:</a:t>
            </a:r>
            <a:endParaRPr lang="nl-NL" sz="1600" dirty="0">
              <a:solidFill>
                <a:schemeClr val="tx1"/>
              </a:solidFill>
              <a:latin typeface="Arial Nova Cond Light" panose="020B0306020202020204" pitchFamily="34" charset="0"/>
            </a:endParaRPr>
          </a:p>
        </p:txBody>
      </p:sp>
      <p:sp>
        <p:nvSpPr>
          <p:cNvPr id="17" name="Stroomdiagram: Verbindingslijn 15">
            <a:extLst>
              <a:ext uri="{FF2B5EF4-FFF2-40B4-BE49-F238E27FC236}">
                <a16:creationId xmlns:a16="http://schemas.microsoft.com/office/drawing/2014/main" id="{F7CB80F7-2C5B-4430-AB8F-2AB2B32E8EE2}"/>
              </a:ext>
            </a:extLst>
          </p:cNvPr>
          <p:cNvSpPr/>
          <p:nvPr/>
        </p:nvSpPr>
        <p:spPr>
          <a:xfrm rot="10800000">
            <a:off x="245912" y="1060506"/>
            <a:ext cx="584569" cy="121120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Stroomdiagram: Verbindingslijn 15">
            <a:extLst>
              <a:ext uri="{FF2B5EF4-FFF2-40B4-BE49-F238E27FC236}">
                <a16:creationId xmlns:a16="http://schemas.microsoft.com/office/drawing/2014/main" id="{D0100D64-4FE1-4122-B279-2D5D7C72D11F}"/>
              </a:ext>
            </a:extLst>
          </p:cNvPr>
          <p:cNvSpPr/>
          <p:nvPr/>
        </p:nvSpPr>
        <p:spPr>
          <a:xfrm rot="21600000">
            <a:off x="11181201" y="2269109"/>
            <a:ext cx="762464" cy="1579799"/>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Stroomdiagram: Verbindingslijn 15">
            <a:extLst>
              <a:ext uri="{FF2B5EF4-FFF2-40B4-BE49-F238E27FC236}">
                <a16:creationId xmlns:a16="http://schemas.microsoft.com/office/drawing/2014/main" id="{FF746CD8-7448-4070-B1F0-B3778F83D9BE}"/>
              </a:ext>
            </a:extLst>
          </p:cNvPr>
          <p:cNvSpPr/>
          <p:nvPr/>
        </p:nvSpPr>
        <p:spPr>
          <a:xfrm rot="10800000">
            <a:off x="3210798" y="3848908"/>
            <a:ext cx="762464" cy="1579799"/>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A59276F0-92AD-4B79-AF85-24D47114F1A7}"/>
              </a:ext>
            </a:extLst>
          </p:cNvPr>
          <p:cNvPicPr>
            <a:picLocks noChangeAspect="1"/>
          </p:cNvPicPr>
          <p:nvPr/>
        </p:nvPicPr>
        <p:blipFill>
          <a:blip r:embed="rId9"/>
          <a:stretch>
            <a:fillRect/>
          </a:stretch>
        </p:blipFill>
        <p:spPr>
          <a:xfrm>
            <a:off x="7267470" y="5767197"/>
            <a:ext cx="1505699" cy="465550"/>
          </a:xfrm>
          <a:prstGeom prst="rect">
            <a:avLst/>
          </a:prstGeom>
        </p:spPr>
      </p:pic>
      <p:pic>
        <p:nvPicPr>
          <p:cNvPr id="7" name="Afbeelding 6">
            <a:extLst>
              <a:ext uri="{FF2B5EF4-FFF2-40B4-BE49-F238E27FC236}">
                <a16:creationId xmlns:a16="http://schemas.microsoft.com/office/drawing/2014/main" id="{AA4750D0-3682-433F-B6B3-B1F8977A87B1}"/>
              </a:ext>
            </a:extLst>
          </p:cNvPr>
          <p:cNvPicPr>
            <a:picLocks noChangeAspect="1"/>
          </p:cNvPicPr>
          <p:nvPr/>
        </p:nvPicPr>
        <p:blipFill>
          <a:blip r:embed="rId10"/>
          <a:stretch>
            <a:fillRect/>
          </a:stretch>
        </p:blipFill>
        <p:spPr>
          <a:xfrm>
            <a:off x="926668" y="2553368"/>
            <a:ext cx="2189458" cy="7992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
                                        <p:tgtEl>
                                          <p:spTgt spid="8"/>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00"/>
                                        <p:tgtEl>
                                          <p:spTgt spid="10"/>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300"/>
                                        <p:tgtEl>
                                          <p:spTgt spid="7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300"/>
                                        <p:tgtEl>
                                          <p:spTgt spid="4"/>
                                        </p:tgtEl>
                                      </p:cBhvr>
                                    </p:animEffect>
                                  </p:childTnLst>
                                </p:cTn>
                              </p:par>
                            </p:childTnLst>
                          </p:cTn>
                        </p:par>
                        <p:par>
                          <p:cTn id="28" fill="hold">
                            <p:stCondLst>
                              <p:cond delay="18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300"/>
                                        <p:tgtEl>
                                          <p:spTgt spid="5"/>
                                        </p:tgtEl>
                                      </p:cBhvr>
                                    </p:animEffect>
                                  </p:childTnLst>
                                </p:cTn>
                              </p:par>
                            </p:childTnLst>
                          </p:cTn>
                        </p:par>
                        <p:par>
                          <p:cTn id="32" fill="hold">
                            <p:stCondLst>
                              <p:cond delay="21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B634"/>
        </a:solidFill>
        <a:effectLst/>
      </p:bgPr>
    </p:bg>
    <p:spTree>
      <p:nvGrpSpPr>
        <p:cNvPr id="1" name="Shape 189"/>
        <p:cNvGrpSpPr/>
        <p:nvPr/>
      </p:nvGrpSpPr>
      <p:grpSpPr>
        <a:xfrm>
          <a:off x="0" y="0"/>
          <a:ext cx="0" cy="0"/>
          <a:chOff x="0" y="0"/>
          <a:chExt cx="0" cy="0"/>
        </a:xfrm>
      </p:grpSpPr>
      <p:sp>
        <p:nvSpPr>
          <p:cNvPr id="14" name="Rechthoek: afgeronde hoeken 6">
            <a:extLst>
              <a:ext uri="{FF2B5EF4-FFF2-40B4-BE49-F238E27FC236}">
                <a16:creationId xmlns:a16="http://schemas.microsoft.com/office/drawing/2014/main" id="{81323A0A-B7B6-D241-BAF4-77B4DCDD035F}"/>
              </a:ext>
            </a:extLst>
          </p:cNvPr>
          <p:cNvSpPr/>
          <p:nvPr/>
        </p:nvSpPr>
        <p:spPr>
          <a:xfrm>
            <a:off x="838200" y="1297577"/>
            <a:ext cx="10515600" cy="5024846"/>
          </a:xfrm>
          <a:prstGeom prst="roundRect">
            <a:avLst>
              <a:gd name="adj" fmla="val 4134"/>
            </a:avLst>
          </a:prstGeom>
          <a:solidFill>
            <a:schemeClr val="bg1">
              <a:lumMod val="95000"/>
            </a:schemeClr>
          </a:solidFill>
          <a:ln w="22225" cmpd="sng">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nSpc>
                <a:spcPct val="115000"/>
              </a:lnSpc>
              <a:buClr>
                <a:schemeClr val="dk1"/>
              </a:buClr>
              <a:buSzPts val="1100"/>
            </a:pPr>
            <a:endParaRPr lang="nl-NL" sz="2000" dirty="0">
              <a:solidFill>
                <a:srgbClr val="000000"/>
              </a:solidFill>
            </a:endParaRPr>
          </a:p>
        </p:txBody>
      </p:sp>
      <p:pic>
        <p:nvPicPr>
          <p:cNvPr id="15" name="Afbeelding 14">
            <a:extLst>
              <a:ext uri="{FF2B5EF4-FFF2-40B4-BE49-F238E27FC236}">
                <a16:creationId xmlns:a16="http://schemas.microsoft.com/office/drawing/2014/main" id="{DE87087B-6C9E-AD4E-A5E0-1D958868D63A}"/>
              </a:ext>
            </a:extLst>
          </p:cNvPr>
          <p:cNvPicPr>
            <a:picLocks noChangeAspect="1"/>
          </p:cNvPicPr>
          <p:nvPr/>
        </p:nvPicPr>
        <p:blipFill>
          <a:blip r:embed="rId3"/>
          <a:stretch>
            <a:fillRect/>
          </a:stretch>
        </p:blipFill>
        <p:spPr>
          <a:xfrm>
            <a:off x="2027577" y="1721409"/>
            <a:ext cx="4285751" cy="4186741"/>
          </a:xfrm>
          <a:prstGeom prst="rect">
            <a:avLst/>
          </a:prstGeom>
        </p:spPr>
      </p:pic>
      <p:sp>
        <p:nvSpPr>
          <p:cNvPr id="5" name="Vrije vorm: vorm 4">
            <a:extLst>
              <a:ext uri="{FF2B5EF4-FFF2-40B4-BE49-F238E27FC236}">
                <a16:creationId xmlns:a16="http://schemas.microsoft.com/office/drawing/2014/main" id="{C6D685A7-4C20-4824-8D22-ED3C2EE9B80C}"/>
              </a:ext>
            </a:extLst>
          </p:cNvPr>
          <p:cNvSpPr/>
          <p:nvPr/>
        </p:nvSpPr>
        <p:spPr>
          <a:xfrm flipH="1">
            <a:off x="6050280" y="-174170"/>
            <a:ext cx="45719" cy="5852159"/>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9FFC4472-4935-46C0-A931-6D72AD63AE87}"/>
              </a:ext>
            </a:extLst>
          </p:cNvPr>
          <p:cNvSpPr/>
          <p:nvPr/>
        </p:nvSpPr>
        <p:spPr>
          <a:xfrm>
            <a:off x="5146766" y="426707"/>
            <a:ext cx="1898468" cy="469700"/>
          </a:xfrm>
          <a:prstGeom prst="roundRect">
            <a:avLst>
              <a:gd name="adj" fmla="val 1734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Resultaten</a:t>
            </a:r>
          </a:p>
        </p:txBody>
      </p:sp>
      <p:sp>
        <p:nvSpPr>
          <p:cNvPr id="9" name="Gelijkbenige driehoek 8">
            <a:extLst>
              <a:ext uri="{FF2B5EF4-FFF2-40B4-BE49-F238E27FC236}">
                <a16:creationId xmlns:a16="http://schemas.microsoft.com/office/drawing/2014/main" id="{735ADA16-8D6D-435F-ACAB-25A0C86FA7B7}"/>
              </a:ext>
            </a:extLst>
          </p:cNvPr>
          <p:cNvSpPr/>
          <p:nvPr/>
        </p:nvSpPr>
        <p:spPr>
          <a:xfrm rot="10800000">
            <a:off x="5963305" y="901318"/>
            <a:ext cx="256421" cy="187350"/>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2" name="Tabel 11">
            <a:extLst>
              <a:ext uri="{FF2B5EF4-FFF2-40B4-BE49-F238E27FC236}">
                <a16:creationId xmlns:a16="http://schemas.microsoft.com/office/drawing/2014/main" id="{7485FA53-B3DD-4CA8-B1E4-B0EA830AC478}"/>
              </a:ext>
            </a:extLst>
          </p:cNvPr>
          <p:cNvGraphicFramePr>
            <a:graphicFrameLocks noGrp="1"/>
          </p:cNvGraphicFramePr>
          <p:nvPr>
            <p:extLst>
              <p:ext uri="{D42A27DB-BD31-4B8C-83A1-F6EECF244321}">
                <p14:modId xmlns:p14="http://schemas.microsoft.com/office/powerpoint/2010/main" val="2067903525"/>
              </p:ext>
            </p:extLst>
          </p:nvPr>
        </p:nvGraphicFramePr>
        <p:xfrm>
          <a:off x="6790414" y="2265321"/>
          <a:ext cx="3379646" cy="1281392"/>
        </p:xfrm>
        <a:graphic>
          <a:graphicData uri="http://schemas.openxmlformats.org/drawingml/2006/table">
            <a:tbl>
              <a:tblPr firstRow="1" bandRow="1">
                <a:tableStyleId>{5C22544A-7EE6-4342-B048-85BDC9FD1C3A}</a:tableStyleId>
              </a:tblPr>
              <a:tblGrid>
                <a:gridCol w="1689823">
                  <a:extLst>
                    <a:ext uri="{9D8B030D-6E8A-4147-A177-3AD203B41FA5}">
                      <a16:colId xmlns:a16="http://schemas.microsoft.com/office/drawing/2014/main" val="2908098125"/>
                    </a:ext>
                  </a:extLst>
                </a:gridCol>
                <a:gridCol w="1689823">
                  <a:extLst>
                    <a:ext uri="{9D8B030D-6E8A-4147-A177-3AD203B41FA5}">
                      <a16:colId xmlns:a16="http://schemas.microsoft.com/office/drawing/2014/main" val="1076743388"/>
                    </a:ext>
                  </a:extLst>
                </a:gridCol>
              </a:tblGrid>
              <a:tr h="320348">
                <a:tc>
                  <a:txBody>
                    <a:bodyPr/>
                    <a:lstStyle/>
                    <a:p>
                      <a:endParaRPr lang="nl-NL"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4B634"/>
                    </a:solidFill>
                  </a:tcPr>
                </a:tc>
                <a:tc>
                  <a:txBody>
                    <a:bodyPr/>
                    <a:lstStyle/>
                    <a:p>
                      <a:endParaRPr lang="nl-NL"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4B634"/>
                    </a:solidFill>
                  </a:tcPr>
                </a:tc>
                <a:extLst>
                  <a:ext uri="{0D108BD9-81ED-4DB2-BD59-A6C34878D82A}">
                    <a16:rowId xmlns:a16="http://schemas.microsoft.com/office/drawing/2014/main" val="2564035907"/>
                  </a:ext>
                </a:extLst>
              </a:tr>
              <a:tr h="320348">
                <a:tc>
                  <a:txBody>
                    <a:bodyPr/>
                    <a:lstStyle/>
                    <a:p>
                      <a:r>
                        <a:rPr lang="en-US" sz="1200" dirty="0">
                          <a:latin typeface="Arial Nova Cond Light" panose="020B0306020202020204" pitchFamily="34" charset="0"/>
                        </a:rPr>
                        <a:t>Hoe </a:t>
                      </a:r>
                      <a:r>
                        <a:rPr lang="en-US" sz="1200" dirty="0" err="1">
                          <a:latin typeface="Arial Nova Cond Light" panose="020B0306020202020204" pitchFamily="34" charset="0"/>
                        </a:rPr>
                        <a:t>groot</a:t>
                      </a:r>
                      <a:r>
                        <a:rPr lang="en-US" sz="1200" dirty="0">
                          <a:latin typeface="Arial Nova Cond Light" panose="020B0306020202020204" pitchFamily="34" charset="0"/>
                        </a:rPr>
                        <a:t> is de </a:t>
                      </a:r>
                      <a:r>
                        <a:rPr lang="en-US" sz="1200" dirty="0" err="1">
                          <a:latin typeface="Arial Nova Cond Light" panose="020B0306020202020204" pitchFamily="34" charset="0"/>
                        </a:rPr>
                        <a:t>kans</a:t>
                      </a:r>
                      <a:r>
                        <a:rPr lang="en-US" sz="1200" dirty="0">
                          <a:latin typeface="Arial Nova Cond Light" panose="020B0306020202020204" pitchFamily="34" charset="0"/>
                        </a:rPr>
                        <a:t> </a:t>
                      </a:r>
                      <a:r>
                        <a:rPr lang="en-US" sz="1200" dirty="0" err="1">
                          <a:latin typeface="Arial Nova Cond Light" panose="020B0306020202020204" pitchFamily="34" charset="0"/>
                        </a:rPr>
                        <a:t>dat</a:t>
                      </a:r>
                      <a:r>
                        <a:rPr lang="en-US" sz="1200" dirty="0">
                          <a:latin typeface="Arial Nova Cond Light" panose="020B0306020202020204" pitchFamily="34" charset="0"/>
                        </a:rPr>
                        <a:t>…</a:t>
                      </a:r>
                      <a:endParaRPr lang="nl-NL" sz="1200" dirty="0">
                        <a:latin typeface="Arial Nova Cond Light" panose="020B0306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088622"/>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ze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uitvallen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sterk</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hoger</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442449"/>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ze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goed</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zitten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39%</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7416306"/>
                  </a:ext>
                </a:extLst>
              </a:tr>
            </a:tbl>
          </a:graphicData>
        </a:graphic>
      </p:graphicFrame>
      <p:sp>
        <p:nvSpPr>
          <p:cNvPr id="13" name="Rechthoek 12">
            <a:extLst>
              <a:ext uri="{FF2B5EF4-FFF2-40B4-BE49-F238E27FC236}">
                <a16:creationId xmlns:a16="http://schemas.microsoft.com/office/drawing/2014/main" id="{CE75D1FD-1707-4E87-8335-F39B6995A06A}"/>
              </a:ext>
            </a:extLst>
          </p:cNvPr>
          <p:cNvSpPr/>
          <p:nvPr/>
        </p:nvSpPr>
        <p:spPr>
          <a:xfrm>
            <a:off x="7493665" y="2230170"/>
            <a:ext cx="2069401" cy="357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ova Cond Light" panose="020B0306020202020204" pitchFamily="34" charset="0"/>
              </a:rPr>
              <a:t>Cluster A</a:t>
            </a:r>
            <a:endParaRPr lang="nl-NL" sz="1600" dirty="0">
              <a:solidFill>
                <a:schemeClr val="tx1"/>
              </a:solidFill>
              <a:latin typeface="Arial Nova Cond Light" panose="020B0306020202020204" pitchFamily="34" charset="0"/>
            </a:endParaRPr>
          </a:p>
        </p:txBody>
      </p:sp>
      <p:graphicFrame>
        <p:nvGraphicFramePr>
          <p:cNvPr id="16" name="Tabel 15">
            <a:extLst>
              <a:ext uri="{FF2B5EF4-FFF2-40B4-BE49-F238E27FC236}">
                <a16:creationId xmlns:a16="http://schemas.microsoft.com/office/drawing/2014/main" id="{8704FE05-B5C9-49BC-9422-652E3D4909BB}"/>
              </a:ext>
            </a:extLst>
          </p:cNvPr>
          <p:cNvGraphicFramePr>
            <a:graphicFrameLocks noGrp="1"/>
          </p:cNvGraphicFramePr>
          <p:nvPr>
            <p:extLst>
              <p:ext uri="{D42A27DB-BD31-4B8C-83A1-F6EECF244321}">
                <p14:modId xmlns:p14="http://schemas.microsoft.com/office/powerpoint/2010/main" val="630693473"/>
              </p:ext>
            </p:extLst>
          </p:nvPr>
        </p:nvGraphicFramePr>
        <p:xfrm>
          <a:off x="6790414" y="3759914"/>
          <a:ext cx="3379646" cy="1281392"/>
        </p:xfrm>
        <a:graphic>
          <a:graphicData uri="http://schemas.openxmlformats.org/drawingml/2006/table">
            <a:tbl>
              <a:tblPr firstRow="1" bandRow="1">
                <a:tableStyleId>{5C22544A-7EE6-4342-B048-85BDC9FD1C3A}</a:tableStyleId>
              </a:tblPr>
              <a:tblGrid>
                <a:gridCol w="1689823">
                  <a:extLst>
                    <a:ext uri="{9D8B030D-6E8A-4147-A177-3AD203B41FA5}">
                      <a16:colId xmlns:a16="http://schemas.microsoft.com/office/drawing/2014/main" val="2908098125"/>
                    </a:ext>
                  </a:extLst>
                </a:gridCol>
                <a:gridCol w="1689823">
                  <a:extLst>
                    <a:ext uri="{9D8B030D-6E8A-4147-A177-3AD203B41FA5}">
                      <a16:colId xmlns:a16="http://schemas.microsoft.com/office/drawing/2014/main" val="1076743388"/>
                    </a:ext>
                  </a:extLst>
                </a:gridCol>
              </a:tblGrid>
              <a:tr h="320348">
                <a:tc>
                  <a:txBody>
                    <a:bodyPr/>
                    <a:lstStyle/>
                    <a:p>
                      <a:endParaRPr lang="nl-NL"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8CD0F0"/>
                    </a:solidFill>
                  </a:tcPr>
                </a:tc>
                <a:tc>
                  <a:txBody>
                    <a:bodyPr/>
                    <a:lstStyle/>
                    <a:p>
                      <a:endParaRPr lang="nl-NL"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8CD0F0"/>
                    </a:solidFill>
                  </a:tcPr>
                </a:tc>
                <a:extLst>
                  <a:ext uri="{0D108BD9-81ED-4DB2-BD59-A6C34878D82A}">
                    <a16:rowId xmlns:a16="http://schemas.microsoft.com/office/drawing/2014/main" val="2564035907"/>
                  </a:ext>
                </a:extLst>
              </a:tr>
              <a:tr h="320348">
                <a:tc>
                  <a:txBody>
                    <a:bodyPr/>
                    <a:lstStyle/>
                    <a:p>
                      <a:r>
                        <a:rPr lang="en-US" sz="1200" dirty="0">
                          <a:latin typeface="Arial Nova Cond Light" panose="020B0306020202020204" pitchFamily="34" charset="0"/>
                        </a:rPr>
                        <a:t>Hoe </a:t>
                      </a:r>
                      <a:r>
                        <a:rPr lang="en-US" sz="1200" dirty="0" err="1">
                          <a:latin typeface="Arial Nova Cond Light" panose="020B0306020202020204" pitchFamily="34" charset="0"/>
                        </a:rPr>
                        <a:t>groot</a:t>
                      </a:r>
                      <a:r>
                        <a:rPr lang="en-US" sz="1200" dirty="0">
                          <a:latin typeface="Arial Nova Cond Light" panose="020B0306020202020204" pitchFamily="34" charset="0"/>
                        </a:rPr>
                        <a:t> is de </a:t>
                      </a:r>
                      <a:r>
                        <a:rPr lang="en-US" sz="1200" dirty="0" err="1">
                          <a:latin typeface="Arial Nova Cond Light" panose="020B0306020202020204" pitchFamily="34" charset="0"/>
                        </a:rPr>
                        <a:t>kans</a:t>
                      </a:r>
                      <a:r>
                        <a:rPr lang="en-US" sz="1200" dirty="0">
                          <a:latin typeface="Arial Nova Cond Light" panose="020B0306020202020204" pitchFamily="34" charset="0"/>
                        </a:rPr>
                        <a:t> </a:t>
                      </a:r>
                      <a:r>
                        <a:rPr lang="en-US" sz="1200" dirty="0" err="1">
                          <a:latin typeface="Arial Nova Cond Light" panose="020B0306020202020204" pitchFamily="34" charset="0"/>
                        </a:rPr>
                        <a:t>dat</a:t>
                      </a:r>
                      <a:r>
                        <a:rPr lang="en-US" sz="1200" dirty="0">
                          <a:latin typeface="Arial Nova Cond Light" panose="020B0306020202020204" pitchFamily="34" charset="0"/>
                        </a:rPr>
                        <a:t>…</a:t>
                      </a:r>
                      <a:endParaRPr lang="nl-NL" sz="1200" dirty="0">
                        <a:latin typeface="Arial Nova Cond Light" panose="020B030602020202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088622"/>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ze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uitvallen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sterk</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lager</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442449"/>
                  </a:ext>
                </a:extLst>
              </a:tr>
              <a:tr h="320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ze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goed</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 </a:t>
                      </a:r>
                      <a:r>
                        <a:rPr kumimoji="0" lang="en-US" sz="1200" b="0" i="0" u="none" strike="noStrike" kern="0" cap="none" spc="0" normalizeH="0" baseline="0" noProof="0" dirty="0" err="1">
                          <a:ln>
                            <a:noFill/>
                          </a:ln>
                          <a:solidFill>
                            <a:srgbClr val="000000"/>
                          </a:solidFill>
                          <a:effectLst/>
                          <a:uLnTx/>
                          <a:uFillTx/>
                          <a:latin typeface="Arial Nova Cond Light" panose="020B0306020202020204" pitchFamily="34" charset="0"/>
                          <a:ea typeface="+mn-ea"/>
                          <a:cs typeface="+mn-cs"/>
                          <a:sym typeface="Arial"/>
                        </a:rPr>
                        <a:t>zitten</a:t>
                      </a: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rPr>
                        <a:t>56%</a:t>
                      </a:r>
                      <a:endParaRPr kumimoji="0" lang="nl-NL" sz="1200" b="0"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mn-cs"/>
                        <a:sym typeface="Arial"/>
                      </a:endParaRPr>
                    </a:p>
                  </a:txBody>
                  <a:tcPr>
                    <a:lnL w="381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7416306"/>
                  </a:ext>
                </a:extLst>
              </a:tr>
            </a:tbl>
          </a:graphicData>
        </a:graphic>
      </p:graphicFrame>
      <p:sp>
        <p:nvSpPr>
          <p:cNvPr id="17" name="Rechthoek 16">
            <a:extLst>
              <a:ext uri="{FF2B5EF4-FFF2-40B4-BE49-F238E27FC236}">
                <a16:creationId xmlns:a16="http://schemas.microsoft.com/office/drawing/2014/main" id="{3129B5FE-184F-4382-BC3C-F236D1928538}"/>
              </a:ext>
            </a:extLst>
          </p:cNvPr>
          <p:cNvSpPr/>
          <p:nvPr/>
        </p:nvSpPr>
        <p:spPr>
          <a:xfrm>
            <a:off x="7493665" y="3724763"/>
            <a:ext cx="2069401" cy="357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ova Cond Light" panose="020B0306020202020204" pitchFamily="34" charset="0"/>
              </a:rPr>
              <a:t>Cluster B</a:t>
            </a:r>
            <a:endParaRPr lang="nl-NL" sz="1600" dirty="0">
              <a:solidFill>
                <a:schemeClr val="tx1"/>
              </a:solidFill>
              <a:latin typeface="Arial Nova Cond Light" panose="020B0306020202020204" pitchFamily="34" charset="0"/>
            </a:endParaRPr>
          </a:p>
        </p:txBody>
      </p:sp>
    </p:spTree>
    <p:extLst>
      <p:ext uri="{BB962C8B-B14F-4D97-AF65-F5344CB8AC3E}">
        <p14:creationId xmlns:p14="http://schemas.microsoft.com/office/powerpoint/2010/main" val="378423644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5"/>
        <p:cNvGrpSpPr/>
        <p:nvPr/>
      </p:nvGrpSpPr>
      <p:grpSpPr>
        <a:xfrm>
          <a:off x="0" y="0"/>
          <a:ext cx="0" cy="0"/>
          <a:chOff x="0" y="0"/>
          <a:chExt cx="0" cy="0"/>
        </a:xfrm>
      </p:grpSpPr>
      <p:grpSp>
        <p:nvGrpSpPr>
          <p:cNvPr id="5" name="Groep 4">
            <a:extLst>
              <a:ext uri="{FF2B5EF4-FFF2-40B4-BE49-F238E27FC236}">
                <a16:creationId xmlns:a16="http://schemas.microsoft.com/office/drawing/2014/main" id="{F5866193-DB84-40D6-B194-B5A86609D05A}"/>
              </a:ext>
            </a:extLst>
          </p:cNvPr>
          <p:cNvGrpSpPr/>
          <p:nvPr/>
        </p:nvGrpSpPr>
        <p:grpSpPr>
          <a:xfrm>
            <a:off x="1009650" y="1736506"/>
            <a:ext cx="6076950" cy="482818"/>
            <a:chOff x="1009650" y="1888906"/>
            <a:chExt cx="6076950" cy="482818"/>
          </a:xfrm>
          <a:solidFill>
            <a:srgbClr val="C4D66F"/>
          </a:solidFill>
        </p:grpSpPr>
        <p:sp>
          <p:nvSpPr>
            <p:cNvPr id="2" name="Rechthoek: afgeronde hoeken 1">
              <a:extLst>
                <a:ext uri="{FF2B5EF4-FFF2-40B4-BE49-F238E27FC236}">
                  <a16:creationId xmlns:a16="http://schemas.microsoft.com/office/drawing/2014/main" id="{2FF241D0-8B2E-4EAF-AC3D-6FA31BDCE2DF}"/>
                </a:ext>
              </a:extLst>
            </p:cNvPr>
            <p:cNvSpPr/>
            <p:nvPr/>
          </p:nvSpPr>
          <p:spPr>
            <a:xfrm>
              <a:off x="1162050" y="1895474"/>
              <a:ext cx="5924550"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a:solidFill>
                    <a:schemeClr val="tx1"/>
                  </a:solidFill>
                  <a:latin typeface="Arial Nova Cond Light" panose="020B0306020202020204" pitchFamily="34" charset="0"/>
                </a:rPr>
                <a:t>De </a:t>
              </a:r>
              <a:r>
                <a:rPr lang="en-US" sz="2000" dirty="0" err="1">
                  <a:solidFill>
                    <a:schemeClr val="tx1"/>
                  </a:solidFill>
                  <a:latin typeface="Arial Nova Cond Light" panose="020B0306020202020204" pitchFamily="34" charset="0"/>
                </a:rPr>
                <a:t>resultaten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worden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mooi</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begrijpelijk</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gepresenteerd</a:t>
              </a:r>
              <a:endParaRPr lang="nl-NL" sz="2000" dirty="0">
                <a:solidFill>
                  <a:schemeClr val="tx1"/>
                </a:solidFill>
                <a:latin typeface="Arial Nova Cond Light" panose="020B0306020202020204" pitchFamily="34" charset="0"/>
              </a:endParaRPr>
            </a:p>
          </p:txBody>
        </p:sp>
        <p:sp>
          <p:nvSpPr>
            <p:cNvPr id="3" name="Stroomdiagram: Verbindingslijn 2">
              <a:extLst>
                <a:ext uri="{FF2B5EF4-FFF2-40B4-BE49-F238E27FC236}">
                  <a16:creationId xmlns:a16="http://schemas.microsoft.com/office/drawing/2014/main" id="{1ED32C5A-0C9D-4A09-88FA-E00A4081E88F}"/>
                </a:ext>
              </a:extLst>
            </p:cNvPr>
            <p:cNvSpPr/>
            <p:nvPr/>
          </p:nvSpPr>
          <p:spPr>
            <a:xfrm>
              <a:off x="1009650" y="1888906"/>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a:t>
              </a:r>
              <a:endParaRPr lang="nl-NL" sz="2000" b="1">
                <a:solidFill>
                  <a:schemeClr val="tx1"/>
                </a:solidFill>
              </a:endParaRPr>
            </a:p>
          </p:txBody>
        </p:sp>
      </p:grpSp>
      <p:sp>
        <p:nvSpPr>
          <p:cNvPr id="4" name="Stroomdiagram: Alternatief proces 3">
            <a:extLst>
              <a:ext uri="{FF2B5EF4-FFF2-40B4-BE49-F238E27FC236}">
                <a16:creationId xmlns:a16="http://schemas.microsoft.com/office/drawing/2014/main" id="{D67F433F-BEBD-4B37-BF08-C9DFE5813A16}"/>
              </a:ext>
            </a:extLst>
          </p:cNvPr>
          <p:cNvSpPr/>
          <p:nvPr/>
        </p:nvSpPr>
        <p:spPr>
          <a:xfrm>
            <a:off x="4469606" y="486599"/>
            <a:ext cx="3252788" cy="484623"/>
          </a:xfrm>
          <a:prstGeom prst="flowChartAlternateProcess">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00"/>
                </a:solidFill>
                <a:latin typeface="Arial Nova Cond Light" panose="020B0306020202020204" pitchFamily="34" charset="0"/>
                <a:sym typeface="Calibri"/>
              </a:rPr>
              <a:t>Vervolg</a:t>
            </a:r>
            <a:endParaRPr lang="nl-NL" sz="2600" dirty="0">
              <a:latin typeface="Arial Nova Cond Light" panose="020B0306020202020204" pitchFamily="34" charset="0"/>
            </a:endParaRPr>
          </a:p>
        </p:txBody>
      </p:sp>
      <p:grpSp>
        <p:nvGrpSpPr>
          <p:cNvPr id="16" name="Groep 15">
            <a:extLst>
              <a:ext uri="{FF2B5EF4-FFF2-40B4-BE49-F238E27FC236}">
                <a16:creationId xmlns:a16="http://schemas.microsoft.com/office/drawing/2014/main" id="{11C7CC6B-00F3-43FF-A944-77D4F8315BFF}"/>
              </a:ext>
            </a:extLst>
          </p:cNvPr>
          <p:cNvGrpSpPr/>
          <p:nvPr/>
        </p:nvGrpSpPr>
        <p:grpSpPr>
          <a:xfrm>
            <a:off x="1009650" y="2346106"/>
            <a:ext cx="5962650" cy="482818"/>
            <a:chOff x="1009650" y="2346106"/>
            <a:chExt cx="5962650" cy="482818"/>
          </a:xfrm>
        </p:grpSpPr>
        <p:sp>
          <p:nvSpPr>
            <p:cNvPr id="7" name="Rechthoek: afgeronde hoeken 6">
              <a:extLst>
                <a:ext uri="{FF2B5EF4-FFF2-40B4-BE49-F238E27FC236}">
                  <a16:creationId xmlns:a16="http://schemas.microsoft.com/office/drawing/2014/main" id="{988338D9-832D-4B4D-921D-2DEA6E7485BD}"/>
                </a:ext>
              </a:extLst>
            </p:cNvPr>
            <p:cNvSpPr/>
            <p:nvPr/>
          </p:nvSpPr>
          <p:spPr>
            <a:xfrm>
              <a:off x="1162050" y="2352674"/>
              <a:ext cx="5810250" cy="466725"/>
            </a:xfrm>
            <a:prstGeom prst="roundRect">
              <a:avLst>
                <a:gd name="adj" fmla="val 11495"/>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a:solidFill>
                    <a:schemeClr val="tx1"/>
                  </a:solidFill>
                  <a:latin typeface="Arial Nova Cond Light" panose="020B0306020202020204" pitchFamily="34" charset="0"/>
                </a:rPr>
                <a:t>De </a:t>
              </a:r>
              <a:r>
                <a:rPr lang="en-US" sz="2000" dirty="0" err="1">
                  <a:solidFill>
                    <a:schemeClr val="tx1"/>
                  </a:solidFill>
                  <a:latin typeface="Arial Nova Cond Light" panose="020B0306020202020204" pitchFamily="34" charset="0"/>
                </a:rPr>
                <a:t>inzichten</a:t>
              </a:r>
              <a:r>
                <a:rPr lang="en-US" sz="2000" dirty="0">
                  <a:solidFill>
                    <a:schemeClr val="tx1"/>
                  </a:solidFill>
                  <a:latin typeface="Arial Nova Cond Light" panose="020B0306020202020204" pitchFamily="34" charset="0"/>
                </a:rPr>
                <a:t> die we </a:t>
              </a:r>
              <a:r>
                <a:rPr lang="en-US" sz="2000" dirty="0" err="1">
                  <a:solidFill>
                    <a:schemeClr val="tx1"/>
                  </a:solidFill>
                  <a:latin typeface="Arial Nova Cond Light" panose="020B0306020202020204" pitchFamily="34" charset="0"/>
                </a:rPr>
                <a:t>hebben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opgedaan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worden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gedeeld</a:t>
              </a:r>
              <a:endParaRPr lang="nl-NL" sz="2000" dirty="0">
                <a:solidFill>
                  <a:schemeClr val="tx1"/>
                </a:solidFill>
                <a:latin typeface="Arial Nova Cond Light" panose="020B0306020202020204" pitchFamily="34" charset="0"/>
              </a:endParaRPr>
            </a:p>
          </p:txBody>
        </p:sp>
        <p:sp>
          <p:nvSpPr>
            <p:cNvPr id="8" name="Stroomdiagram: Verbindingslijn 7">
              <a:extLst>
                <a:ext uri="{FF2B5EF4-FFF2-40B4-BE49-F238E27FC236}">
                  <a16:creationId xmlns:a16="http://schemas.microsoft.com/office/drawing/2014/main" id="{FAB5E663-A104-4276-AAEE-34DCEAE09B02}"/>
                </a:ext>
              </a:extLst>
            </p:cNvPr>
            <p:cNvSpPr/>
            <p:nvPr/>
          </p:nvSpPr>
          <p:spPr>
            <a:xfrm>
              <a:off x="1009650" y="2346106"/>
              <a:ext cx="482818" cy="482818"/>
            </a:xfrm>
            <a:prstGeom prst="flowChartConnector">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2</a:t>
              </a:r>
              <a:endParaRPr lang="nl-NL" sz="2000" b="1">
                <a:solidFill>
                  <a:schemeClr val="tx1"/>
                </a:solidFill>
              </a:endParaRPr>
            </a:p>
          </p:txBody>
        </p:sp>
      </p:grpSp>
      <p:grpSp>
        <p:nvGrpSpPr>
          <p:cNvPr id="17" name="Groep 16">
            <a:extLst>
              <a:ext uri="{FF2B5EF4-FFF2-40B4-BE49-F238E27FC236}">
                <a16:creationId xmlns:a16="http://schemas.microsoft.com/office/drawing/2014/main" id="{174B65CE-F5DC-4DDE-A246-5A267E2C6F5C}"/>
              </a:ext>
            </a:extLst>
          </p:cNvPr>
          <p:cNvGrpSpPr/>
          <p:nvPr/>
        </p:nvGrpSpPr>
        <p:grpSpPr>
          <a:xfrm>
            <a:off x="1009650" y="2960468"/>
            <a:ext cx="4333875" cy="482818"/>
            <a:chOff x="1009650" y="2960468"/>
            <a:chExt cx="4333875" cy="482818"/>
          </a:xfrm>
          <a:solidFill>
            <a:srgbClr val="E35A45"/>
          </a:solidFill>
        </p:grpSpPr>
        <p:sp>
          <p:nvSpPr>
            <p:cNvPr id="9" name="Rechthoek: afgeronde hoeken 8">
              <a:extLst>
                <a:ext uri="{FF2B5EF4-FFF2-40B4-BE49-F238E27FC236}">
                  <a16:creationId xmlns:a16="http://schemas.microsoft.com/office/drawing/2014/main" id="{624E6EDE-562E-4A83-8F10-089A42635A8A}"/>
                </a:ext>
              </a:extLst>
            </p:cNvPr>
            <p:cNvSpPr/>
            <p:nvPr/>
          </p:nvSpPr>
          <p:spPr>
            <a:xfrm>
              <a:off x="1162050" y="2967036"/>
              <a:ext cx="4181475"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a:solidFill>
                    <a:schemeClr val="tx1"/>
                  </a:solidFill>
                  <a:latin typeface="Arial Nova Cond Light" panose="020B0306020202020204" pitchFamily="34" charset="0"/>
                </a:rPr>
                <a:t>Er </a:t>
              </a:r>
              <a:r>
                <a:rPr lang="en-US" sz="2000" dirty="0" err="1">
                  <a:solidFill>
                    <a:schemeClr val="tx1"/>
                  </a:solidFill>
                  <a:latin typeface="Arial Nova Cond Light" panose="020B0306020202020204" pitchFamily="34" charset="0"/>
                </a:rPr>
                <a:t>komt</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een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handreiking</a:t>
              </a:r>
              <a:r>
                <a:rPr lang="en-US" sz="2000" dirty="0">
                  <a:solidFill>
                    <a:schemeClr val="tx1"/>
                  </a:solidFill>
                  <a:latin typeface="Arial Nova Cond Light" panose="020B0306020202020204" pitchFamily="34" charset="0"/>
                </a:rPr>
                <a:t> over privacy</a:t>
              </a:r>
              <a:endParaRPr lang="nl-NL" sz="2000" dirty="0">
                <a:solidFill>
                  <a:schemeClr val="tx1"/>
                </a:solidFill>
                <a:latin typeface="Arial Nova Cond Light" panose="020B0306020202020204" pitchFamily="34" charset="0"/>
              </a:endParaRPr>
            </a:p>
          </p:txBody>
        </p:sp>
        <p:sp>
          <p:nvSpPr>
            <p:cNvPr id="10" name="Stroomdiagram: Verbindingslijn 9">
              <a:extLst>
                <a:ext uri="{FF2B5EF4-FFF2-40B4-BE49-F238E27FC236}">
                  <a16:creationId xmlns:a16="http://schemas.microsoft.com/office/drawing/2014/main" id="{BCDE8DE2-556C-4F6F-8D48-052AEC4D1744}"/>
                </a:ext>
              </a:extLst>
            </p:cNvPr>
            <p:cNvSpPr/>
            <p:nvPr/>
          </p:nvSpPr>
          <p:spPr>
            <a:xfrm>
              <a:off x="1009650" y="2960468"/>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3</a:t>
              </a:r>
              <a:endParaRPr lang="nl-NL" sz="2000" b="1">
                <a:solidFill>
                  <a:schemeClr val="tx1"/>
                </a:solidFill>
              </a:endParaRPr>
            </a:p>
          </p:txBody>
        </p:sp>
      </p:grpSp>
      <p:grpSp>
        <p:nvGrpSpPr>
          <p:cNvPr id="22" name="Groep 21">
            <a:extLst>
              <a:ext uri="{FF2B5EF4-FFF2-40B4-BE49-F238E27FC236}">
                <a16:creationId xmlns:a16="http://schemas.microsoft.com/office/drawing/2014/main" id="{EEE999F2-F531-45ED-9AAB-5663363B0EFC}"/>
              </a:ext>
            </a:extLst>
          </p:cNvPr>
          <p:cNvGrpSpPr/>
          <p:nvPr/>
        </p:nvGrpSpPr>
        <p:grpSpPr>
          <a:xfrm>
            <a:off x="1009650" y="3562350"/>
            <a:ext cx="6291263" cy="482818"/>
            <a:chOff x="1009650" y="3562350"/>
            <a:chExt cx="6291263" cy="482818"/>
          </a:xfrm>
          <a:solidFill>
            <a:srgbClr val="F4B634"/>
          </a:solidFill>
        </p:grpSpPr>
        <p:sp>
          <p:nvSpPr>
            <p:cNvPr id="11" name="Rechthoek: afgeronde hoeken 10">
              <a:extLst>
                <a:ext uri="{FF2B5EF4-FFF2-40B4-BE49-F238E27FC236}">
                  <a16:creationId xmlns:a16="http://schemas.microsoft.com/office/drawing/2014/main" id="{B5D85B9E-B16E-4968-94AD-278D5DD50C5C}"/>
                </a:ext>
              </a:extLst>
            </p:cNvPr>
            <p:cNvSpPr/>
            <p:nvPr/>
          </p:nvSpPr>
          <p:spPr>
            <a:xfrm>
              <a:off x="1162050" y="3568918"/>
              <a:ext cx="6138863"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nl-NL" sz="2000" dirty="0">
                  <a:solidFill>
                    <a:schemeClr val="tx1"/>
                  </a:solidFill>
                  <a:latin typeface="Arial Nova Cond Light" panose="020B0306020202020204" pitchFamily="34" charset="0"/>
                </a:rPr>
                <a:t>Een ieder kan zijn voordeel doen met de generieke werkwijze </a:t>
              </a:r>
            </a:p>
          </p:txBody>
        </p:sp>
        <p:sp>
          <p:nvSpPr>
            <p:cNvPr id="12" name="Stroomdiagram: Verbindingslijn 11">
              <a:extLst>
                <a:ext uri="{FF2B5EF4-FFF2-40B4-BE49-F238E27FC236}">
                  <a16:creationId xmlns:a16="http://schemas.microsoft.com/office/drawing/2014/main" id="{14025149-ECB5-4D38-BD61-B2A076EFCB94}"/>
                </a:ext>
              </a:extLst>
            </p:cNvPr>
            <p:cNvSpPr/>
            <p:nvPr/>
          </p:nvSpPr>
          <p:spPr>
            <a:xfrm>
              <a:off x="1009650" y="3562350"/>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4</a:t>
              </a:r>
              <a:endParaRPr lang="nl-NL" sz="2000" b="1">
                <a:solidFill>
                  <a:schemeClr val="tx1"/>
                </a:solidFill>
              </a:endParaRPr>
            </a:p>
          </p:txBody>
        </p:sp>
      </p:grpSp>
      <p:grpSp>
        <p:nvGrpSpPr>
          <p:cNvPr id="23" name="Groep 22">
            <a:extLst>
              <a:ext uri="{FF2B5EF4-FFF2-40B4-BE49-F238E27FC236}">
                <a16:creationId xmlns:a16="http://schemas.microsoft.com/office/drawing/2014/main" id="{445DAC6D-7752-4834-B6B3-992CEED77B23}"/>
              </a:ext>
            </a:extLst>
          </p:cNvPr>
          <p:cNvGrpSpPr/>
          <p:nvPr/>
        </p:nvGrpSpPr>
        <p:grpSpPr>
          <a:xfrm>
            <a:off x="1009650" y="4178519"/>
            <a:ext cx="6477000" cy="482818"/>
            <a:chOff x="1009650" y="4178519"/>
            <a:chExt cx="6477000" cy="482818"/>
          </a:xfrm>
          <a:solidFill>
            <a:srgbClr val="C4D66F"/>
          </a:solidFill>
        </p:grpSpPr>
        <p:sp>
          <p:nvSpPr>
            <p:cNvPr id="13" name="Rechthoek: afgeronde hoeken 12">
              <a:extLst>
                <a:ext uri="{FF2B5EF4-FFF2-40B4-BE49-F238E27FC236}">
                  <a16:creationId xmlns:a16="http://schemas.microsoft.com/office/drawing/2014/main" id="{FDD2EE0E-A654-4BDB-AAAE-43C9C363ED16}"/>
                </a:ext>
              </a:extLst>
            </p:cNvPr>
            <p:cNvSpPr/>
            <p:nvPr/>
          </p:nvSpPr>
          <p:spPr>
            <a:xfrm>
              <a:off x="1162050" y="4185087"/>
              <a:ext cx="6324600"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a:solidFill>
                    <a:schemeClr val="tx1"/>
                  </a:solidFill>
                  <a:latin typeface="Arial Nova Cond Light" panose="020B0306020202020204" pitchFamily="34" charset="0"/>
                </a:rPr>
                <a:t>De </a:t>
              </a:r>
              <a:r>
                <a:rPr lang="en-US" sz="2000" dirty="0" err="1">
                  <a:solidFill>
                    <a:schemeClr val="tx1"/>
                  </a:solidFill>
                  <a:latin typeface="Arial Nova Cond Light" panose="020B0306020202020204" pitchFamily="34" charset="0"/>
                </a:rPr>
                <a:t>deelnemende</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instellingen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en</a:t>
              </a:r>
              <a:r>
                <a:rPr lang="en-US" sz="2000" dirty="0">
                  <a:solidFill>
                    <a:schemeClr val="tx1"/>
                  </a:solidFill>
                  <a:latin typeface="Arial Nova Cond Light" panose="020B0306020202020204" pitchFamily="34" charset="0"/>
                </a:rPr>
                <a:t> DUO </a:t>
              </a:r>
              <a:r>
                <a:rPr lang="en-US" sz="2000" dirty="0" err="1">
                  <a:solidFill>
                    <a:schemeClr val="tx1"/>
                  </a:solidFill>
                  <a:latin typeface="Arial Nova Cond Light" panose="020B0306020202020204" pitchFamily="34" charset="0"/>
                </a:rPr>
                <a:t>verkennen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een</a:t>
              </a:r>
              <a:r>
                <a:rPr lang="en-US" sz="2000" dirty="0">
                  <a:solidFill>
                    <a:schemeClr val="tx1"/>
                  </a:solidFill>
                  <a:latin typeface="Arial Nova Cond Light" panose="020B0306020202020204" pitchFamily="34" charset="0"/>
                </a:rPr>
                <a:t> </a:t>
              </a:r>
              <a:r>
                <a:rPr lang="en-US" sz="2000" dirty="0" err="1">
                  <a:solidFill>
                    <a:schemeClr val="tx1"/>
                  </a:solidFill>
                  <a:latin typeface="Arial Nova Cond Light" panose="020B0306020202020204" pitchFamily="34" charset="0"/>
                </a:rPr>
                <a:t>vervolg</a:t>
              </a:r>
              <a:endParaRPr lang="nl-NL" sz="2000" dirty="0">
                <a:solidFill>
                  <a:schemeClr val="tx1"/>
                </a:solidFill>
                <a:latin typeface="Arial Nova Cond Light" panose="020B0306020202020204" pitchFamily="34" charset="0"/>
              </a:endParaRPr>
            </a:p>
          </p:txBody>
        </p:sp>
        <p:sp>
          <p:nvSpPr>
            <p:cNvPr id="14" name="Stroomdiagram: Verbindingslijn 13">
              <a:extLst>
                <a:ext uri="{FF2B5EF4-FFF2-40B4-BE49-F238E27FC236}">
                  <a16:creationId xmlns:a16="http://schemas.microsoft.com/office/drawing/2014/main" id="{512F6E52-273B-4587-A0B8-79B90574455F}"/>
                </a:ext>
              </a:extLst>
            </p:cNvPr>
            <p:cNvSpPr/>
            <p:nvPr/>
          </p:nvSpPr>
          <p:spPr>
            <a:xfrm>
              <a:off x="1009650" y="4178519"/>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5</a:t>
              </a:r>
              <a:endParaRPr lang="nl-NL" sz="2000" b="1">
                <a:solidFill>
                  <a:schemeClr val="tx1"/>
                </a:solidFill>
              </a:endParaRPr>
            </a:p>
          </p:txBody>
        </p:sp>
      </p:grpSp>
    </p:spTree>
    <p:extLst>
      <p:ext uri="{BB962C8B-B14F-4D97-AF65-F5344CB8AC3E}">
        <p14:creationId xmlns:p14="http://schemas.microsoft.com/office/powerpoint/2010/main" val="30147729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4D66F"/>
        </a:solidFill>
        <a:effectLst/>
      </p:bgPr>
    </p:bg>
    <p:spTree>
      <p:nvGrpSpPr>
        <p:cNvPr id="1" name="Shape 95"/>
        <p:cNvGrpSpPr/>
        <p:nvPr/>
      </p:nvGrpSpPr>
      <p:grpSpPr>
        <a:xfrm>
          <a:off x="0" y="0"/>
          <a:ext cx="0" cy="0"/>
          <a:chOff x="0" y="0"/>
          <a:chExt cx="0" cy="0"/>
        </a:xfrm>
      </p:grpSpPr>
      <p:sp>
        <p:nvSpPr>
          <p:cNvPr id="13" name="Vrije vorm: vorm 12">
            <a:extLst>
              <a:ext uri="{FF2B5EF4-FFF2-40B4-BE49-F238E27FC236}">
                <a16:creationId xmlns:a16="http://schemas.microsoft.com/office/drawing/2014/main" id="{4910FAC3-69F1-4136-8BEA-54639EDE6152}"/>
              </a:ext>
            </a:extLst>
          </p:cNvPr>
          <p:cNvSpPr/>
          <p:nvPr/>
        </p:nvSpPr>
        <p:spPr>
          <a:xfrm>
            <a:off x="5509911" y="2991838"/>
            <a:ext cx="3707831" cy="49260"/>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afgeronde hoeken 1">
            <a:extLst>
              <a:ext uri="{FF2B5EF4-FFF2-40B4-BE49-F238E27FC236}">
                <a16:creationId xmlns:a16="http://schemas.microsoft.com/office/drawing/2014/main" id="{6ABFDD98-A9BA-4917-9FD6-F2A504D32F87}"/>
              </a:ext>
            </a:extLst>
          </p:cNvPr>
          <p:cNvSpPr/>
          <p:nvPr/>
        </p:nvSpPr>
        <p:spPr>
          <a:xfrm>
            <a:off x="5146766" y="1492197"/>
            <a:ext cx="3564808" cy="466725"/>
          </a:xfrm>
          <a:prstGeom prst="roundRect">
            <a:avLst>
              <a:gd name="adj" fmla="val 11495"/>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US" sz="2000" dirty="0" err="1">
                <a:solidFill>
                  <a:schemeClr val="tx1"/>
                </a:solidFill>
                <a:latin typeface="Arial Nova Cond Light" panose="020B0306020202020204" pitchFamily="34" charset="0"/>
              </a:rPr>
              <a:t>Jorrit</a:t>
            </a:r>
            <a:r>
              <a:rPr lang="en-US" sz="2000" dirty="0">
                <a:solidFill>
                  <a:schemeClr val="tx1"/>
                </a:solidFill>
                <a:latin typeface="Arial Nova Cond Light" panose="020B0306020202020204" pitchFamily="34" charset="0"/>
              </a:rPr>
              <a:t> - jarntzen@rocfriesepoort.nl</a:t>
            </a:r>
          </a:p>
        </p:txBody>
      </p:sp>
      <p:sp>
        <p:nvSpPr>
          <p:cNvPr id="3" name="Rechthoek: afgeronde hoeken 2">
            <a:extLst>
              <a:ext uri="{FF2B5EF4-FFF2-40B4-BE49-F238E27FC236}">
                <a16:creationId xmlns:a16="http://schemas.microsoft.com/office/drawing/2014/main" id="{6F53A087-8968-497D-AF31-EABD3783E0FE}"/>
              </a:ext>
            </a:extLst>
          </p:cNvPr>
          <p:cNvSpPr/>
          <p:nvPr/>
        </p:nvSpPr>
        <p:spPr>
          <a:xfrm>
            <a:off x="5146766" y="435415"/>
            <a:ext cx="1898468" cy="469700"/>
          </a:xfrm>
          <a:prstGeom prst="roundRect">
            <a:avLst>
              <a:gd name="adj" fmla="val 549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lvl="0" algn="ctr">
              <a:lnSpc>
                <a:spcPct val="115000"/>
              </a:lnSpc>
              <a:buSzPts val="1100"/>
            </a:pPr>
            <a:r>
              <a:rPr lang="nl-NL" sz="2300" b="1" dirty="0">
                <a:solidFill>
                  <a:srgbClr val="000000"/>
                </a:solidFill>
                <a:latin typeface="Arial Nova Cond Light" panose="020B0604020202020204" pitchFamily="34" charset="0"/>
                <a:sym typeface="Calibri"/>
              </a:rPr>
              <a:t>Contact</a:t>
            </a:r>
          </a:p>
        </p:txBody>
      </p:sp>
      <p:sp>
        <p:nvSpPr>
          <p:cNvPr id="5" name="Stroomdiagram: Verbindingslijn 15">
            <a:extLst>
              <a:ext uri="{FF2B5EF4-FFF2-40B4-BE49-F238E27FC236}">
                <a16:creationId xmlns:a16="http://schemas.microsoft.com/office/drawing/2014/main" id="{D9A6B16E-0911-4F85-944B-1FAC8B90F1DA}"/>
              </a:ext>
            </a:extLst>
          </p:cNvPr>
          <p:cNvSpPr/>
          <p:nvPr/>
        </p:nvSpPr>
        <p:spPr>
          <a:xfrm rot="10800000">
            <a:off x="4522833" y="1747681"/>
            <a:ext cx="598622" cy="1246241"/>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B0373134-351D-45A8-B9F8-E829BAE216F2}"/>
              </a:ext>
            </a:extLst>
          </p:cNvPr>
          <p:cNvSpPr/>
          <p:nvPr/>
        </p:nvSpPr>
        <p:spPr>
          <a:xfrm>
            <a:off x="5146764" y="2751102"/>
            <a:ext cx="2510299" cy="466725"/>
          </a:xfrm>
          <a:prstGeom prst="roundRect">
            <a:avLst>
              <a:gd name="adj" fmla="val 11495"/>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US" sz="2000" dirty="0">
                <a:solidFill>
                  <a:schemeClr val="tx1"/>
                </a:solidFill>
                <a:latin typeface="Arial Nova Cond Light" panose="020B0306020202020204" pitchFamily="34" charset="0"/>
              </a:rPr>
              <a:t>Elsa – elsa@hutspot.nl</a:t>
            </a:r>
          </a:p>
        </p:txBody>
      </p:sp>
      <p:sp>
        <p:nvSpPr>
          <p:cNvPr id="8" name="Rechthoek: afgeronde hoeken 7">
            <a:extLst>
              <a:ext uri="{FF2B5EF4-FFF2-40B4-BE49-F238E27FC236}">
                <a16:creationId xmlns:a16="http://schemas.microsoft.com/office/drawing/2014/main" id="{5EC77206-FFA8-4E6D-B796-5017A2054F53}"/>
              </a:ext>
            </a:extLst>
          </p:cNvPr>
          <p:cNvSpPr/>
          <p:nvPr/>
        </p:nvSpPr>
        <p:spPr>
          <a:xfrm>
            <a:off x="5146763" y="4009635"/>
            <a:ext cx="4063605" cy="466725"/>
          </a:xfrm>
          <a:prstGeom prst="roundRect">
            <a:avLst>
              <a:gd name="adj" fmla="val 11495"/>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pl-PL" sz="2000" dirty="0">
                <a:solidFill>
                  <a:schemeClr val="tx1"/>
                </a:solidFill>
                <a:latin typeface="Arial Nova Cond Light" panose="020B0306020202020204" pitchFamily="34" charset="0"/>
              </a:rPr>
              <a:t>Edwin - tm.vanderweit@noorderpoort.nl </a:t>
            </a:r>
          </a:p>
        </p:txBody>
      </p:sp>
      <p:sp>
        <p:nvSpPr>
          <p:cNvPr id="9" name="Rechthoek: afgeronde hoeken 8">
            <a:extLst>
              <a:ext uri="{FF2B5EF4-FFF2-40B4-BE49-F238E27FC236}">
                <a16:creationId xmlns:a16="http://schemas.microsoft.com/office/drawing/2014/main" id="{31E38013-5DFB-4190-BA8F-800878D734B9}"/>
              </a:ext>
            </a:extLst>
          </p:cNvPr>
          <p:cNvSpPr/>
          <p:nvPr/>
        </p:nvSpPr>
        <p:spPr>
          <a:xfrm>
            <a:off x="5146763" y="5268160"/>
            <a:ext cx="3564812" cy="466725"/>
          </a:xfrm>
          <a:prstGeom prst="roundRect">
            <a:avLst>
              <a:gd name="adj" fmla="val 11495"/>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nl-NL" sz="2000" dirty="0">
                <a:solidFill>
                  <a:schemeClr val="tx1"/>
                </a:solidFill>
                <a:latin typeface="Arial Nova Cond Light" panose="020B0306020202020204" pitchFamily="34" charset="0"/>
              </a:rPr>
              <a:t>Jaap-Jan - jaap-jan.bakker@duo.nl</a:t>
            </a:r>
          </a:p>
        </p:txBody>
      </p:sp>
      <p:sp>
        <p:nvSpPr>
          <p:cNvPr id="11" name="Stroomdiagram: Verbindingslijn 15">
            <a:extLst>
              <a:ext uri="{FF2B5EF4-FFF2-40B4-BE49-F238E27FC236}">
                <a16:creationId xmlns:a16="http://schemas.microsoft.com/office/drawing/2014/main" id="{61989013-F55F-40ED-903D-347DD9E82050}"/>
              </a:ext>
            </a:extLst>
          </p:cNvPr>
          <p:cNvSpPr/>
          <p:nvPr/>
        </p:nvSpPr>
        <p:spPr>
          <a:xfrm>
            <a:off x="9230950" y="2991838"/>
            <a:ext cx="598622" cy="1246241"/>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15">
            <a:extLst>
              <a:ext uri="{FF2B5EF4-FFF2-40B4-BE49-F238E27FC236}">
                <a16:creationId xmlns:a16="http://schemas.microsoft.com/office/drawing/2014/main" id="{E11465F8-E4BA-4A9C-A671-336EF8BD2EE6}"/>
              </a:ext>
            </a:extLst>
          </p:cNvPr>
          <p:cNvSpPr/>
          <p:nvPr/>
        </p:nvSpPr>
        <p:spPr>
          <a:xfrm rot="10800000">
            <a:off x="4530207" y="4253678"/>
            <a:ext cx="598622" cy="1246241"/>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87691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5"/>
        <p:cNvGrpSpPr/>
        <p:nvPr/>
      </p:nvGrpSpPr>
      <p:grpSpPr>
        <a:xfrm>
          <a:off x="0" y="0"/>
          <a:ext cx="0" cy="0"/>
          <a:chOff x="0" y="0"/>
          <a:chExt cx="0" cy="0"/>
        </a:xfrm>
      </p:grpSpPr>
      <p:grpSp>
        <p:nvGrpSpPr>
          <p:cNvPr id="5" name="Groep 4">
            <a:extLst>
              <a:ext uri="{FF2B5EF4-FFF2-40B4-BE49-F238E27FC236}">
                <a16:creationId xmlns:a16="http://schemas.microsoft.com/office/drawing/2014/main" id="{F5866193-DB84-40D6-B194-B5A86609D05A}"/>
              </a:ext>
            </a:extLst>
          </p:cNvPr>
          <p:cNvGrpSpPr/>
          <p:nvPr/>
        </p:nvGrpSpPr>
        <p:grpSpPr>
          <a:xfrm>
            <a:off x="1009650" y="1736506"/>
            <a:ext cx="1876426" cy="482818"/>
            <a:chOff x="1009650" y="1888906"/>
            <a:chExt cx="1876426" cy="482818"/>
          </a:xfrm>
          <a:solidFill>
            <a:srgbClr val="C4D66F"/>
          </a:solidFill>
        </p:grpSpPr>
        <p:sp>
          <p:nvSpPr>
            <p:cNvPr id="2" name="Rechthoek: afgeronde hoeken 1">
              <a:extLst>
                <a:ext uri="{FF2B5EF4-FFF2-40B4-BE49-F238E27FC236}">
                  <a16:creationId xmlns:a16="http://schemas.microsoft.com/office/drawing/2014/main" id="{2FF241D0-8B2E-4EAF-AC3D-6FA31BDCE2DF}"/>
                </a:ext>
              </a:extLst>
            </p:cNvPr>
            <p:cNvSpPr/>
            <p:nvPr/>
          </p:nvSpPr>
          <p:spPr>
            <a:xfrm>
              <a:off x="1162052" y="1895474"/>
              <a:ext cx="1724024"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err="1">
                  <a:solidFill>
                    <a:schemeClr val="tx1"/>
                  </a:solidFill>
                  <a:latin typeface="Arial Nova Cond Light" panose="020B0306020202020204" pitchFamily="34" charset="0"/>
                </a:rPr>
                <a:t>Inzichten</a:t>
              </a:r>
              <a:endParaRPr lang="nl-NL" sz="2000" dirty="0">
                <a:solidFill>
                  <a:schemeClr val="tx1"/>
                </a:solidFill>
                <a:latin typeface="Arial Nova Cond Light" panose="020B0306020202020204" pitchFamily="34" charset="0"/>
              </a:endParaRPr>
            </a:p>
          </p:txBody>
        </p:sp>
        <p:sp>
          <p:nvSpPr>
            <p:cNvPr id="3" name="Stroomdiagram: Verbindingslijn 2">
              <a:extLst>
                <a:ext uri="{FF2B5EF4-FFF2-40B4-BE49-F238E27FC236}">
                  <a16:creationId xmlns:a16="http://schemas.microsoft.com/office/drawing/2014/main" id="{1ED32C5A-0C9D-4A09-88FA-E00A4081E88F}"/>
                </a:ext>
              </a:extLst>
            </p:cNvPr>
            <p:cNvSpPr/>
            <p:nvPr/>
          </p:nvSpPr>
          <p:spPr>
            <a:xfrm>
              <a:off x="1009650" y="1888906"/>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a:t>
              </a:r>
              <a:endParaRPr lang="nl-NL" sz="2000" b="1">
                <a:solidFill>
                  <a:schemeClr val="tx1"/>
                </a:solidFill>
              </a:endParaRPr>
            </a:p>
          </p:txBody>
        </p:sp>
      </p:grpSp>
      <p:sp>
        <p:nvSpPr>
          <p:cNvPr id="4" name="Stroomdiagram: Alternatief proces 3">
            <a:extLst>
              <a:ext uri="{FF2B5EF4-FFF2-40B4-BE49-F238E27FC236}">
                <a16:creationId xmlns:a16="http://schemas.microsoft.com/office/drawing/2014/main" id="{D67F433F-BEBD-4B37-BF08-C9DFE5813A16}"/>
              </a:ext>
            </a:extLst>
          </p:cNvPr>
          <p:cNvSpPr/>
          <p:nvPr/>
        </p:nvSpPr>
        <p:spPr>
          <a:xfrm>
            <a:off x="4469606" y="486599"/>
            <a:ext cx="3252788" cy="484623"/>
          </a:xfrm>
          <a:prstGeom prst="flowChartAlternateProcess">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rgbClr val="000000"/>
                </a:solidFill>
                <a:latin typeface="Arial Nova Cond Light" panose="020B0306020202020204" pitchFamily="34" charset="0"/>
                <a:sym typeface="Calibri"/>
              </a:rPr>
              <a:t>Agenda</a:t>
            </a:r>
            <a:endParaRPr lang="nl-NL" sz="2600">
              <a:latin typeface="Arial Nova Cond Light" panose="020B0306020202020204" pitchFamily="34" charset="0"/>
            </a:endParaRPr>
          </a:p>
        </p:txBody>
      </p:sp>
      <p:grpSp>
        <p:nvGrpSpPr>
          <p:cNvPr id="16" name="Groep 15">
            <a:extLst>
              <a:ext uri="{FF2B5EF4-FFF2-40B4-BE49-F238E27FC236}">
                <a16:creationId xmlns:a16="http://schemas.microsoft.com/office/drawing/2014/main" id="{11C7CC6B-00F3-43FF-A944-77D4F8315BFF}"/>
              </a:ext>
            </a:extLst>
          </p:cNvPr>
          <p:cNvGrpSpPr/>
          <p:nvPr/>
        </p:nvGrpSpPr>
        <p:grpSpPr>
          <a:xfrm>
            <a:off x="1009650" y="2346106"/>
            <a:ext cx="2003516" cy="482818"/>
            <a:chOff x="1009650" y="2346106"/>
            <a:chExt cx="2003516" cy="482818"/>
          </a:xfrm>
        </p:grpSpPr>
        <p:sp>
          <p:nvSpPr>
            <p:cNvPr id="7" name="Rechthoek: afgeronde hoeken 6">
              <a:extLst>
                <a:ext uri="{FF2B5EF4-FFF2-40B4-BE49-F238E27FC236}">
                  <a16:creationId xmlns:a16="http://schemas.microsoft.com/office/drawing/2014/main" id="{988338D9-832D-4B4D-921D-2DEA6E7485BD}"/>
                </a:ext>
              </a:extLst>
            </p:cNvPr>
            <p:cNvSpPr/>
            <p:nvPr/>
          </p:nvSpPr>
          <p:spPr>
            <a:xfrm>
              <a:off x="1162050" y="2352674"/>
              <a:ext cx="1851116" cy="466725"/>
            </a:xfrm>
            <a:prstGeom prst="roundRect">
              <a:avLst>
                <a:gd name="adj" fmla="val 11495"/>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err="1">
                  <a:solidFill>
                    <a:schemeClr val="tx1"/>
                  </a:solidFill>
                  <a:latin typeface="Arial Nova Cond Light" panose="020B0306020202020204" pitchFamily="34" charset="0"/>
                </a:rPr>
                <a:t>Werkwijze</a:t>
              </a:r>
              <a:endParaRPr lang="nl-NL" sz="2000" dirty="0">
                <a:solidFill>
                  <a:schemeClr val="tx1"/>
                </a:solidFill>
                <a:latin typeface="Arial Nova Cond Light" panose="020B0306020202020204" pitchFamily="34" charset="0"/>
              </a:endParaRPr>
            </a:p>
          </p:txBody>
        </p:sp>
        <p:sp>
          <p:nvSpPr>
            <p:cNvPr id="8" name="Stroomdiagram: Verbindingslijn 7">
              <a:extLst>
                <a:ext uri="{FF2B5EF4-FFF2-40B4-BE49-F238E27FC236}">
                  <a16:creationId xmlns:a16="http://schemas.microsoft.com/office/drawing/2014/main" id="{FAB5E663-A104-4276-AAEE-34DCEAE09B02}"/>
                </a:ext>
              </a:extLst>
            </p:cNvPr>
            <p:cNvSpPr/>
            <p:nvPr/>
          </p:nvSpPr>
          <p:spPr>
            <a:xfrm>
              <a:off x="1009650" y="2346106"/>
              <a:ext cx="482818" cy="482818"/>
            </a:xfrm>
            <a:prstGeom prst="flowChartConnector">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2</a:t>
              </a:r>
              <a:endParaRPr lang="nl-NL" sz="2000" b="1">
                <a:solidFill>
                  <a:schemeClr val="tx1"/>
                </a:solidFill>
              </a:endParaRPr>
            </a:p>
          </p:txBody>
        </p:sp>
      </p:grpSp>
      <p:grpSp>
        <p:nvGrpSpPr>
          <p:cNvPr id="17" name="Groep 16">
            <a:extLst>
              <a:ext uri="{FF2B5EF4-FFF2-40B4-BE49-F238E27FC236}">
                <a16:creationId xmlns:a16="http://schemas.microsoft.com/office/drawing/2014/main" id="{174B65CE-F5DC-4DDE-A246-5A267E2C6F5C}"/>
              </a:ext>
            </a:extLst>
          </p:cNvPr>
          <p:cNvGrpSpPr/>
          <p:nvPr/>
        </p:nvGrpSpPr>
        <p:grpSpPr>
          <a:xfrm>
            <a:off x="1009650" y="2960468"/>
            <a:ext cx="2701216" cy="482818"/>
            <a:chOff x="1009650" y="2960468"/>
            <a:chExt cx="2598191" cy="482818"/>
          </a:xfrm>
          <a:solidFill>
            <a:srgbClr val="E35A45"/>
          </a:solidFill>
        </p:grpSpPr>
        <p:sp>
          <p:nvSpPr>
            <p:cNvPr id="9" name="Rechthoek: afgeronde hoeken 8">
              <a:extLst>
                <a:ext uri="{FF2B5EF4-FFF2-40B4-BE49-F238E27FC236}">
                  <a16:creationId xmlns:a16="http://schemas.microsoft.com/office/drawing/2014/main" id="{624E6EDE-562E-4A83-8F10-089A42635A8A}"/>
                </a:ext>
              </a:extLst>
            </p:cNvPr>
            <p:cNvSpPr/>
            <p:nvPr/>
          </p:nvSpPr>
          <p:spPr>
            <a:xfrm>
              <a:off x="1162050" y="2967036"/>
              <a:ext cx="2445791"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a:solidFill>
                    <a:schemeClr val="tx1"/>
                  </a:solidFill>
                  <a:latin typeface="Arial Nova Cond Light" panose="020B0306020202020204" pitchFamily="34" charset="0"/>
                </a:rPr>
                <a:t>Pilot </a:t>
              </a:r>
              <a:r>
                <a:rPr lang="en-US" sz="2000" dirty="0" err="1">
                  <a:solidFill>
                    <a:schemeClr val="tx1"/>
                  </a:solidFill>
                  <a:latin typeface="Arial Nova Cond Light" panose="020B0306020202020204" pitchFamily="34" charset="0"/>
                </a:rPr>
                <a:t>Noorderpoort</a:t>
              </a:r>
              <a:endParaRPr lang="nl-NL" sz="2000" dirty="0">
                <a:solidFill>
                  <a:schemeClr val="tx1"/>
                </a:solidFill>
                <a:latin typeface="Arial Nova Cond Light" panose="020B0306020202020204" pitchFamily="34" charset="0"/>
              </a:endParaRPr>
            </a:p>
          </p:txBody>
        </p:sp>
        <p:sp>
          <p:nvSpPr>
            <p:cNvPr id="10" name="Stroomdiagram: Verbindingslijn 9">
              <a:extLst>
                <a:ext uri="{FF2B5EF4-FFF2-40B4-BE49-F238E27FC236}">
                  <a16:creationId xmlns:a16="http://schemas.microsoft.com/office/drawing/2014/main" id="{BCDE8DE2-556C-4F6F-8D48-052AEC4D1744}"/>
                </a:ext>
              </a:extLst>
            </p:cNvPr>
            <p:cNvSpPr/>
            <p:nvPr/>
          </p:nvSpPr>
          <p:spPr>
            <a:xfrm>
              <a:off x="1009650" y="2960468"/>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3</a:t>
              </a:r>
              <a:endParaRPr lang="nl-NL" sz="2000" b="1">
                <a:solidFill>
                  <a:schemeClr val="tx1"/>
                </a:solidFill>
              </a:endParaRPr>
            </a:p>
          </p:txBody>
        </p:sp>
      </p:grpSp>
      <p:grpSp>
        <p:nvGrpSpPr>
          <p:cNvPr id="22" name="Groep 21">
            <a:extLst>
              <a:ext uri="{FF2B5EF4-FFF2-40B4-BE49-F238E27FC236}">
                <a16:creationId xmlns:a16="http://schemas.microsoft.com/office/drawing/2014/main" id="{EEE999F2-F531-45ED-9AAB-5663363B0EFC}"/>
              </a:ext>
            </a:extLst>
          </p:cNvPr>
          <p:cNvGrpSpPr/>
          <p:nvPr/>
        </p:nvGrpSpPr>
        <p:grpSpPr>
          <a:xfrm>
            <a:off x="1009650" y="3562350"/>
            <a:ext cx="3091833" cy="482818"/>
            <a:chOff x="1009650" y="3562350"/>
            <a:chExt cx="3091833" cy="482818"/>
          </a:xfrm>
          <a:solidFill>
            <a:srgbClr val="F4B634"/>
          </a:solidFill>
        </p:grpSpPr>
        <p:sp>
          <p:nvSpPr>
            <p:cNvPr id="11" name="Rechthoek: afgeronde hoeken 10">
              <a:extLst>
                <a:ext uri="{FF2B5EF4-FFF2-40B4-BE49-F238E27FC236}">
                  <a16:creationId xmlns:a16="http://schemas.microsoft.com/office/drawing/2014/main" id="{B5D85B9E-B16E-4968-94AD-278D5DD50C5C}"/>
                </a:ext>
              </a:extLst>
            </p:cNvPr>
            <p:cNvSpPr/>
            <p:nvPr/>
          </p:nvSpPr>
          <p:spPr>
            <a:xfrm>
              <a:off x="1162050" y="3568918"/>
              <a:ext cx="2939433"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a:solidFill>
                    <a:schemeClr val="tx1"/>
                  </a:solidFill>
                  <a:latin typeface="Arial Nova Cond Light" panose="020B0306020202020204" pitchFamily="34" charset="0"/>
                </a:rPr>
                <a:t>Pilot ROC Friese </a:t>
              </a:r>
              <a:r>
                <a:rPr lang="en-US" sz="2000" dirty="0" err="1">
                  <a:solidFill>
                    <a:schemeClr val="tx1"/>
                  </a:solidFill>
                  <a:latin typeface="Arial Nova Cond Light" panose="020B0306020202020204" pitchFamily="34" charset="0"/>
                </a:rPr>
                <a:t>Poort</a:t>
              </a:r>
              <a:endParaRPr lang="nl-NL" sz="2000" dirty="0">
                <a:solidFill>
                  <a:schemeClr val="tx1"/>
                </a:solidFill>
                <a:latin typeface="Arial Nova Cond Light" panose="020B0306020202020204" pitchFamily="34" charset="0"/>
              </a:endParaRPr>
            </a:p>
          </p:txBody>
        </p:sp>
        <p:sp>
          <p:nvSpPr>
            <p:cNvPr id="12" name="Stroomdiagram: Verbindingslijn 11">
              <a:extLst>
                <a:ext uri="{FF2B5EF4-FFF2-40B4-BE49-F238E27FC236}">
                  <a16:creationId xmlns:a16="http://schemas.microsoft.com/office/drawing/2014/main" id="{14025149-ECB5-4D38-BD61-B2A076EFCB94}"/>
                </a:ext>
              </a:extLst>
            </p:cNvPr>
            <p:cNvSpPr/>
            <p:nvPr/>
          </p:nvSpPr>
          <p:spPr>
            <a:xfrm>
              <a:off x="1009650" y="3562350"/>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4</a:t>
              </a:r>
              <a:endParaRPr lang="nl-NL" sz="2000" b="1">
                <a:solidFill>
                  <a:schemeClr val="tx1"/>
                </a:solidFill>
              </a:endParaRPr>
            </a:p>
          </p:txBody>
        </p:sp>
      </p:grpSp>
      <p:grpSp>
        <p:nvGrpSpPr>
          <p:cNvPr id="23" name="Groep 22">
            <a:extLst>
              <a:ext uri="{FF2B5EF4-FFF2-40B4-BE49-F238E27FC236}">
                <a16:creationId xmlns:a16="http://schemas.microsoft.com/office/drawing/2014/main" id="{445DAC6D-7752-4834-B6B3-992CEED77B23}"/>
              </a:ext>
            </a:extLst>
          </p:cNvPr>
          <p:cNvGrpSpPr/>
          <p:nvPr/>
        </p:nvGrpSpPr>
        <p:grpSpPr>
          <a:xfrm>
            <a:off x="1009650" y="4178519"/>
            <a:ext cx="1690007" cy="482818"/>
            <a:chOff x="1009650" y="4178519"/>
            <a:chExt cx="1690007" cy="482818"/>
          </a:xfrm>
          <a:solidFill>
            <a:schemeClr val="bg1"/>
          </a:solidFill>
        </p:grpSpPr>
        <p:sp>
          <p:nvSpPr>
            <p:cNvPr id="13" name="Rechthoek: afgeronde hoeken 12">
              <a:extLst>
                <a:ext uri="{FF2B5EF4-FFF2-40B4-BE49-F238E27FC236}">
                  <a16:creationId xmlns:a16="http://schemas.microsoft.com/office/drawing/2014/main" id="{FDD2EE0E-A654-4BDB-AAAE-43C9C363ED16}"/>
                </a:ext>
              </a:extLst>
            </p:cNvPr>
            <p:cNvSpPr/>
            <p:nvPr/>
          </p:nvSpPr>
          <p:spPr>
            <a:xfrm>
              <a:off x="1162050" y="4185087"/>
              <a:ext cx="1537607"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dirty="0" err="1">
                  <a:solidFill>
                    <a:schemeClr val="tx1"/>
                  </a:solidFill>
                  <a:latin typeface="Arial Nova Cond Light" panose="020B0306020202020204" pitchFamily="34" charset="0"/>
                </a:rPr>
                <a:t>Vervolg</a:t>
              </a:r>
              <a:endParaRPr lang="nl-NL" sz="2000" dirty="0">
                <a:solidFill>
                  <a:schemeClr val="tx1"/>
                </a:solidFill>
                <a:latin typeface="Arial Nova Cond Light" panose="020B0306020202020204" pitchFamily="34" charset="0"/>
              </a:endParaRPr>
            </a:p>
          </p:txBody>
        </p:sp>
        <p:sp>
          <p:nvSpPr>
            <p:cNvPr id="14" name="Stroomdiagram: Verbindingslijn 13">
              <a:extLst>
                <a:ext uri="{FF2B5EF4-FFF2-40B4-BE49-F238E27FC236}">
                  <a16:creationId xmlns:a16="http://schemas.microsoft.com/office/drawing/2014/main" id="{512F6E52-273B-4587-A0B8-79B90574455F}"/>
                </a:ext>
              </a:extLst>
            </p:cNvPr>
            <p:cNvSpPr/>
            <p:nvPr/>
          </p:nvSpPr>
          <p:spPr>
            <a:xfrm>
              <a:off x="1009650" y="4178519"/>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5</a:t>
              </a:r>
              <a:endParaRPr lang="nl-NL" sz="2000" b="1">
                <a:solidFill>
                  <a:schemeClr val="tx1"/>
                </a:solidFill>
              </a:endParaRPr>
            </a:p>
          </p:txBody>
        </p:sp>
      </p:grpSp>
    </p:spTree>
    <p:extLst>
      <p:ext uri="{BB962C8B-B14F-4D97-AF65-F5344CB8AC3E}">
        <p14:creationId xmlns:p14="http://schemas.microsoft.com/office/powerpoint/2010/main" val="1832030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 fill="hold"/>
                                        <p:tgtEl>
                                          <p:spTgt spid="16"/>
                                        </p:tgtEl>
                                        <p:attrNameLst>
                                          <p:attrName>ppt_x</p:attrName>
                                        </p:attrNameLst>
                                      </p:cBhvr>
                                      <p:tavLst>
                                        <p:tav tm="0">
                                          <p:val>
                                            <p:strVal val="0-#ppt_w/2"/>
                                          </p:val>
                                        </p:tav>
                                        <p:tav tm="100000">
                                          <p:val>
                                            <p:strVal val="#ppt_x"/>
                                          </p:val>
                                        </p:tav>
                                      </p:tavLst>
                                    </p:anim>
                                    <p:anim calcmode="lin" valueType="num">
                                      <p:cBhvr additive="base">
                                        <p:cTn id="13" dur="3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300" fill="hold"/>
                                        <p:tgtEl>
                                          <p:spTgt spid="17"/>
                                        </p:tgtEl>
                                        <p:attrNameLst>
                                          <p:attrName>ppt_x</p:attrName>
                                        </p:attrNameLst>
                                      </p:cBhvr>
                                      <p:tavLst>
                                        <p:tav tm="0">
                                          <p:val>
                                            <p:strVal val="0-#ppt_w/2"/>
                                          </p:val>
                                        </p:tav>
                                        <p:tav tm="100000">
                                          <p:val>
                                            <p:strVal val="#ppt_x"/>
                                          </p:val>
                                        </p:tav>
                                      </p:tavLst>
                                    </p:anim>
                                    <p:anim calcmode="lin" valueType="num">
                                      <p:cBhvr additive="base">
                                        <p:cTn id="18" dur="3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300" fill="hold"/>
                                        <p:tgtEl>
                                          <p:spTgt spid="22"/>
                                        </p:tgtEl>
                                        <p:attrNameLst>
                                          <p:attrName>ppt_x</p:attrName>
                                        </p:attrNameLst>
                                      </p:cBhvr>
                                      <p:tavLst>
                                        <p:tav tm="0">
                                          <p:val>
                                            <p:strVal val="0-#ppt_w/2"/>
                                          </p:val>
                                        </p:tav>
                                        <p:tav tm="100000">
                                          <p:val>
                                            <p:strVal val="#ppt_x"/>
                                          </p:val>
                                        </p:tav>
                                      </p:tavLst>
                                    </p:anim>
                                    <p:anim calcmode="lin" valueType="num">
                                      <p:cBhvr additive="base">
                                        <p:cTn id="23" dur="3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300" fill="hold"/>
                                        <p:tgtEl>
                                          <p:spTgt spid="23"/>
                                        </p:tgtEl>
                                        <p:attrNameLst>
                                          <p:attrName>ppt_x</p:attrName>
                                        </p:attrNameLst>
                                      </p:cBhvr>
                                      <p:tavLst>
                                        <p:tav tm="0">
                                          <p:val>
                                            <p:strVal val="0-#ppt_w/2"/>
                                          </p:val>
                                        </p:tav>
                                        <p:tav tm="100000">
                                          <p:val>
                                            <p:strVal val="#ppt_x"/>
                                          </p:val>
                                        </p:tav>
                                      </p:tavLst>
                                    </p:anim>
                                    <p:anim calcmode="lin" valueType="num">
                                      <p:cBhvr additive="base">
                                        <p:cTn id="28"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D66F"/>
        </a:solidFill>
        <a:effectLst/>
      </p:bgPr>
    </p:bg>
    <p:spTree>
      <p:nvGrpSpPr>
        <p:cNvPr id="1" name="Shape 101"/>
        <p:cNvGrpSpPr/>
        <p:nvPr/>
      </p:nvGrpSpPr>
      <p:grpSpPr>
        <a:xfrm>
          <a:off x="0" y="0"/>
          <a:ext cx="0" cy="0"/>
          <a:chOff x="0" y="0"/>
          <a:chExt cx="0" cy="0"/>
        </a:xfrm>
      </p:grpSpPr>
      <p:sp>
        <p:nvSpPr>
          <p:cNvPr id="32" name="Vrije vorm: vorm 31">
            <a:extLst>
              <a:ext uri="{FF2B5EF4-FFF2-40B4-BE49-F238E27FC236}">
                <a16:creationId xmlns:a16="http://schemas.microsoft.com/office/drawing/2014/main" id="{43AB83E1-F814-41CD-B194-888D540AAF22}"/>
              </a:ext>
            </a:extLst>
          </p:cNvPr>
          <p:cNvSpPr/>
          <p:nvPr/>
        </p:nvSpPr>
        <p:spPr>
          <a:xfrm>
            <a:off x="7381875" y="714773"/>
            <a:ext cx="5600700" cy="132951"/>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Afbeelding 30">
            <a:extLst>
              <a:ext uri="{FF2B5EF4-FFF2-40B4-BE49-F238E27FC236}">
                <a16:creationId xmlns:a16="http://schemas.microsoft.com/office/drawing/2014/main" id="{1D2D5532-2C97-4B74-BB38-1CD86BFA5485}"/>
              </a:ext>
            </a:extLst>
          </p:cNvPr>
          <p:cNvPicPr>
            <a:picLocks noChangeAspect="1"/>
          </p:cNvPicPr>
          <p:nvPr/>
        </p:nvPicPr>
        <p:blipFill>
          <a:blip r:embed="rId3"/>
          <a:stretch>
            <a:fillRect/>
          </a:stretch>
        </p:blipFill>
        <p:spPr>
          <a:xfrm>
            <a:off x="8786447" y="1968594"/>
            <a:ext cx="2567353" cy="2674326"/>
          </a:xfrm>
          <a:prstGeom prst="rect">
            <a:avLst/>
          </a:prstGeom>
        </p:spPr>
      </p:pic>
      <p:grpSp>
        <p:nvGrpSpPr>
          <p:cNvPr id="5" name="Groep 4">
            <a:extLst>
              <a:ext uri="{FF2B5EF4-FFF2-40B4-BE49-F238E27FC236}">
                <a16:creationId xmlns:a16="http://schemas.microsoft.com/office/drawing/2014/main" id="{E0218246-422E-4B62-A967-431F55BC26D8}"/>
              </a:ext>
            </a:extLst>
          </p:cNvPr>
          <p:cNvGrpSpPr/>
          <p:nvPr/>
        </p:nvGrpSpPr>
        <p:grpSpPr>
          <a:xfrm>
            <a:off x="4904684" y="2226192"/>
            <a:ext cx="2401681" cy="2241657"/>
            <a:chOff x="7049426" y="3067187"/>
            <a:chExt cx="4933950" cy="4605200"/>
          </a:xfrm>
        </p:grpSpPr>
        <p:sp>
          <p:nvSpPr>
            <p:cNvPr id="12" name="Stroomdiagram: Verbindingslijn 11">
              <a:extLst>
                <a:ext uri="{FF2B5EF4-FFF2-40B4-BE49-F238E27FC236}">
                  <a16:creationId xmlns:a16="http://schemas.microsoft.com/office/drawing/2014/main" id="{3F5D7498-BD87-4856-A6BE-69A541416E80}"/>
                </a:ext>
              </a:extLst>
            </p:cNvPr>
            <p:cNvSpPr/>
            <p:nvPr/>
          </p:nvSpPr>
          <p:spPr>
            <a:xfrm>
              <a:off x="7741839" y="3708996"/>
              <a:ext cx="3554812" cy="3554808"/>
            </a:xfrm>
            <a:prstGeom prst="flowChartConnector">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Verbindingslijn 12">
              <a:extLst>
                <a:ext uri="{FF2B5EF4-FFF2-40B4-BE49-F238E27FC236}">
                  <a16:creationId xmlns:a16="http://schemas.microsoft.com/office/drawing/2014/main" id="{CAEA7847-4FA0-473A-A944-CC174AC4D1E7}"/>
                </a:ext>
              </a:extLst>
            </p:cNvPr>
            <p:cNvSpPr/>
            <p:nvPr/>
          </p:nvSpPr>
          <p:spPr>
            <a:xfrm>
              <a:off x="8805862" y="3067187"/>
              <a:ext cx="1457325" cy="1457325"/>
            </a:xfrm>
            <a:prstGeom prst="flowChartConnector">
              <a:avLst/>
            </a:prstGeom>
            <a:solidFill>
              <a:srgbClr val="E35A45"/>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normAutofit/>
            </a:bodyPr>
            <a:lstStyle/>
            <a:p>
              <a:pPr algn="ctr"/>
              <a:endParaRPr lang="nl-NL" sz="1600" b="1">
                <a:solidFill>
                  <a:schemeClr val="tx1"/>
                </a:solidFill>
                <a:latin typeface="Arial Nova Cond Light" panose="020B0306020202020204" pitchFamily="34" charset="0"/>
              </a:endParaRPr>
            </a:p>
          </p:txBody>
        </p:sp>
        <p:sp>
          <p:nvSpPr>
            <p:cNvPr id="14" name="Stroomdiagram: Verbindingslijn 13">
              <a:extLst>
                <a:ext uri="{FF2B5EF4-FFF2-40B4-BE49-F238E27FC236}">
                  <a16:creationId xmlns:a16="http://schemas.microsoft.com/office/drawing/2014/main" id="{B43765F7-5799-41A4-BB35-64C6AE4BCF9B}"/>
                </a:ext>
              </a:extLst>
            </p:cNvPr>
            <p:cNvSpPr/>
            <p:nvPr/>
          </p:nvSpPr>
          <p:spPr>
            <a:xfrm>
              <a:off x="10526051" y="4402862"/>
              <a:ext cx="1457325" cy="1457325"/>
            </a:xfrm>
            <a:prstGeom prst="flowChartConnector">
              <a:avLst/>
            </a:prstGeom>
            <a:solidFill>
              <a:srgbClr val="F4B634"/>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nl-NL" sz="1600" b="1">
                <a:solidFill>
                  <a:schemeClr val="tx1"/>
                </a:solidFill>
                <a:latin typeface="Arial Nova Cond Light" panose="020B0306020202020204" pitchFamily="34" charset="0"/>
              </a:endParaRPr>
            </a:p>
          </p:txBody>
        </p:sp>
        <p:sp>
          <p:nvSpPr>
            <p:cNvPr id="15" name="Stroomdiagram: Verbindingslijn 14">
              <a:extLst>
                <a:ext uri="{FF2B5EF4-FFF2-40B4-BE49-F238E27FC236}">
                  <a16:creationId xmlns:a16="http://schemas.microsoft.com/office/drawing/2014/main" id="{10A3247C-44D4-4304-97C7-E73FC2BDA864}"/>
                </a:ext>
              </a:extLst>
            </p:cNvPr>
            <p:cNvSpPr/>
            <p:nvPr/>
          </p:nvSpPr>
          <p:spPr>
            <a:xfrm>
              <a:off x="9882186" y="6215062"/>
              <a:ext cx="1457325" cy="1457325"/>
            </a:xfrm>
            <a:prstGeom prst="flowChartConnector">
              <a:avLst/>
            </a:prstGeom>
            <a:solidFill>
              <a:srgbClr val="C4D66F"/>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nl-NL" sz="1600" b="1">
                <a:solidFill>
                  <a:schemeClr val="tx1"/>
                </a:solidFill>
                <a:latin typeface="Arial Nova Cond Light" panose="020B0306020202020204" pitchFamily="34" charset="0"/>
              </a:endParaRPr>
            </a:p>
          </p:txBody>
        </p:sp>
        <p:sp>
          <p:nvSpPr>
            <p:cNvPr id="16" name="Stroomdiagram: Verbindingslijn 15">
              <a:extLst>
                <a:ext uri="{FF2B5EF4-FFF2-40B4-BE49-F238E27FC236}">
                  <a16:creationId xmlns:a16="http://schemas.microsoft.com/office/drawing/2014/main" id="{3CEF34DD-F19B-4756-8D8B-A123C4FD2F4D}"/>
                </a:ext>
              </a:extLst>
            </p:cNvPr>
            <p:cNvSpPr/>
            <p:nvPr/>
          </p:nvSpPr>
          <p:spPr>
            <a:xfrm>
              <a:off x="7681911" y="6215062"/>
              <a:ext cx="1457325" cy="1457325"/>
            </a:xfrm>
            <a:prstGeom prst="flowChartConnector">
              <a:avLst/>
            </a:prstGeom>
            <a:solidFill>
              <a:schemeClr val="bg1">
                <a:lumMod val="85000"/>
              </a:schemeClr>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nl-NL" sz="1600" b="1">
                <a:solidFill>
                  <a:schemeClr val="bg1">
                    <a:lumMod val="65000"/>
                  </a:schemeClr>
                </a:solidFill>
                <a:latin typeface="Arial Nova Cond Light" panose="020B0306020202020204" pitchFamily="34" charset="0"/>
              </a:endParaRPr>
            </a:p>
          </p:txBody>
        </p:sp>
        <p:sp>
          <p:nvSpPr>
            <p:cNvPr id="17" name="Stroomdiagram: Verbindingslijn 16">
              <a:extLst>
                <a:ext uri="{FF2B5EF4-FFF2-40B4-BE49-F238E27FC236}">
                  <a16:creationId xmlns:a16="http://schemas.microsoft.com/office/drawing/2014/main" id="{AA12273D-B708-4177-B8B6-D002E1C94464}"/>
                </a:ext>
              </a:extLst>
            </p:cNvPr>
            <p:cNvSpPr/>
            <p:nvPr/>
          </p:nvSpPr>
          <p:spPr>
            <a:xfrm>
              <a:off x="7049426" y="4402862"/>
              <a:ext cx="1457325" cy="1457325"/>
            </a:xfrm>
            <a:prstGeom prst="flowChartConnector">
              <a:avLst/>
            </a:prstGeom>
            <a:solidFill>
              <a:schemeClr val="bg1">
                <a:lumMod val="85000"/>
              </a:schemeClr>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nl-NL" sz="1600" b="1">
                <a:solidFill>
                  <a:schemeClr val="bg1">
                    <a:lumMod val="65000"/>
                  </a:schemeClr>
                </a:solidFill>
                <a:latin typeface="Arial Nova Cond Light" panose="020B0306020202020204" pitchFamily="34" charset="0"/>
              </a:endParaRPr>
            </a:p>
          </p:txBody>
        </p:sp>
        <p:sp>
          <p:nvSpPr>
            <p:cNvPr id="18" name="Gelijkbenige driehoek 17">
              <a:extLst>
                <a:ext uri="{FF2B5EF4-FFF2-40B4-BE49-F238E27FC236}">
                  <a16:creationId xmlns:a16="http://schemas.microsoft.com/office/drawing/2014/main" id="{E78BAB9A-68F0-4E9A-B2F4-3D0E3F35D668}"/>
                </a:ext>
              </a:extLst>
            </p:cNvPr>
            <p:cNvSpPr>
              <a:spLocks noChangeAspect="1"/>
            </p:cNvSpPr>
            <p:nvPr/>
          </p:nvSpPr>
          <p:spPr>
            <a:xfrm rot="8859925">
              <a:off x="10843763" y="4322618"/>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Gelijkbenige driehoek 18">
              <a:extLst>
                <a:ext uri="{FF2B5EF4-FFF2-40B4-BE49-F238E27FC236}">
                  <a16:creationId xmlns:a16="http://schemas.microsoft.com/office/drawing/2014/main" id="{BBE668BA-A7F1-40CE-AD4F-F520DE25C1D2}"/>
                </a:ext>
              </a:extLst>
            </p:cNvPr>
            <p:cNvSpPr>
              <a:spLocks noChangeAspect="1"/>
            </p:cNvSpPr>
            <p:nvPr/>
          </p:nvSpPr>
          <p:spPr>
            <a:xfrm rot="12289457">
              <a:off x="11022061" y="6222965"/>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Gelijkbenige driehoek 19">
              <a:extLst>
                <a:ext uri="{FF2B5EF4-FFF2-40B4-BE49-F238E27FC236}">
                  <a16:creationId xmlns:a16="http://schemas.microsoft.com/office/drawing/2014/main" id="{50774A9D-32C8-4C14-B625-5DF4191DCB38}"/>
                </a:ext>
              </a:extLst>
            </p:cNvPr>
            <p:cNvSpPr>
              <a:spLocks noChangeAspect="1"/>
            </p:cNvSpPr>
            <p:nvPr/>
          </p:nvSpPr>
          <p:spPr>
            <a:xfrm rot="17178917">
              <a:off x="9081580" y="7150773"/>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Gelijkbenige driehoek 20">
              <a:extLst>
                <a:ext uri="{FF2B5EF4-FFF2-40B4-BE49-F238E27FC236}">
                  <a16:creationId xmlns:a16="http://schemas.microsoft.com/office/drawing/2014/main" id="{DA6929F9-E27F-4867-A2DA-800E74840B4D}"/>
                </a:ext>
              </a:extLst>
            </p:cNvPr>
            <p:cNvSpPr>
              <a:spLocks noChangeAspect="1"/>
            </p:cNvSpPr>
            <p:nvPr/>
          </p:nvSpPr>
          <p:spPr>
            <a:xfrm rot="20550954">
              <a:off x="7735212" y="5869406"/>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Gelijkbenige driehoek 21">
              <a:extLst>
                <a:ext uri="{FF2B5EF4-FFF2-40B4-BE49-F238E27FC236}">
                  <a16:creationId xmlns:a16="http://schemas.microsoft.com/office/drawing/2014/main" id="{024736A0-0CA8-46D1-BE9F-07620F22160B}"/>
                </a:ext>
              </a:extLst>
            </p:cNvPr>
            <p:cNvSpPr>
              <a:spLocks noChangeAspect="1"/>
            </p:cNvSpPr>
            <p:nvPr/>
          </p:nvSpPr>
          <p:spPr>
            <a:xfrm rot="3882014">
              <a:off x="8649122" y="3814429"/>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Stroomdiagram: Alternatief proces 23">
            <a:extLst>
              <a:ext uri="{FF2B5EF4-FFF2-40B4-BE49-F238E27FC236}">
                <a16:creationId xmlns:a16="http://schemas.microsoft.com/office/drawing/2014/main" id="{2513ABBA-7134-4C9E-A469-8E145F2132AE}"/>
              </a:ext>
            </a:extLst>
          </p:cNvPr>
          <p:cNvSpPr/>
          <p:nvPr/>
        </p:nvSpPr>
        <p:spPr>
          <a:xfrm>
            <a:off x="4469606" y="486599"/>
            <a:ext cx="3252788" cy="484623"/>
          </a:xfrm>
          <a:prstGeom prst="flowChartAlternateProcess">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000000"/>
                </a:solidFill>
                <a:latin typeface="Arial Nova Cond Light" panose="020B0306020202020204" pitchFamily="34" charset="0"/>
                <a:sym typeface="Calibri"/>
              </a:rPr>
              <a:t>3 </a:t>
            </a:r>
            <a:r>
              <a:rPr lang="en-US" sz="2600" dirty="0" err="1">
                <a:solidFill>
                  <a:srgbClr val="000000"/>
                </a:solidFill>
                <a:latin typeface="Arial Nova Cond Light" panose="020B0306020202020204" pitchFamily="34" charset="0"/>
                <a:sym typeface="Calibri"/>
              </a:rPr>
              <a:t>resultaten</a:t>
            </a:r>
            <a:endParaRPr lang="nl-NL" sz="2600" dirty="0">
              <a:latin typeface="Arial Nova Cond Light" panose="020B0306020202020204" pitchFamily="34" charset="0"/>
            </a:endParaRPr>
          </a:p>
        </p:txBody>
      </p:sp>
      <p:pic>
        <p:nvPicPr>
          <p:cNvPr id="9" name="Afbeelding 8">
            <a:extLst>
              <a:ext uri="{FF2B5EF4-FFF2-40B4-BE49-F238E27FC236}">
                <a16:creationId xmlns:a16="http://schemas.microsoft.com/office/drawing/2014/main" id="{19534ECF-99A1-4989-92EB-A76DF6A26E2B}"/>
              </a:ext>
            </a:extLst>
          </p:cNvPr>
          <p:cNvPicPr>
            <a:picLocks noChangeAspect="1"/>
          </p:cNvPicPr>
          <p:nvPr/>
        </p:nvPicPr>
        <p:blipFill>
          <a:blip r:embed="rId4"/>
          <a:stretch>
            <a:fillRect/>
          </a:stretch>
        </p:blipFill>
        <p:spPr>
          <a:xfrm>
            <a:off x="1864334" y="1552073"/>
            <a:ext cx="1131385" cy="1044613"/>
          </a:xfrm>
          <a:prstGeom prst="rect">
            <a:avLst/>
          </a:prstGeom>
        </p:spPr>
      </p:pic>
      <p:pic>
        <p:nvPicPr>
          <p:cNvPr id="3" name="Afbeelding 2">
            <a:extLst>
              <a:ext uri="{FF2B5EF4-FFF2-40B4-BE49-F238E27FC236}">
                <a16:creationId xmlns:a16="http://schemas.microsoft.com/office/drawing/2014/main" id="{994A7849-89EB-469D-A3F7-B53CB6C9D58C}"/>
              </a:ext>
            </a:extLst>
          </p:cNvPr>
          <p:cNvPicPr>
            <a:picLocks noChangeAspect="1"/>
          </p:cNvPicPr>
          <p:nvPr/>
        </p:nvPicPr>
        <p:blipFill>
          <a:blip r:embed="rId5"/>
          <a:stretch>
            <a:fillRect/>
          </a:stretch>
        </p:blipFill>
        <p:spPr>
          <a:xfrm>
            <a:off x="1854760" y="1927066"/>
            <a:ext cx="1131385" cy="1044613"/>
          </a:xfrm>
          <a:prstGeom prst="rect">
            <a:avLst/>
          </a:prstGeom>
        </p:spPr>
      </p:pic>
      <p:pic>
        <p:nvPicPr>
          <p:cNvPr id="6" name="Afbeelding 5">
            <a:extLst>
              <a:ext uri="{FF2B5EF4-FFF2-40B4-BE49-F238E27FC236}">
                <a16:creationId xmlns:a16="http://schemas.microsoft.com/office/drawing/2014/main" id="{67315402-28D9-4630-8CFF-43FEAF30D24A}"/>
              </a:ext>
            </a:extLst>
          </p:cNvPr>
          <p:cNvPicPr>
            <a:picLocks noChangeAspect="1"/>
          </p:cNvPicPr>
          <p:nvPr/>
        </p:nvPicPr>
        <p:blipFill>
          <a:blip r:embed="rId6"/>
          <a:stretch>
            <a:fillRect/>
          </a:stretch>
        </p:blipFill>
        <p:spPr>
          <a:xfrm>
            <a:off x="1854760" y="2303994"/>
            <a:ext cx="1131385" cy="1044613"/>
          </a:xfrm>
          <a:prstGeom prst="rect">
            <a:avLst/>
          </a:prstGeom>
        </p:spPr>
      </p:pic>
      <p:pic>
        <p:nvPicPr>
          <p:cNvPr id="8" name="Afbeelding 7">
            <a:extLst>
              <a:ext uri="{FF2B5EF4-FFF2-40B4-BE49-F238E27FC236}">
                <a16:creationId xmlns:a16="http://schemas.microsoft.com/office/drawing/2014/main" id="{A9BCB3C0-F147-44A1-ACB0-71EFC744D8B6}"/>
              </a:ext>
            </a:extLst>
          </p:cNvPr>
          <p:cNvPicPr>
            <a:picLocks noChangeAspect="1"/>
          </p:cNvPicPr>
          <p:nvPr/>
        </p:nvPicPr>
        <p:blipFill>
          <a:blip r:embed="rId7"/>
          <a:stretch>
            <a:fillRect/>
          </a:stretch>
        </p:blipFill>
        <p:spPr>
          <a:xfrm>
            <a:off x="1854760" y="2681307"/>
            <a:ext cx="1131385" cy="1044613"/>
          </a:xfrm>
          <a:prstGeom prst="rect">
            <a:avLst/>
          </a:prstGeom>
        </p:spPr>
      </p:pic>
      <p:pic>
        <p:nvPicPr>
          <p:cNvPr id="25" name="Afbeelding 24">
            <a:extLst>
              <a:ext uri="{FF2B5EF4-FFF2-40B4-BE49-F238E27FC236}">
                <a16:creationId xmlns:a16="http://schemas.microsoft.com/office/drawing/2014/main" id="{7E3E87B0-6518-4FD1-BB54-C88F6CCFED7E}"/>
              </a:ext>
            </a:extLst>
          </p:cNvPr>
          <p:cNvPicPr>
            <a:picLocks noChangeAspect="1"/>
          </p:cNvPicPr>
          <p:nvPr/>
        </p:nvPicPr>
        <p:blipFill>
          <a:blip r:embed="rId8"/>
          <a:stretch>
            <a:fillRect/>
          </a:stretch>
        </p:blipFill>
        <p:spPr>
          <a:xfrm>
            <a:off x="1853270" y="3070862"/>
            <a:ext cx="1131385" cy="1044613"/>
          </a:xfrm>
          <a:prstGeom prst="rect">
            <a:avLst/>
          </a:prstGeom>
        </p:spPr>
      </p:pic>
      <p:pic>
        <p:nvPicPr>
          <p:cNvPr id="26" name="Afbeelding 25">
            <a:extLst>
              <a:ext uri="{FF2B5EF4-FFF2-40B4-BE49-F238E27FC236}">
                <a16:creationId xmlns:a16="http://schemas.microsoft.com/office/drawing/2014/main" id="{BF7BCB33-2178-441A-B92F-36F732561AD5}"/>
              </a:ext>
            </a:extLst>
          </p:cNvPr>
          <p:cNvPicPr>
            <a:picLocks noChangeAspect="1"/>
          </p:cNvPicPr>
          <p:nvPr/>
        </p:nvPicPr>
        <p:blipFill>
          <a:blip r:embed="rId9"/>
          <a:stretch>
            <a:fillRect/>
          </a:stretch>
        </p:blipFill>
        <p:spPr>
          <a:xfrm>
            <a:off x="1859266" y="3452371"/>
            <a:ext cx="1131388" cy="1044613"/>
          </a:xfrm>
          <a:prstGeom prst="rect">
            <a:avLst/>
          </a:prstGeom>
        </p:spPr>
      </p:pic>
      <p:sp>
        <p:nvSpPr>
          <p:cNvPr id="29" name="Rechthoek: afgeronde hoeken 28">
            <a:extLst>
              <a:ext uri="{FF2B5EF4-FFF2-40B4-BE49-F238E27FC236}">
                <a16:creationId xmlns:a16="http://schemas.microsoft.com/office/drawing/2014/main" id="{7DB8328D-64B4-4615-B929-5C914FE958E5}"/>
              </a:ext>
            </a:extLst>
          </p:cNvPr>
          <p:cNvSpPr/>
          <p:nvPr/>
        </p:nvSpPr>
        <p:spPr>
          <a:xfrm>
            <a:off x="4903637" y="4476233"/>
            <a:ext cx="2402038" cy="314325"/>
          </a:xfrm>
          <a:prstGeom prst="roundRect">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800" dirty="0" err="1">
                <a:solidFill>
                  <a:schemeClr val="tx1"/>
                </a:solidFill>
                <a:latin typeface="Arial Nova Cond Light" panose="020B0306020202020204" pitchFamily="34" charset="0"/>
              </a:rPr>
              <a:t>Slimme</a:t>
            </a:r>
            <a:r>
              <a:rPr lang="en-US" sz="1800" dirty="0">
                <a:solidFill>
                  <a:schemeClr val="tx1"/>
                </a:solidFill>
                <a:latin typeface="Arial Nova Cond Light" panose="020B0306020202020204" pitchFamily="34" charset="0"/>
              </a:rPr>
              <a:t> </a:t>
            </a:r>
            <a:r>
              <a:rPr lang="en-US" sz="1800" dirty="0" err="1">
                <a:solidFill>
                  <a:schemeClr val="tx1"/>
                </a:solidFill>
                <a:latin typeface="Arial Nova Cond Light" panose="020B0306020202020204" pitchFamily="34" charset="0"/>
              </a:rPr>
              <a:t>werkwijze</a:t>
            </a:r>
            <a:endParaRPr lang="nl-NL" sz="1800" dirty="0">
              <a:solidFill>
                <a:schemeClr val="tx1"/>
              </a:solidFill>
              <a:latin typeface="Arial Nova Cond Light" panose="020B0306020202020204" pitchFamily="34" charset="0"/>
            </a:endParaRPr>
          </a:p>
        </p:txBody>
      </p:sp>
      <p:sp>
        <p:nvSpPr>
          <p:cNvPr id="34" name="Rechthoek: afgeronde hoeken 33">
            <a:extLst>
              <a:ext uri="{FF2B5EF4-FFF2-40B4-BE49-F238E27FC236}">
                <a16:creationId xmlns:a16="http://schemas.microsoft.com/office/drawing/2014/main" id="{F0013087-3998-47D9-B57A-BE9440AE26E8}"/>
              </a:ext>
            </a:extLst>
          </p:cNvPr>
          <p:cNvSpPr/>
          <p:nvPr/>
        </p:nvSpPr>
        <p:spPr>
          <a:xfrm>
            <a:off x="1740830" y="4477342"/>
            <a:ext cx="1307170" cy="314325"/>
          </a:xfrm>
          <a:prstGeom prst="roundRect">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800">
                <a:solidFill>
                  <a:schemeClr val="tx1"/>
                </a:solidFill>
                <a:latin typeface="Arial Nova Cond Light" panose="020B0306020202020204" pitchFamily="34" charset="0"/>
              </a:rPr>
              <a:t>6 pilots</a:t>
            </a:r>
            <a:endParaRPr lang="nl-NL" sz="1800">
              <a:solidFill>
                <a:schemeClr val="tx1"/>
              </a:solidFill>
              <a:latin typeface="Arial Nova Cond Light" panose="020B0306020202020204" pitchFamily="34" charset="0"/>
            </a:endParaRPr>
          </a:p>
        </p:txBody>
      </p:sp>
      <p:sp>
        <p:nvSpPr>
          <p:cNvPr id="35" name="Rechthoek: afgeronde hoeken 34">
            <a:extLst>
              <a:ext uri="{FF2B5EF4-FFF2-40B4-BE49-F238E27FC236}">
                <a16:creationId xmlns:a16="http://schemas.microsoft.com/office/drawing/2014/main" id="{73FB6006-60BD-466C-9B67-4A94F8F42C78}"/>
              </a:ext>
            </a:extLst>
          </p:cNvPr>
          <p:cNvSpPr/>
          <p:nvPr/>
        </p:nvSpPr>
        <p:spPr>
          <a:xfrm>
            <a:off x="8580287" y="4476233"/>
            <a:ext cx="2402038" cy="314325"/>
          </a:xfrm>
          <a:prstGeom prst="roundRect">
            <a:avLst/>
          </a:prstGeom>
          <a:solidFill>
            <a:srgbClr val="8CD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800" err="1">
                <a:solidFill>
                  <a:schemeClr val="tx1"/>
                </a:solidFill>
                <a:latin typeface="Arial Nova Cond Light" panose="020B0306020202020204" pitchFamily="34" charset="0"/>
              </a:rPr>
              <a:t>Blik</a:t>
            </a:r>
            <a:r>
              <a:rPr lang="en-US" sz="1800">
                <a:solidFill>
                  <a:schemeClr val="tx1"/>
                </a:solidFill>
                <a:latin typeface="Arial Nova Cond Light" panose="020B0306020202020204" pitchFamily="34" charset="0"/>
              </a:rPr>
              <a:t> in de </a:t>
            </a:r>
            <a:r>
              <a:rPr lang="en-US" sz="1800" err="1">
                <a:solidFill>
                  <a:schemeClr val="tx1"/>
                </a:solidFill>
                <a:latin typeface="Arial Nova Cond Light" panose="020B0306020202020204" pitchFamily="34" charset="0"/>
              </a:rPr>
              <a:t>toekomst</a:t>
            </a:r>
            <a:endParaRPr lang="nl-NL" sz="1800">
              <a:solidFill>
                <a:schemeClr val="tx1"/>
              </a:solidFill>
              <a:latin typeface="Arial Nova Cond Light" panose="020B0306020202020204" pitchFamily="34" charset="0"/>
            </a:endParaRPr>
          </a:p>
        </p:txBody>
      </p:sp>
      <p:sp>
        <p:nvSpPr>
          <p:cNvPr id="38" name="Rechthoek: afgeronde hoeken 37">
            <a:extLst>
              <a:ext uri="{FF2B5EF4-FFF2-40B4-BE49-F238E27FC236}">
                <a16:creationId xmlns:a16="http://schemas.microsoft.com/office/drawing/2014/main" id="{B3FC78BE-CA45-41E0-851B-EA362E5530BD}"/>
              </a:ext>
            </a:extLst>
          </p:cNvPr>
          <p:cNvSpPr/>
          <p:nvPr/>
        </p:nvSpPr>
        <p:spPr>
          <a:xfrm>
            <a:off x="972053" y="4930925"/>
            <a:ext cx="2844723"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a:solidFill>
                  <a:schemeClr val="tx1"/>
                </a:solidFill>
                <a:latin typeface="Arial Nova Cond Light" panose="020B0306020202020204" pitchFamily="34" charset="0"/>
              </a:rPr>
              <a:t>..</a:t>
            </a:r>
            <a:r>
              <a:rPr lang="en-US" sz="1600" noProof="1">
                <a:solidFill>
                  <a:schemeClr val="tx1"/>
                </a:solidFill>
                <a:latin typeface="Arial Nova Cond Light" panose="020B0306020202020204" pitchFamily="34" charset="0"/>
              </a:rPr>
              <a:t>waarbinnen</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onderzoek</a:t>
            </a:r>
            <a:r>
              <a:rPr lang="en-US" sz="1600" dirty="0">
                <a:solidFill>
                  <a:schemeClr val="tx1"/>
                </a:solidFill>
                <a:latin typeface="Arial Nova Cond Light" panose="020B0306020202020204" pitchFamily="34" charset="0"/>
              </a:rPr>
              <a:t> is </a:t>
            </a:r>
            <a:r>
              <a:rPr lang="en-US" sz="1600" dirty="0" err="1">
                <a:solidFill>
                  <a:schemeClr val="tx1"/>
                </a:solidFill>
                <a:latin typeface="Arial Nova Cond Light" panose="020B0306020202020204" pitchFamily="34" charset="0"/>
              </a:rPr>
              <a:t>uitgevoerd</a:t>
            </a:r>
            <a:endParaRPr lang="nl-NL" sz="1600" dirty="0">
              <a:solidFill>
                <a:schemeClr val="tx1"/>
              </a:solidFill>
              <a:latin typeface="Arial Nova Cond Light" panose="020B0306020202020204" pitchFamily="34" charset="0"/>
            </a:endParaRPr>
          </a:p>
        </p:txBody>
      </p:sp>
      <p:sp>
        <p:nvSpPr>
          <p:cNvPr id="39" name="Rechthoek: afgeronde hoeken 38">
            <a:extLst>
              <a:ext uri="{FF2B5EF4-FFF2-40B4-BE49-F238E27FC236}">
                <a16:creationId xmlns:a16="http://schemas.microsoft.com/office/drawing/2014/main" id="{BDCFA80E-8C60-4D57-95D3-929B3693D991}"/>
              </a:ext>
            </a:extLst>
          </p:cNvPr>
          <p:cNvSpPr/>
          <p:nvPr/>
        </p:nvSpPr>
        <p:spPr>
          <a:xfrm>
            <a:off x="972053" y="5244210"/>
            <a:ext cx="2844723"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levert</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inhoudelijke</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resultaten</a:t>
            </a:r>
            <a:r>
              <a:rPr lang="en-US" sz="1600" dirty="0">
                <a:solidFill>
                  <a:schemeClr val="tx1"/>
                </a:solidFill>
                <a:latin typeface="Arial Nova Cond Light" panose="020B0306020202020204" pitchFamily="34" charset="0"/>
              </a:rPr>
              <a:t> op!</a:t>
            </a:r>
            <a:endParaRPr lang="nl-NL" sz="1600" dirty="0">
              <a:solidFill>
                <a:schemeClr val="tx1"/>
              </a:solidFill>
              <a:latin typeface="Arial Nova Cond Light" panose="020B0306020202020204" pitchFamily="34" charset="0"/>
            </a:endParaRPr>
          </a:p>
        </p:txBody>
      </p:sp>
      <p:sp>
        <p:nvSpPr>
          <p:cNvPr id="40" name="Rechthoek: afgeronde hoeken 39">
            <a:extLst>
              <a:ext uri="{FF2B5EF4-FFF2-40B4-BE49-F238E27FC236}">
                <a16:creationId xmlns:a16="http://schemas.microsoft.com/office/drawing/2014/main" id="{4AB92982-7C6C-45F8-B5A5-9EC111A87A0A}"/>
              </a:ext>
            </a:extLst>
          </p:cNvPr>
          <p:cNvSpPr/>
          <p:nvPr/>
        </p:nvSpPr>
        <p:spPr>
          <a:xfrm>
            <a:off x="4676190" y="4929816"/>
            <a:ext cx="2844723"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a:solidFill>
                  <a:schemeClr val="tx1"/>
                </a:solidFill>
                <a:latin typeface="Arial Nova Cond Light" panose="020B0306020202020204" pitchFamily="34" charset="0"/>
              </a:rPr>
              <a:t>..met </a:t>
            </a:r>
            <a:r>
              <a:rPr lang="en-US" sz="1600" err="1">
                <a:solidFill>
                  <a:schemeClr val="tx1"/>
                </a:solidFill>
                <a:latin typeface="Arial Nova Cond Light" panose="020B0306020202020204" pitchFamily="34" charset="0"/>
              </a:rPr>
              <a:t>praktisch</a:t>
            </a:r>
            <a:r>
              <a:rPr lang="en-US" sz="1600">
                <a:solidFill>
                  <a:schemeClr val="tx1"/>
                </a:solidFill>
                <a:latin typeface="Arial Nova Cond Light" panose="020B0306020202020204" pitchFamily="34" charset="0"/>
              </a:rPr>
              <a:t> </a:t>
            </a:r>
            <a:r>
              <a:rPr lang="en-US" sz="1600" err="1">
                <a:solidFill>
                  <a:schemeClr val="tx1"/>
                </a:solidFill>
                <a:latin typeface="Arial Nova Cond Light" panose="020B0306020202020204" pitchFamily="34" charset="0"/>
              </a:rPr>
              <a:t>materiaal</a:t>
            </a:r>
            <a:endParaRPr lang="nl-NL" sz="1600">
              <a:solidFill>
                <a:schemeClr val="tx1"/>
              </a:solidFill>
              <a:latin typeface="Arial Nova Cond Light" panose="020B0306020202020204" pitchFamily="34" charset="0"/>
            </a:endParaRPr>
          </a:p>
        </p:txBody>
      </p:sp>
      <p:sp>
        <p:nvSpPr>
          <p:cNvPr id="41" name="Rechthoek: afgeronde hoeken 40">
            <a:extLst>
              <a:ext uri="{FF2B5EF4-FFF2-40B4-BE49-F238E27FC236}">
                <a16:creationId xmlns:a16="http://schemas.microsoft.com/office/drawing/2014/main" id="{9EFCBB83-6248-4373-BD54-473EC6807B6D}"/>
              </a:ext>
            </a:extLst>
          </p:cNvPr>
          <p:cNvSpPr/>
          <p:nvPr/>
        </p:nvSpPr>
        <p:spPr>
          <a:xfrm>
            <a:off x="4426159" y="5243101"/>
            <a:ext cx="3381960"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err="1">
                <a:solidFill>
                  <a:schemeClr val="tx1"/>
                </a:solidFill>
                <a:latin typeface="Arial Nova Cond Light" panose="020B0306020202020204" pitchFamily="34" charset="0"/>
              </a:rPr>
              <a:t>waar</a:t>
            </a:r>
            <a:r>
              <a:rPr lang="en-US" sz="1600">
                <a:solidFill>
                  <a:schemeClr val="tx1"/>
                </a:solidFill>
                <a:latin typeface="Arial Nova Cond Light" panose="020B0306020202020204" pitchFamily="34" charset="0"/>
              </a:rPr>
              <a:t> het hele veld </a:t>
            </a:r>
            <a:r>
              <a:rPr lang="en-US" sz="1600" err="1">
                <a:solidFill>
                  <a:schemeClr val="tx1"/>
                </a:solidFill>
                <a:latin typeface="Arial Nova Cond Light" panose="020B0306020202020204" pitchFamily="34" charset="0"/>
              </a:rPr>
              <a:t>gebruik</a:t>
            </a:r>
            <a:r>
              <a:rPr lang="en-US" sz="1600">
                <a:solidFill>
                  <a:schemeClr val="tx1"/>
                </a:solidFill>
                <a:latin typeface="Arial Nova Cond Light" panose="020B0306020202020204" pitchFamily="34" charset="0"/>
              </a:rPr>
              <a:t> van </a:t>
            </a:r>
            <a:r>
              <a:rPr lang="en-US" sz="1600" err="1">
                <a:solidFill>
                  <a:schemeClr val="tx1"/>
                </a:solidFill>
                <a:latin typeface="Arial Nova Cond Light" panose="020B0306020202020204" pitchFamily="34" charset="0"/>
              </a:rPr>
              <a:t>kan</a:t>
            </a:r>
            <a:r>
              <a:rPr lang="en-US" sz="1600">
                <a:solidFill>
                  <a:schemeClr val="tx1"/>
                </a:solidFill>
                <a:latin typeface="Arial Nova Cond Light" panose="020B0306020202020204" pitchFamily="34" charset="0"/>
              </a:rPr>
              <a:t> </a:t>
            </a:r>
            <a:r>
              <a:rPr lang="en-US" sz="1600" err="1">
                <a:solidFill>
                  <a:schemeClr val="tx1"/>
                </a:solidFill>
                <a:latin typeface="Arial Nova Cond Light" panose="020B0306020202020204" pitchFamily="34" charset="0"/>
              </a:rPr>
              <a:t>maken</a:t>
            </a:r>
            <a:r>
              <a:rPr lang="en-US" sz="1600">
                <a:solidFill>
                  <a:schemeClr val="tx1"/>
                </a:solidFill>
                <a:latin typeface="Arial Nova Cond Light" panose="020B0306020202020204" pitchFamily="34" charset="0"/>
              </a:rPr>
              <a:t>!</a:t>
            </a:r>
            <a:endParaRPr lang="nl-NL" sz="1600">
              <a:solidFill>
                <a:schemeClr val="tx1"/>
              </a:solidFill>
              <a:latin typeface="Arial Nova Cond Light" panose="020B0306020202020204" pitchFamily="34" charset="0"/>
            </a:endParaRPr>
          </a:p>
        </p:txBody>
      </p:sp>
      <p:sp>
        <p:nvSpPr>
          <p:cNvPr id="42" name="Rechthoek: afgeronde hoeken 41">
            <a:extLst>
              <a:ext uri="{FF2B5EF4-FFF2-40B4-BE49-F238E27FC236}">
                <a16:creationId xmlns:a16="http://schemas.microsoft.com/office/drawing/2014/main" id="{67194B34-ADB0-4FF0-8D9D-C644F3276941}"/>
              </a:ext>
            </a:extLst>
          </p:cNvPr>
          <p:cNvSpPr/>
          <p:nvPr/>
        </p:nvSpPr>
        <p:spPr>
          <a:xfrm>
            <a:off x="8190098" y="4933499"/>
            <a:ext cx="3111316" cy="256016"/>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a:solidFill>
                  <a:schemeClr val="tx1"/>
                </a:solidFill>
                <a:latin typeface="Arial Nova Cond Light" panose="020B0306020202020204" pitchFamily="34" charset="0"/>
              </a:rPr>
              <a:t>..van </a:t>
            </a:r>
            <a:r>
              <a:rPr lang="en-US" sz="1600" err="1">
                <a:solidFill>
                  <a:schemeClr val="tx1"/>
                </a:solidFill>
                <a:latin typeface="Arial Nova Cond Light" panose="020B0306020202020204" pitchFamily="34" charset="0"/>
              </a:rPr>
              <a:t>datagedreven</a:t>
            </a:r>
            <a:r>
              <a:rPr lang="en-US" sz="1600">
                <a:solidFill>
                  <a:schemeClr val="tx1"/>
                </a:solidFill>
                <a:latin typeface="Arial Nova Cond Light" panose="020B0306020202020204" pitchFamily="34" charset="0"/>
              </a:rPr>
              <a:t> </a:t>
            </a:r>
            <a:r>
              <a:rPr lang="en-US" sz="1600" err="1">
                <a:solidFill>
                  <a:schemeClr val="tx1"/>
                </a:solidFill>
                <a:latin typeface="Arial Nova Cond Light" panose="020B0306020202020204" pitchFamily="34" charset="0"/>
              </a:rPr>
              <a:t>aanpak</a:t>
            </a:r>
            <a:r>
              <a:rPr lang="en-US" sz="1600">
                <a:solidFill>
                  <a:schemeClr val="tx1"/>
                </a:solidFill>
                <a:latin typeface="Arial Nova Cond Light" panose="020B0306020202020204" pitchFamily="34" charset="0"/>
              </a:rPr>
              <a:t> in het </a:t>
            </a:r>
            <a:r>
              <a:rPr lang="en-US" sz="1600" err="1">
                <a:solidFill>
                  <a:schemeClr val="tx1"/>
                </a:solidFill>
                <a:latin typeface="Arial Nova Cond Light" panose="020B0306020202020204" pitchFamily="34" charset="0"/>
              </a:rPr>
              <a:t>MBO</a:t>
            </a:r>
            <a:r>
              <a:rPr lang="en-US" sz="1600">
                <a:solidFill>
                  <a:schemeClr val="tx1"/>
                </a:solidFill>
                <a:latin typeface="Arial Nova Cond Light" panose="020B0306020202020204" pitchFamily="34" charset="0"/>
              </a:rPr>
              <a:t>!</a:t>
            </a:r>
            <a:endParaRPr lang="nl-NL" sz="1600">
              <a:solidFill>
                <a:schemeClr val="tx1"/>
              </a:solidFill>
              <a:latin typeface="Arial Nova Cond Light" panose="020B0306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D66F"/>
        </a:solidFill>
        <a:effectLst/>
      </p:bgPr>
    </p:bg>
    <p:spTree>
      <p:nvGrpSpPr>
        <p:cNvPr id="1" name="Shape 101"/>
        <p:cNvGrpSpPr/>
        <p:nvPr/>
      </p:nvGrpSpPr>
      <p:grpSpPr>
        <a:xfrm>
          <a:off x="0" y="0"/>
          <a:ext cx="0" cy="0"/>
          <a:chOff x="0" y="0"/>
          <a:chExt cx="0" cy="0"/>
        </a:xfrm>
      </p:grpSpPr>
      <p:sp>
        <p:nvSpPr>
          <p:cNvPr id="44" name="Vrije vorm: vorm 43">
            <a:extLst>
              <a:ext uri="{FF2B5EF4-FFF2-40B4-BE49-F238E27FC236}">
                <a16:creationId xmlns:a16="http://schemas.microsoft.com/office/drawing/2014/main" id="{41D3311E-622F-420D-A8E2-E7C03D6F0BBE}"/>
              </a:ext>
            </a:extLst>
          </p:cNvPr>
          <p:cNvSpPr/>
          <p:nvPr/>
        </p:nvSpPr>
        <p:spPr>
          <a:xfrm rot="5400000">
            <a:off x="466709" y="3113658"/>
            <a:ext cx="4418924" cy="134056"/>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Vrije vorm: vorm 35">
            <a:extLst>
              <a:ext uri="{FF2B5EF4-FFF2-40B4-BE49-F238E27FC236}">
                <a16:creationId xmlns:a16="http://schemas.microsoft.com/office/drawing/2014/main" id="{85B6F207-5E86-4364-8D02-DEE1B02FC7C8}"/>
              </a:ext>
            </a:extLst>
          </p:cNvPr>
          <p:cNvSpPr/>
          <p:nvPr/>
        </p:nvSpPr>
        <p:spPr>
          <a:xfrm>
            <a:off x="-1543050" y="714773"/>
            <a:ext cx="5600700" cy="132951"/>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Stroomdiagram: Alternatief proces 23">
            <a:extLst>
              <a:ext uri="{FF2B5EF4-FFF2-40B4-BE49-F238E27FC236}">
                <a16:creationId xmlns:a16="http://schemas.microsoft.com/office/drawing/2014/main" id="{2513ABBA-7134-4C9E-A469-8E145F2132AE}"/>
              </a:ext>
            </a:extLst>
          </p:cNvPr>
          <p:cNvSpPr/>
          <p:nvPr/>
        </p:nvSpPr>
        <p:spPr>
          <a:xfrm>
            <a:off x="1269206" y="486599"/>
            <a:ext cx="3252788" cy="484623"/>
          </a:xfrm>
          <a:prstGeom prst="flowChartAlternateProcess">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000000"/>
                </a:solidFill>
                <a:latin typeface="Arial Nova Cond Light" panose="020B0306020202020204" pitchFamily="34" charset="0"/>
                <a:sym typeface="Calibri"/>
              </a:rPr>
              <a:t>Belangrijkste </a:t>
            </a:r>
            <a:r>
              <a:rPr lang="en-US" sz="2600" dirty="0" err="1">
                <a:solidFill>
                  <a:srgbClr val="000000"/>
                </a:solidFill>
                <a:latin typeface="Arial Nova Cond Light" panose="020B0306020202020204" pitchFamily="34" charset="0"/>
                <a:sym typeface="Calibri"/>
              </a:rPr>
              <a:t>inzichten</a:t>
            </a:r>
            <a:endParaRPr lang="nl-NL" sz="2600" dirty="0">
              <a:latin typeface="Arial Nova Cond Light" panose="020B0306020202020204" pitchFamily="34" charset="0"/>
            </a:endParaRPr>
          </a:p>
        </p:txBody>
      </p:sp>
      <p:sp>
        <p:nvSpPr>
          <p:cNvPr id="29" name="Rechthoek: afgeronde hoeken 28">
            <a:extLst>
              <a:ext uri="{FF2B5EF4-FFF2-40B4-BE49-F238E27FC236}">
                <a16:creationId xmlns:a16="http://schemas.microsoft.com/office/drawing/2014/main" id="{7DB8328D-64B4-4615-B929-5C914FE958E5}"/>
              </a:ext>
            </a:extLst>
          </p:cNvPr>
          <p:cNvSpPr/>
          <p:nvPr/>
        </p:nvSpPr>
        <p:spPr>
          <a:xfrm>
            <a:off x="3827243" y="2825674"/>
            <a:ext cx="6738363" cy="314325"/>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nl-NL" sz="1600" dirty="0">
                <a:solidFill>
                  <a:schemeClr val="tx1"/>
                </a:solidFill>
                <a:latin typeface="Arial Nova Cond Light" panose="020B0306020202020204" pitchFamily="34" charset="0"/>
              </a:rPr>
              <a:t>Analyses leggen verbanden bloot die kunnen helpen bij ondersteunen van leerloopbaan</a:t>
            </a:r>
          </a:p>
        </p:txBody>
      </p:sp>
      <p:sp>
        <p:nvSpPr>
          <p:cNvPr id="34" name="Rechthoek: afgeronde hoeken 33">
            <a:extLst>
              <a:ext uri="{FF2B5EF4-FFF2-40B4-BE49-F238E27FC236}">
                <a16:creationId xmlns:a16="http://schemas.microsoft.com/office/drawing/2014/main" id="{F0013087-3998-47D9-B57A-BE9440AE26E8}"/>
              </a:ext>
            </a:extLst>
          </p:cNvPr>
          <p:cNvSpPr/>
          <p:nvPr/>
        </p:nvSpPr>
        <p:spPr>
          <a:xfrm>
            <a:off x="3827243" y="1672105"/>
            <a:ext cx="3395087" cy="314325"/>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nl-NL" sz="1600" dirty="0" err="1">
                <a:solidFill>
                  <a:schemeClr val="tx1"/>
                </a:solidFill>
                <a:latin typeface="Arial Nova Cond Light" panose="020B0306020202020204" pitchFamily="34" charset="0"/>
              </a:rPr>
              <a:t>Datagedreven</a:t>
            </a:r>
            <a:r>
              <a:rPr lang="nl-NL" sz="1600" dirty="0">
                <a:solidFill>
                  <a:schemeClr val="tx1"/>
                </a:solidFill>
                <a:latin typeface="Arial Nova Cond Light" panose="020B0306020202020204" pitchFamily="34" charset="0"/>
              </a:rPr>
              <a:t> onderzoek voegt waarde toe</a:t>
            </a:r>
          </a:p>
        </p:txBody>
      </p:sp>
      <p:sp>
        <p:nvSpPr>
          <p:cNvPr id="35" name="Rechthoek: afgeronde hoeken 34">
            <a:extLst>
              <a:ext uri="{FF2B5EF4-FFF2-40B4-BE49-F238E27FC236}">
                <a16:creationId xmlns:a16="http://schemas.microsoft.com/office/drawing/2014/main" id="{73FB6006-60BD-466C-9B67-4A94F8F42C78}"/>
              </a:ext>
            </a:extLst>
          </p:cNvPr>
          <p:cNvSpPr/>
          <p:nvPr/>
        </p:nvSpPr>
        <p:spPr>
          <a:xfrm>
            <a:off x="3818534" y="3862685"/>
            <a:ext cx="7425729" cy="595013"/>
          </a:xfrm>
          <a:prstGeom prst="roundRect">
            <a:avLst>
              <a:gd name="adj" fmla="val 1242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nl-NL" sz="1600" dirty="0">
                <a:solidFill>
                  <a:schemeClr val="tx1"/>
                </a:solidFill>
                <a:latin typeface="Arial Nova Cond Light" panose="020B0306020202020204" pitchFamily="34" charset="0"/>
              </a:rPr>
              <a:t>Kennisniveau binnen scholen (nog) onvoldoende om zelf analyses uit te voeren en ruwe resultaten</a:t>
            </a:r>
          </a:p>
          <a:p>
            <a:r>
              <a:rPr lang="nl-NL" sz="1600" dirty="0">
                <a:solidFill>
                  <a:schemeClr val="tx1"/>
                </a:solidFill>
                <a:latin typeface="Arial Nova Cond Light" panose="020B0306020202020204" pitchFamily="34" charset="0"/>
              </a:rPr>
              <a:t>te interpreteren</a:t>
            </a:r>
          </a:p>
        </p:txBody>
      </p:sp>
      <p:sp>
        <p:nvSpPr>
          <p:cNvPr id="32" name="Rechthoek: afgeronde hoeken 31">
            <a:extLst>
              <a:ext uri="{FF2B5EF4-FFF2-40B4-BE49-F238E27FC236}">
                <a16:creationId xmlns:a16="http://schemas.microsoft.com/office/drawing/2014/main" id="{E84539B6-8B22-4708-AE52-670884772725}"/>
              </a:ext>
            </a:extLst>
          </p:cNvPr>
          <p:cNvSpPr/>
          <p:nvPr/>
        </p:nvSpPr>
        <p:spPr>
          <a:xfrm>
            <a:off x="3818534" y="5168910"/>
            <a:ext cx="1650449" cy="314325"/>
          </a:xfrm>
          <a:prstGeom prst="roundRect">
            <a:avLst>
              <a:gd name="adj" fmla="val 18182"/>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r>
              <a:rPr lang="nl-NL" sz="1600" dirty="0">
                <a:solidFill>
                  <a:schemeClr val="tx1"/>
                </a:solidFill>
                <a:latin typeface="Arial Nova Cond Light" panose="020B0306020202020204" pitchFamily="34" charset="0"/>
              </a:rPr>
              <a:t>Eerste stap is gezet! </a:t>
            </a:r>
          </a:p>
        </p:txBody>
      </p:sp>
      <p:pic>
        <p:nvPicPr>
          <p:cNvPr id="4" name="Afbeelding 3">
            <a:extLst>
              <a:ext uri="{FF2B5EF4-FFF2-40B4-BE49-F238E27FC236}">
                <a16:creationId xmlns:a16="http://schemas.microsoft.com/office/drawing/2014/main" id="{7B879B49-9D6E-4C73-81FE-BB99CFC5B3EE}"/>
              </a:ext>
            </a:extLst>
          </p:cNvPr>
          <p:cNvPicPr>
            <a:picLocks noChangeAspect="1"/>
          </p:cNvPicPr>
          <p:nvPr/>
        </p:nvPicPr>
        <p:blipFill>
          <a:blip r:embed="rId3"/>
          <a:stretch>
            <a:fillRect/>
          </a:stretch>
        </p:blipFill>
        <p:spPr>
          <a:xfrm>
            <a:off x="1973153" y="1102670"/>
            <a:ext cx="1493947" cy="1573562"/>
          </a:xfrm>
          <a:prstGeom prst="rect">
            <a:avLst/>
          </a:prstGeom>
        </p:spPr>
      </p:pic>
      <p:pic>
        <p:nvPicPr>
          <p:cNvPr id="10" name="Afbeelding 9">
            <a:extLst>
              <a:ext uri="{FF2B5EF4-FFF2-40B4-BE49-F238E27FC236}">
                <a16:creationId xmlns:a16="http://schemas.microsoft.com/office/drawing/2014/main" id="{89E5C8A9-42F5-4F84-AFB2-1D1BEA9230ED}"/>
              </a:ext>
            </a:extLst>
          </p:cNvPr>
          <p:cNvPicPr>
            <a:picLocks noChangeAspect="1"/>
          </p:cNvPicPr>
          <p:nvPr/>
        </p:nvPicPr>
        <p:blipFill>
          <a:blip r:embed="rId4"/>
          <a:stretch>
            <a:fillRect/>
          </a:stretch>
        </p:blipFill>
        <p:spPr>
          <a:xfrm>
            <a:off x="2294852" y="2396442"/>
            <a:ext cx="1236957" cy="1302877"/>
          </a:xfrm>
          <a:prstGeom prst="rect">
            <a:avLst/>
          </a:prstGeom>
        </p:spPr>
      </p:pic>
      <p:pic>
        <p:nvPicPr>
          <p:cNvPr id="28" name="Afbeelding 27">
            <a:extLst>
              <a:ext uri="{FF2B5EF4-FFF2-40B4-BE49-F238E27FC236}">
                <a16:creationId xmlns:a16="http://schemas.microsoft.com/office/drawing/2014/main" id="{768CFBBD-0677-439C-AB21-F3B4AD5147D7}"/>
              </a:ext>
            </a:extLst>
          </p:cNvPr>
          <p:cNvPicPr>
            <a:picLocks noChangeAspect="1"/>
          </p:cNvPicPr>
          <p:nvPr/>
        </p:nvPicPr>
        <p:blipFill>
          <a:blip r:embed="rId5"/>
          <a:stretch>
            <a:fillRect/>
          </a:stretch>
        </p:blipFill>
        <p:spPr>
          <a:xfrm rot="2163373">
            <a:off x="2251053" y="3613483"/>
            <a:ext cx="998504" cy="1051716"/>
          </a:xfrm>
          <a:prstGeom prst="rect">
            <a:avLst/>
          </a:prstGeom>
        </p:spPr>
      </p:pic>
      <p:pic>
        <p:nvPicPr>
          <p:cNvPr id="45" name="Afbeelding 44">
            <a:extLst>
              <a:ext uri="{FF2B5EF4-FFF2-40B4-BE49-F238E27FC236}">
                <a16:creationId xmlns:a16="http://schemas.microsoft.com/office/drawing/2014/main" id="{C39BA71F-4815-4737-A6E3-FE7EC50F906A}"/>
              </a:ext>
            </a:extLst>
          </p:cNvPr>
          <p:cNvPicPr>
            <a:picLocks noChangeAspect="1"/>
          </p:cNvPicPr>
          <p:nvPr/>
        </p:nvPicPr>
        <p:blipFill>
          <a:blip r:embed="rId6"/>
          <a:stretch>
            <a:fillRect/>
          </a:stretch>
        </p:blipFill>
        <p:spPr>
          <a:xfrm>
            <a:off x="2026859" y="4639629"/>
            <a:ext cx="1240770" cy="1306892"/>
          </a:xfrm>
          <a:prstGeom prst="rect">
            <a:avLst/>
          </a:prstGeom>
        </p:spPr>
      </p:pic>
    </p:spTree>
    <p:extLst>
      <p:ext uri="{BB962C8B-B14F-4D97-AF65-F5344CB8AC3E}">
        <p14:creationId xmlns:p14="http://schemas.microsoft.com/office/powerpoint/2010/main" val="389716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07"/>
        <p:cNvGrpSpPr/>
        <p:nvPr/>
      </p:nvGrpSpPr>
      <p:grpSpPr>
        <a:xfrm>
          <a:off x="0" y="0"/>
          <a:ext cx="0" cy="0"/>
          <a:chOff x="0" y="0"/>
          <a:chExt cx="0" cy="0"/>
        </a:xfrm>
      </p:grpSpPr>
      <p:sp>
        <p:nvSpPr>
          <p:cNvPr id="12" name="Stroomdiagram: Verbindingslijn 11">
            <a:extLst>
              <a:ext uri="{FF2B5EF4-FFF2-40B4-BE49-F238E27FC236}">
                <a16:creationId xmlns:a16="http://schemas.microsoft.com/office/drawing/2014/main" id="{5BC6E5F4-E87F-4F66-A9C9-5DCE86531246}"/>
              </a:ext>
            </a:extLst>
          </p:cNvPr>
          <p:cNvSpPr/>
          <p:nvPr/>
        </p:nvSpPr>
        <p:spPr>
          <a:xfrm>
            <a:off x="4322364" y="2023071"/>
            <a:ext cx="3554812" cy="3554808"/>
          </a:xfrm>
          <a:prstGeom prst="flowChartConnector">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Gelijkbenige driehoek 15">
            <a:extLst>
              <a:ext uri="{FF2B5EF4-FFF2-40B4-BE49-F238E27FC236}">
                <a16:creationId xmlns:a16="http://schemas.microsoft.com/office/drawing/2014/main" id="{4A222F39-1B21-4A26-8D58-F9EBA3B46B22}"/>
              </a:ext>
            </a:extLst>
          </p:cNvPr>
          <p:cNvSpPr>
            <a:spLocks noChangeAspect="1"/>
          </p:cNvSpPr>
          <p:nvPr/>
        </p:nvSpPr>
        <p:spPr>
          <a:xfrm rot="17178917">
            <a:off x="5676853" y="5472222"/>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Gelijkbenige driehoek 16">
            <a:extLst>
              <a:ext uri="{FF2B5EF4-FFF2-40B4-BE49-F238E27FC236}">
                <a16:creationId xmlns:a16="http://schemas.microsoft.com/office/drawing/2014/main" id="{EBE2E100-F367-41A5-AD22-85AEF26BE025}"/>
              </a:ext>
            </a:extLst>
          </p:cNvPr>
          <p:cNvSpPr>
            <a:spLocks noChangeAspect="1"/>
          </p:cNvSpPr>
          <p:nvPr/>
        </p:nvSpPr>
        <p:spPr>
          <a:xfrm rot="20550954">
            <a:off x="4315737" y="4183481"/>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troomdiagram: Verbindingslijn 2">
            <a:extLst>
              <a:ext uri="{FF2B5EF4-FFF2-40B4-BE49-F238E27FC236}">
                <a16:creationId xmlns:a16="http://schemas.microsoft.com/office/drawing/2014/main" id="{F94AB97A-2F7E-4FE4-90F1-52167A62ACE9}"/>
              </a:ext>
            </a:extLst>
          </p:cNvPr>
          <p:cNvSpPr/>
          <p:nvPr/>
        </p:nvSpPr>
        <p:spPr>
          <a:xfrm>
            <a:off x="5386387" y="1381262"/>
            <a:ext cx="1457325" cy="1457325"/>
          </a:xfrm>
          <a:prstGeom prst="flowChartConnector">
            <a:avLst/>
          </a:prstGeom>
          <a:solidFill>
            <a:srgbClr val="E35A45"/>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Voorbereiding</a:t>
            </a:r>
            <a:endParaRPr lang="nl-NL" sz="1600" b="1">
              <a:solidFill>
                <a:schemeClr val="tx1"/>
              </a:solidFill>
              <a:latin typeface="Arial Nova Cond Light" panose="020B0306020202020204" pitchFamily="34" charset="0"/>
            </a:endParaRPr>
          </a:p>
        </p:txBody>
      </p:sp>
      <p:sp>
        <p:nvSpPr>
          <p:cNvPr id="8" name="Stroomdiagram: Verbindingslijn 7">
            <a:extLst>
              <a:ext uri="{FF2B5EF4-FFF2-40B4-BE49-F238E27FC236}">
                <a16:creationId xmlns:a16="http://schemas.microsoft.com/office/drawing/2014/main" id="{7837A807-4B35-4432-8659-CF65EE6C54FD}"/>
              </a:ext>
            </a:extLst>
          </p:cNvPr>
          <p:cNvSpPr/>
          <p:nvPr/>
        </p:nvSpPr>
        <p:spPr>
          <a:xfrm>
            <a:off x="7106576" y="2716937"/>
            <a:ext cx="1457325" cy="1457325"/>
          </a:xfrm>
          <a:prstGeom prst="flowChartConnector">
            <a:avLst/>
          </a:prstGeom>
          <a:solidFill>
            <a:srgbClr val="F4B634"/>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600" b="1" err="1">
                <a:solidFill>
                  <a:schemeClr val="tx1"/>
                </a:solidFill>
                <a:latin typeface="Arial Nova Cond Light" panose="020B0306020202020204" pitchFamily="34" charset="0"/>
              </a:rPr>
              <a:t>Uitvoering</a:t>
            </a:r>
            <a:endParaRPr lang="nl-NL" sz="1600" b="1">
              <a:solidFill>
                <a:schemeClr val="tx1"/>
              </a:solidFill>
              <a:latin typeface="Arial Nova Cond Light" panose="020B0306020202020204" pitchFamily="34" charset="0"/>
            </a:endParaRPr>
          </a:p>
        </p:txBody>
      </p:sp>
      <p:sp>
        <p:nvSpPr>
          <p:cNvPr id="9" name="Stroomdiagram: Verbindingslijn 8">
            <a:extLst>
              <a:ext uri="{FF2B5EF4-FFF2-40B4-BE49-F238E27FC236}">
                <a16:creationId xmlns:a16="http://schemas.microsoft.com/office/drawing/2014/main" id="{AA9ED0CD-CD68-453E-9D39-18A88C4E0F46}"/>
              </a:ext>
            </a:extLst>
          </p:cNvPr>
          <p:cNvSpPr/>
          <p:nvPr/>
        </p:nvSpPr>
        <p:spPr>
          <a:xfrm>
            <a:off x="6462711" y="4529137"/>
            <a:ext cx="1457325" cy="1457325"/>
          </a:xfrm>
          <a:prstGeom prst="flowChartConnector">
            <a:avLst/>
          </a:prstGeom>
          <a:solidFill>
            <a:srgbClr val="C4D66F"/>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600" b="1" err="1">
                <a:solidFill>
                  <a:schemeClr val="tx1"/>
                </a:solidFill>
                <a:latin typeface="Arial Nova Cond Light" panose="020B0306020202020204" pitchFamily="34" charset="0"/>
              </a:rPr>
              <a:t>Resultaten</a:t>
            </a:r>
            <a:endParaRPr lang="nl-NL" sz="1600" b="1">
              <a:solidFill>
                <a:schemeClr val="tx1"/>
              </a:solidFill>
              <a:latin typeface="Arial Nova Cond Light" panose="020B0306020202020204" pitchFamily="34" charset="0"/>
            </a:endParaRPr>
          </a:p>
        </p:txBody>
      </p:sp>
      <p:sp>
        <p:nvSpPr>
          <p:cNvPr id="10" name="Stroomdiagram: Verbindingslijn 9">
            <a:extLst>
              <a:ext uri="{FF2B5EF4-FFF2-40B4-BE49-F238E27FC236}">
                <a16:creationId xmlns:a16="http://schemas.microsoft.com/office/drawing/2014/main" id="{D7BF7AFA-EDCA-4318-AC64-24B0DA23B36D}"/>
              </a:ext>
            </a:extLst>
          </p:cNvPr>
          <p:cNvSpPr/>
          <p:nvPr/>
        </p:nvSpPr>
        <p:spPr>
          <a:xfrm>
            <a:off x="4262436" y="4529137"/>
            <a:ext cx="1457325" cy="1457325"/>
          </a:xfrm>
          <a:prstGeom prst="flowChartConnector">
            <a:avLst/>
          </a:prstGeom>
          <a:solidFill>
            <a:srgbClr val="F4B634"/>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600" b="1" err="1">
                <a:solidFill>
                  <a:schemeClr val="tx1"/>
                </a:solidFill>
                <a:latin typeface="Arial Nova Cond Light" panose="020B0306020202020204" pitchFamily="34" charset="0"/>
              </a:rPr>
              <a:t>Interventie</a:t>
            </a:r>
            <a:endParaRPr lang="nl-NL" sz="1600" b="1">
              <a:solidFill>
                <a:schemeClr val="tx1"/>
              </a:solidFill>
              <a:latin typeface="Arial Nova Cond Light" panose="020B0306020202020204" pitchFamily="34" charset="0"/>
            </a:endParaRPr>
          </a:p>
        </p:txBody>
      </p:sp>
      <p:sp>
        <p:nvSpPr>
          <p:cNvPr id="11" name="Stroomdiagram: Verbindingslijn 10">
            <a:extLst>
              <a:ext uri="{FF2B5EF4-FFF2-40B4-BE49-F238E27FC236}">
                <a16:creationId xmlns:a16="http://schemas.microsoft.com/office/drawing/2014/main" id="{DD094B11-D057-410E-9B7B-3984A0E968EA}"/>
              </a:ext>
            </a:extLst>
          </p:cNvPr>
          <p:cNvSpPr/>
          <p:nvPr/>
        </p:nvSpPr>
        <p:spPr>
          <a:xfrm>
            <a:off x="3629951" y="2716937"/>
            <a:ext cx="1457325" cy="1457325"/>
          </a:xfrm>
          <a:prstGeom prst="flowChartConnector">
            <a:avLst/>
          </a:prstGeom>
          <a:solidFill>
            <a:srgbClr val="8CD0F0"/>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600" b="1" dirty="0" err="1">
                <a:solidFill>
                  <a:schemeClr val="tx1"/>
                </a:solidFill>
                <a:latin typeface="Arial Nova Cond Light" panose="020B0306020202020204" pitchFamily="34" charset="0"/>
              </a:rPr>
              <a:t>Monitoren</a:t>
            </a:r>
            <a:endParaRPr lang="nl-NL" sz="1600" b="1" dirty="0">
              <a:solidFill>
                <a:schemeClr val="tx1"/>
              </a:solidFill>
              <a:latin typeface="Arial Nova Cond Light" panose="020B0306020202020204" pitchFamily="34" charset="0"/>
            </a:endParaRPr>
          </a:p>
        </p:txBody>
      </p:sp>
      <p:sp>
        <p:nvSpPr>
          <p:cNvPr id="13" name="Stroomdiagram: Alternatief proces 12">
            <a:extLst>
              <a:ext uri="{FF2B5EF4-FFF2-40B4-BE49-F238E27FC236}">
                <a16:creationId xmlns:a16="http://schemas.microsoft.com/office/drawing/2014/main" id="{EC6F932C-D3C7-4C06-8C51-3F6717D7B2EF}"/>
              </a:ext>
            </a:extLst>
          </p:cNvPr>
          <p:cNvSpPr/>
          <p:nvPr/>
        </p:nvSpPr>
        <p:spPr>
          <a:xfrm>
            <a:off x="4785849" y="520335"/>
            <a:ext cx="2620301" cy="549274"/>
          </a:xfrm>
          <a:prstGeom prst="flowChartAlternateProcess">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err="1">
                <a:solidFill>
                  <a:srgbClr val="000000"/>
                </a:solidFill>
                <a:latin typeface="Arial Nova Cond Light" panose="020B0306020202020204" pitchFamily="34" charset="0"/>
                <a:sym typeface="Calibri"/>
              </a:rPr>
              <a:t>Werkwijze</a:t>
            </a:r>
            <a:endParaRPr lang="nl-NL" sz="2600">
              <a:latin typeface="Arial Nova Cond Light" panose="020B0306020202020204" pitchFamily="34" charset="0"/>
            </a:endParaRPr>
          </a:p>
        </p:txBody>
      </p:sp>
      <p:sp>
        <p:nvSpPr>
          <p:cNvPr id="5" name="Gelijkbenige driehoek 4">
            <a:extLst>
              <a:ext uri="{FF2B5EF4-FFF2-40B4-BE49-F238E27FC236}">
                <a16:creationId xmlns:a16="http://schemas.microsoft.com/office/drawing/2014/main" id="{2C6C1EDC-0A5D-4580-8034-594523E487CE}"/>
              </a:ext>
            </a:extLst>
          </p:cNvPr>
          <p:cNvSpPr>
            <a:spLocks noChangeAspect="1"/>
          </p:cNvSpPr>
          <p:nvPr/>
        </p:nvSpPr>
        <p:spPr>
          <a:xfrm rot="8859925">
            <a:off x="7424288" y="2636693"/>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Gelijkbenige driehoek 14">
            <a:extLst>
              <a:ext uri="{FF2B5EF4-FFF2-40B4-BE49-F238E27FC236}">
                <a16:creationId xmlns:a16="http://schemas.microsoft.com/office/drawing/2014/main" id="{A3078E5B-088A-4F4A-902D-6BEEACAE7827}"/>
              </a:ext>
            </a:extLst>
          </p:cNvPr>
          <p:cNvSpPr>
            <a:spLocks noChangeAspect="1"/>
          </p:cNvSpPr>
          <p:nvPr/>
        </p:nvSpPr>
        <p:spPr>
          <a:xfrm rot="12289457">
            <a:off x="7602586" y="4537040"/>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Gelijkbenige driehoek 17">
            <a:extLst>
              <a:ext uri="{FF2B5EF4-FFF2-40B4-BE49-F238E27FC236}">
                <a16:creationId xmlns:a16="http://schemas.microsoft.com/office/drawing/2014/main" id="{01E595EA-A74B-42D3-9ACC-E4FAB6743623}"/>
              </a:ext>
            </a:extLst>
          </p:cNvPr>
          <p:cNvSpPr>
            <a:spLocks noChangeAspect="1"/>
          </p:cNvSpPr>
          <p:nvPr/>
        </p:nvSpPr>
        <p:spPr>
          <a:xfrm rot="3882014">
            <a:off x="5229647" y="2128504"/>
            <a:ext cx="151562" cy="145733"/>
          </a:xfrm>
          <a:prstGeom prst="triangle">
            <a:avLst/>
          </a:prstGeom>
          <a:solidFill>
            <a:srgbClr val="8CD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roomdiagram: Verbindingslijn 13">
            <a:extLst>
              <a:ext uri="{FF2B5EF4-FFF2-40B4-BE49-F238E27FC236}">
                <a16:creationId xmlns:a16="http://schemas.microsoft.com/office/drawing/2014/main" id="{3A4A2E87-D388-4752-B183-FF51BB04770F}"/>
              </a:ext>
            </a:extLst>
          </p:cNvPr>
          <p:cNvSpPr/>
          <p:nvPr/>
        </p:nvSpPr>
        <p:spPr>
          <a:xfrm>
            <a:off x="3631634" y="2716937"/>
            <a:ext cx="1457325" cy="1457325"/>
          </a:xfrm>
          <a:prstGeom prst="flowChartConnector">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600" b="1" dirty="0" err="1">
                <a:solidFill>
                  <a:schemeClr val="tx1"/>
                </a:solidFill>
                <a:latin typeface="Arial Nova Cond Light" panose="020B0306020202020204" pitchFamily="34" charset="0"/>
              </a:rPr>
              <a:t>Monitoren</a:t>
            </a:r>
            <a:endParaRPr lang="nl-NL" sz="1600" b="1" dirty="0">
              <a:solidFill>
                <a:schemeClr val="tx1"/>
              </a:solidFill>
              <a:latin typeface="Arial Nova Cond Light" panose="020B0306020202020204" pitchFamily="34" charset="0"/>
            </a:endParaRPr>
          </a:p>
        </p:txBody>
      </p:sp>
      <p:sp>
        <p:nvSpPr>
          <p:cNvPr id="19" name="Stroomdiagram: Verbindingslijn 18">
            <a:extLst>
              <a:ext uri="{FF2B5EF4-FFF2-40B4-BE49-F238E27FC236}">
                <a16:creationId xmlns:a16="http://schemas.microsoft.com/office/drawing/2014/main" id="{90143447-E86E-4629-B806-A2807938F3EB}"/>
              </a:ext>
            </a:extLst>
          </p:cNvPr>
          <p:cNvSpPr/>
          <p:nvPr/>
        </p:nvSpPr>
        <p:spPr>
          <a:xfrm>
            <a:off x="4263226" y="4528088"/>
            <a:ext cx="1457325" cy="1457325"/>
          </a:xfrm>
          <a:prstGeom prst="flowChartConnector">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600" b="1" dirty="0" err="1">
                <a:solidFill>
                  <a:schemeClr val="tx1"/>
                </a:solidFill>
                <a:latin typeface="Arial Nova Cond Light" panose="020B0306020202020204" pitchFamily="34" charset="0"/>
              </a:rPr>
              <a:t>Interventie</a:t>
            </a:r>
            <a:endParaRPr lang="nl-NL" sz="1600" b="1" dirty="0">
              <a:solidFill>
                <a:schemeClr val="tx1"/>
              </a:solidFill>
              <a:latin typeface="Arial Nova Cond Light" panose="020B0306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500" fill="hold" grpId="0" nodeType="withEffect">
                                  <p:stCondLst>
                                    <p:cond delay="0"/>
                                  </p:stCondLst>
                                  <p:childTnLst>
                                    <p:animRot by="21600000">
                                      <p:cBhvr>
                                        <p:cTn id="6" dur="200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grpId="0" nodeType="clickEffect">
                                  <p:stCondLst>
                                    <p:cond delay="0"/>
                                  </p:stCondLst>
                                  <p:childTnLst>
                                    <p:animClr clrSpc="rgb" dir="cw">
                                      <p:cBhvr override="childStyle">
                                        <p:cTn id="10" dur="1000" fill="hold"/>
                                        <p:tgtEl>
                                          <p:spTgt spid="11"/>
                                        </p:tgtEl>
                                        <p:attrNameLst>
                                          <p:attrName>style.color</p:attrName>
                                        </p:attrNameLst>
                                      </p:cBhvr>
                                      <p:to>
                                        <a:srgbClr val="AFCCD9"/>
                                      </p:to>
                                    </p:animClr>
                                    <p:animClr clrSpc="rgb" dir="cw">
                                      <p:cBhvr>
                                        <p:cTn id="11" dur="1000" fill="hold"/>
                                        <p:tgtEl>
                                          <p:spTgt spid="11"/>
                                        </p:tgtEl>
                                        <p:attrNameLst>
                                          <p:attrName>fillcolor</p:attrName>
                                        </p:attrNameLst>
                                      </p:cBhvr>
                                      <p:to>
                                        <a:srgbClr val="AFCCD9"/>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7" presetClass="emph" presetSubtype="2" fill="hold" nodeType="withEffect">
                                  <p:stCondLst>
                                    <p:cond delay="0"/>
                                  </p:stCondLst>
                                  <p:childTnLst>
                                    <p:animClr clrSpc="rgb" dir="cw">
                                      <p:cBhvr>
                                        <p:cTn id="15" dur="1000" fill="hold"/>
                                        <p:tgtEl>
                                          <p:spTgt spid="11"/>
                                        </p:tgtEl>
                                        <p:attrNameLst>
                                          <p:attrName>stroke.color</p:attrName>
                                        </p:attrNameLst>
                                      </p:cBhvr>
                                      <p:to>
                                        <a:srgbClr val="A1B7BB"/>
                                      </p:to>
                                    </p:animClr>
                                    <p:set>
                                      <p:cBhvr>
                                        <p:cTn id="16" dur="1000" fill="hold"/>
                                        <p:tgtEl>
                                          <p:spTgt spid="11"/>
                                        </p:tgtEl>
                                        <p:attrNameLst>
                                          <p:attrName>stroke.on</p:attrName>
                                        </p:attrNameLst>
                                      </p:cBhvr>
                                      <p:to>
                                        <p:strVal val="true"/>
                                      </p:to>
                                    </p:set>
                                  </p:childTnLst>
                                </p:cTn>
                              </p:par>
                              <p:par>
                                <p:cTn id="17" presetID="3" presetClass="emph" presetSubtype="2" fill="hold" grpId="0" nodeType="withEffect">
                                  <p:stCondLst>
                                    <p:cond delay="0"/>
                                  </p:stCondLst>
                                  <p:childTnLst>
                                    <p:animClr clrSpc="rgb" dir="cw">
                                      <p:cBhvr override="childStyle">
                                        <p:cTn id="18" dur="1000" fill="hold"/>
                                        <p:tgtEl>
                                          <p:spTgt spid="14"/>
                                        </p:tgtEl>
                                        <p:attrNameLst>
                                          <p:attrName>style.color</p:attrName>
                                        </p:attrNameLst>
                                      </p:cBhvr>
                                      <p:to>
                                        <a:srgbClr val="A1B7BB"/>
                                      </p:to>
                                    </p:animClr>
                                  </p:childTnLst>
                                </p:cTn>
                              </p:par>
                              <p:par>
                                <p:cTn id="19" presetID="19" presetClass="emph" presetSubtype="0" fill="hold" grpId="0" nodeType="withEffect">
                                  <p:stCondLst>
                                    <p:cond delay="0"/>
                                  </p:stCondLst>
                                  <p:childTnLst>
                                    <p:animClr clrSpc="rgb" dir="cw">
                                      <p:cBhvr override="childStyle">
                                        <p:cTn id="20" dur="1000" fill="hold"/>
                                        <p:tgtEl>
                                          <p:spTgt spid="10"/>
                                        </p:tgtEl>
                                        <p:attrNameLst>
                                          <p:attrName>style.color</p:attrName>
                                        </p:attrNameLst>
                                      </p:cBhvr>
                                      <p:to>
                                        <a:srgbClr val="AFCCD9"/>
                                      </p:to>
                                    </p:animClr>
                                    <p:animClr clrSpc="rgb" dir="cw">
                                      <p:cBhvr>
                                        <p:cTn id="21" dur="1000" fill="hold"/>
                                        <p:tgtEl>
                                          <p:spTgt spid="10"/>
                                        </p:tgtEl>
                                        <p:attrNameLst>
                                          <p:attrName>fillcolor</p:attrName>
                                        </p:attrNameLst>
                                      </p:cBhvr>
                                      <p:to>
                                        <a:srgbClr val="AFCCD9"/>
                                      </p:to>
                                    </p:animClr>
                                    <p:set>
                                      <p:cBhvr>
                                        <p:cTn id="22" dur="1000" fill="hold"/>
                                        <p:tgtEl>
                                          <p:spTgt spid="10"/>
                                        </p:tgtEl>
                                        <p:attrNameLst>
                                          <p:attrName>fill.type</p:attrName>
                                        </p:attrNameLst>
                                      </p:cBhvr>
                                      <p:to>
                                        <p:strVal val="solid"/>
                                      </p:to>
                                    </p:set>
                                    <p:set>
                                      <p:cBhvr>
                                        <p:cTn id="23" dur="1000" fill="hold"/>
                                        <p:tgtEl>
                                          <p:spTgt spid="10"/>
                                        </p:tgtEl>
                                        <p:attrNameLst>
                                          <p:attrName>fill.on</p:attrName>
                                        </p:attrNameLst>
                                      </p:cBhvr>
                                      <p:to>
                                        <p:strVal val="true"/>
                                      </p:to>
                                    </p:set>
                                  </p:childTnLst>
                                </p:cTn>
                              </p:par>
                              <p:par>
                                <p:cTn id="24" presetID="7" presetClass="emph" presetSubtype="2" fill="hold" nodeType="withEffect">
                                  <p:stCondLst>
                                    <p:cond delay="0"/>
                                  </p:stCondLst>
                                  <p:childTnLst>
                                    <p:animClr clrSpc="rgb" dir="cw">
                                      <p:cBhvr>
                                        <p:cTn id="25" dur="1000" fill="hold"/>
                                        <p:tgtEl>
                                          <p:spTgt spid="10"/>
                                        </p:tgtEl>
                                        <p:attrNameLst>
                                          <p:attrName>stroke.color</p:attrName>
                                        </p:attrNameLst>
                                      </p:cBhvr>
                                      <p:to>
                                        <a:srgbClr val="A1B7BB"/>
                                      </p:to>
                                    </p:animClr>
                                    <p:set>
                                      <p:cBhvr>
                                        <p:cTn id="26" dur="1000" fill="hold"/>
                                        <p:tgtEl>
                                          <p:spTgt spid="10"/>
                                        </p:tgtEl>
                                        <p:attrNameLst>
                                          <p:attrName>stroke.on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19"/>
                                        </p:tgtEl>
                                        <p:attrNameLst>
                                          <p:attrName>style.color</p:attrName>
                                        </p:attrNameLst>
                                      </p:cBhvr>
                                      <p:to>
                                        <a:srgbClr val="A1B7B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14"/>
        <p:cNvGrpSpPr/>
        <p:nvPr/>
      </p:nvGrpSpPr>
      <p:grpSpPr>
        <a:xfrm>
          <a:off x="0" y="0"/>
          <a:ext cx="0" cy="0"/>
          <a:chOff x="0" y="0"/>
          <a:chExt cx="0" cy="0"/>
        </a:xfrm>
      </p:grpSpPr>
      <p:sp>
        <p:nvSpPr>
          <p:cNvPr id="17" name="Vrije vorm: vorm 16">
            <a:extLst>
              <a:ext uri="{FF2B5EF4-FFF2-40B4-BE49-F238E27FC236}">
                <a16:creationId xmlns:a16="http://schemas.microsoft.com/office/drawing/2014/main" id="{C2B84CF1-D6C6-49D6-81C4-BA81E11B65E4}"/>
              </a:ext>
            </a:extLst>
          </p:cNvPr>
          <p:cNvSpPr/>
          <p:nvPr/>
        </p:nvSpPr>
        <p:spPr>
          <a:xfrm>
            <a:off x="3543300" y="1076325"/>
            <a:ext cx="7134225" cy="0"/>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vorm 14">
            <a:extLst>
              <a:ext uri="{FF2B5EF4-FFF2-40B4-BE49-F238E27FC236}">
                <a16:creationId xmlns:a16="http://schemas.microsoft.com/office/drawing/2014/main" id="{3643A9A9-2268-4E20-AF96-7016DEEEFFE1}"/>
              </a:ext>
            </a:extLst>
          </p:cNvPr>
          <p:cNvSpPr/>
          <p:nvPr/>
        </p:nvSpPr>
        <p:spPr>
          <a:xfrm>
            <a:off x="1781175" y="1085850"/>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30648C4D-6488-4AB5-89BF-15AE73FB96D0}"/>
              </a:ext>
            </a:extLst>
          </p:cNvPr>
          <p:cNvSpPr/>
          <p:nvPr/>
        </p:nvSpPr>
        <p:spPr>
          <a:xfrm>
            <a:off x="376237" y="366206"/>
            <a:ext cx="1457325" cy="1457325"/>
          </a:xfrm>
          <a:prstGeom prst="flowChartConnector">
            <a:avLst/>
          </a:prstGeom>
          <a:solidFill>
            <a:srgbClr val="E35A45"/>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Voorbereiding</a:t>
            </a:r>
            <a:endParaRPr lang="nl-NL" sz="1600" b="1">
              <a:solidFill>
                <a:schemeClr val="tx1"/>
              </a:solidFill>
              <a:latin typeface="Arial Nova Cond Light" panose="020B0306020202020204" pitchFamily="34" charset="0"/>
            </a:endParaRPr>
          </a:p>
        </p:txBody>
      </p:sp>
      <p:grpSp>
        <p:nvGrpSpPr>
          <p:cNvPr id="10" name="Groep 9">
            <a:extLst>
              <a:ext uri="{FF2B5EF4-FFF2-40B4-BE49-F238E27FC236}">
                <a16:creationId xmlns:a16="http://schemas.microsoft.com/office/drawing/2014/main" id="{8CAE9E1D-1525-4E61-85F3-B273F1D19E33}"/>
              </a:ext>
            </a:extLst>
          </p:cNvPr>
          <p:cNvGrpSpPr/>
          <p:nvPr/>
        </p:nvGrpSpPr>
        <p:grpSpPr>
          <a:xfrm>
            <a:off x="2363102" y="853459"/>
            <a:ext cx="3066149" cy="482818"/>
            <a:chOff x="1009650" y="1888906"/>
            <a:chExt cx="3066149" cy="482818"/>
          </a:xfrm>
          <a:solidFill>
            <a:srgbClr val="E35A45"/>
          </a:solidFill>
        </p:grpSpPr>
        <p:sp>
          <p:nvSpPr>
            <p:cNvPr id="11" name="Rechthoek: afgeronde hoeken 10">
              <a:extLst>
                <a:ext uri="{FF2B5EF4-FFF2-40B4-BE49-F238E27FC236}">
                  <a16:creationId xmlns:a16="http://schemas.microsoft.com/office/drawing/2014/main" id="{72997C1E-6E46-4501-ABBE-076F39071CE7}"/>
                </a:ext>
              </a:extLst>
            </p:cNvPr>
            <p:cNvSpPr/>
            <p:nvPr/>
          </p:nvSpPr>
          <p:spPr>
            <a:xfrm>
              <a:off x="1162051" y="1895474"/>
              <a:ext cx="2913748"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a:solidFill>
                    <a:schemeClr val="tx1"/>
                  </a:solidFill>
                  <a:latin typeface="Arial Nova Cond Light" panose="020B0306020202020204" pitchFamily="34" charset="0"/>
                </a:rPr>
                <a:t>De </a:t>
              </a:r>
              <a:r>
                <a:rPr lang="en-US" sz="2000" err="1">
                  <a:solidFill>
                    <a:schemeClr val="tx1"/>
                  </a:solidFill>
                  <a:latin typeface="Arial Nova Cond Light" panose="020B0306020202020204" pitchFamily="34" charset="0"/>
                </a:rPr>
                <a:t>juiste</a:t>
              </a:r>
              <a:r>
                <a:rPr lang="en-US" sz="2000">
                  <a:solidFill>
                    <a:schemeClr val="tx1"/>
                  </a:solidFill>
                  <a:latin typeface="Arial Nova Cond Light" panose="020B0306020202020204" pitchFamily="34" charset="0"/>
                </a:rPr>
                <a:t> </a:t>
              </a:r>
              <a:r>
                <a:rPr lang="en-US" sz="2000" err="1">
                  <a:solidFill>
                    <a:schemeClr val="tx1"/>
                  </a:solidFill>
                  <a:latin typeface="Arial Nova Cond Light" panose="020B0306020202020204" pitchFamily="34" charset="0"/>
                </a:rPr>
                <a:t>vraag</a:t>
              </a:r>
              <a:r>
                <a:rPr lang="en-US" sz="2000">
                  <a:solidFill>
                    <a:schemeClr val="tx1"/>
                  </a:solidFill>
                  <a:latin typeface="Arial Nova Cond Light" panose="020B0306020202020204" pitchFamily="34" charset="0"/>
                </a:rPr>
                <a:t> </a:t>
              </a:r>
              <a:r>
                <a:rPr lang="en-US" sz="2000" err="1">
                  <a:solidFill>
                    <a:schemeClr val="tx1"/>
                  </a:solidFill>
                  <a:latin typeface="Arial Nova Cond Light" panose="020B0306020202020204" pitchFamily="34" charset="0"/>
                </a:rPr>
                <a:t>stellen</a:t>
              </a:r>
              <a:endParaRPr lang="nl-NL" sz="2000">
                <a:solidFill>
                  <a:schemeClr val="tx1"/>
                </a:solidFill>
                <a:latin typeface="Arial Nova Cond Light" panose="020B0306020202020204" pitchFamily="34" charset="0"/>
              </a:endParaRPr>
            </a:p>
          </p:txBody>
        </p:sp>
        <p:sp>
          <p:nvSpPr>
            <p:cNvPr id="12" name="Stroomdiagram: Verbindingslijn 11">
              <a:extLst>
                <a:ext uri="{FF2B5EF4-FFF2-40B4-BE49-F238E27FC236}">
                  <a16:creationId xmlns:a16="http://schemas.microsoft.com/office/drawing/2014/main" id="{687EB019-4162-411A-AACF-6B653D00B885}"/>
                </a:ext>
              </a:extLst>
            </p:cNvPr>
            <p:cNvSpPr/>
            <p:nvPr/>
          </p:nvSpPr>
          <p:spPr>
            <a:xfrm>
              <a:off x="1009650" y="1888906"/>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a:t>
              </a:r>
              <a:endParaRPr lang="nl-NL" sz="2000" b="1">
                <a:solidFill>
                  <a:schemeClr val="tx1"/>
                </a:solidFill>
              </a:endParaRPr>
            </a:p>
          </p:txBody>
        </p:sp>
      </p:grpSp>
      <p:sp>
        <p:nvSpPr>
          <p:cNvPr id="16" name="Stroomdiagram: Verbindingslijn 15">
            <a:extLst>
              <a:ext uri="{FF2B5EF4-FFF2-40B4-BE49-F238E27FC236}">
                <a16:creationId xmlns:a16="http://schemas.microsoft.com/office/drawing/2014/main" id="{1B8213FB-A061-4D8E-98C1-8CFB2013DCDB}"/>
              </a:ext>
            </a:extLst>
          </p:cNvPr>
          <p:cNvSpPr/>
          <p:nvPr/>
        </p:nvSpPr>
        <p:spPr>
          <a:xfrm>
            <a:off x="10623156" y="1076325"/>
            <a:ext cx="751750" cy="1447805"/>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cap="flat">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Stroomdiagram: Verbindingslijn 15">
            <a:extLst>
              <a:ext uri="{FF2B5EF4-FFF2-40B4-BE49-F238E27FC236}">
                <a16:creationId xmlns:a16="http://schemas.microsoft.com/office/drawing/2014/main" id="{428CC35D-B219-46E1-B2E5-5FDCFB422638}"/>
              </a:ext>
            </a:extLst>
          </p:cNvPr>
          <p:cNvSpPr/>
          <p:nvPr/>
        </p:nvSpPr>
        <p:spPr>
          <a:xfrm rot="10800000">
            <a:off x="786833" y="2558906"/>
            <a:ext cx="675549" cy="3513352"/>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Lst>
            <a:ahLst/>
            <a:cxnLst>
              <a:cxn ang="0">
                <a:pos x="connsiteX0" y="connsiteY0"/>
              </a:cxn>
              <a:cxn ang="0">
                <a:pos x="connsiteX1" y="connsiteY1"/>
              </a:cxn>
              <a:cxn ang="0">
                <a:pos x="connsiteX2" y="connsiteY2"/>
              </a:cxn>
            </a:cxnLst>
            <a:rect l="l" t="t" r="r" b="b"/>
            <a:pathLst>
              <a:path w="1471613" h="2943226">
                <a:moveTo>
                  <a:pt x="0" y="0"/>
                </a:moveTo>
                <a:cubicBezTo>
                  <a:pt x="812749" y="0"/>
                  <a:pt x="1471613" y="658864"/>
                  <a:pt x="1471613" y="1471613"/>
                </a:cubicBezTo>
                <a:cubicBezTo>
                  <a:pt x="1471613" y="2284362"/>
                  <a:pt x="812749" y="2943226"/>
                  <a:pt x="0" y="2943226"/>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Vrije vorm: vorm 34">
            <a:extLst>
              <a:ext uri="{FF2B5EF4-FFF2-40B4-BE49-F238E27FC236}">
                <a16:creationId xmlns:a16="http://schemas.microsoft.com/office/drawing/2014/main" id="{EB72DE82-7214-4E9B-9A2B-9100F85638F8}"/>
              </a:ext>
            </a:extLst>
          </p:cNvPr>
          <p:cNvSpPr/>
          <p:nvPr/>
        </p:nvSpPr>
        <p:spPr>
          <a:xfrm>
            <a:off x="1444582" y="6072327"/>
            <a:ext cx="9178574" cy="292288"/>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Stroomdiagram: Verbindingslijn 15">
            <a:extLst>
              <a:ext uri="{FF2B5EF4-FFF2-40B4-BE49-F238E27FC236}">
                <a16:creationId xmlns:a16="http://schemas.microsoft.com/office/drawing/2014/main" id="{2E367537-DD94-4BB9-B0E2-17FA45E06CA4}"/>
              </a:ext>
            </a:extLst>
          </p:cNvPr>
          <p:cNvSpPr/>
          <p:nvPr/>
        </p:nvSpPr>
        <p:spPr>
          <a:xfrm>
            <a:off x="10664228" y="6072258"/>
            <a:ext cx="837297" cy="80009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cap="flat">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 4">
            <a:extLst>
              <a:ext uri="{FF2B5EF4-FFF2-40B4-BE49-F238E27FC236}">
                <a16:creationId xmlns:a16="http://schemas.microsoft.com/office/drawing/2014/main" id="{7F3AF420-02D0-2E4B-97FF-8EC3BEC4A396}"/>
              </a:ext>
            </a:extLst>
          </p:cNvPr>
          <p:cNvGrpSpPr/>
          <p:nvPr/>
        </p:nvGrpSpPr>
        <p:grpSpPr>
          <a:xfrm>
            <a:off x="1513935" y="2341205"/>
            <a:ext cx="9196094" cy="1853947"/>
            <a:chOff x="1471729" y="4418266"/>
            <a:chExt cx="9196094" cy="1853947"/>
          </a:xfrm>
        </p:grpSpPr>
        <p:sp>
          <p:nvSpPr>
            <p:cNvPr id="55" name="Vrije vorm: vorm 54">
              <a:extLst>
                <a:ext uri="{FF2B5EF4-FFF2-40B4-BE49-F238E27FC236}">
                  <a16:creationId xmlns:a16="http://schemas.microsoft.com/office/drawing/2014/main" id="{85C67CE2-295F-427A-B112-7FD0F7C7539B}"/>
                </a:ext>
              </a:extLst>
            </p:cNvPr>
            <p:cNvSpPr/>
            <p:nvPr/>
          </p:nvSpPr>
          <p:spPr>
            <a:xfrm flipV="1">
              <a:off x="9435156" y="4555472"/>
              <a:ext cx="1232667" cy="45719"/>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Vrije vorm: vorm 53">
              <a:extLst>
                <a:ext uri="{FF2B5EF4-FFF2-40B4-BE49-F238E27FC236}">
                  <a16:creationId xmlns:a16="http://schemas.microsoft.com/office/drawing/2014/main" id="{78348530-5158-488D-B768-47A1EAD9E5A0}"/>
                </a:ext>
              </a:extLst>
            </p:cNvPr>
            <p:cNvSpPr/>
            <p:nvPr/>
          </p:nvSpPr>
          <p:spPr>
            <a:xfrm flipV="1">
              <a:off x="4105274" y="4602475"/>
              <a:ext cx="1232667" cy="45719"/>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Vrije vorm: vorm 50">
              <a:extLst>
                <a:ext uri="{FF2B5EF4-FFF2-40B4-BE49-F238E27FC236}">
                  <a16:creationId xmlns:a16="http://schemas.microsoft.com/office/drawing/2014/main" id="{F265F2CF-C078-4ABA-81A6-FB40AF1CA85A}"/>
                </a:ext>
              </a:extLst>
            </p:cNvPr>
            <p:cNvSpPr/>
            <p:nvPr/>
          </p:nvSpPr>
          <p:spPr>
            <a:xfrm>
              <a:off x="9829800" y="4851009"/>
              <a:ext cx="0" cy="571500"/>
            </a:xfrm>
            <a:custGeom>
              <a:avLst/>
              <a:gdLst>
                <a:gd name="connsiteX0" fmla="*/ 0 w 0"/>
                <a:gd name="connsiteY0" fmla="*/ 0 h 571500"/>
                <a:gd name="connsiteX1" fmla="*/ 0 w 0"/>
                <a:gd name="connsiteY1" fmla="*/ 571500 h 571500"/>
              </a:gdLst>
              <a:ahLst/>
              <a:cxnLst>
                <a:cxn ang="0">
                  <a:pos x="connsiteX0" y="connsiteY0"/>
                </a:cxn>
                <a:cxn ang="0">
                  <a:pos x="connsiteX1" y="connsiteY1"/>
                </a:cxn>
              </a:cxnLst>
              <a:rect l="l" t="t" r="r" b="b"/>
              <a:pathLst>
                <a:path h="571500">
                  <a:moveTo>
                    <a:pt x="0" y="0"/>
                  </a:moveTo>
                  <a:lnTo>
                    <a:pt x="0" y="571500"/>
                  </a:lnTo>
                </a:path>
              </a:pathLst>
            </a:custGeom>
            <a:noFill/>
            <a:ln w="31750" cmpd="sng">
              <a:solidFill>
                <a:srgbClr val="E35A45"/>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Vrije vorm: vorm 39">
              <a:extLst>
                <a:ext uri="{FF2B5EF4-FFF2-40B4-BE49-F238E27FC236}">
                  <a16:creationId xmlns:a16="http://schemas.microsoft.com/office/drawing/2014/main" id="{FD312A69-9015-4614-B990-69CB2A18C1B9}"/>
                </a:ext>
              </a:extLst>
            </p:cNvPr>
            <p:cNvSpPr/>
            <p:nvPr/>
          </p:nvSpPr>
          <p:spPr>
            <a:xfrm>
              <a:off x="8477250" y="4848225"/>
              <a:ext cx="0" cy="571500"/>
            </a:xfrm>
            <a:custGeom>
              <a:avLst/>
              <a:gdLst>
                <a:gd name="connsiteX0" fmla="*/ 0 w 0"/>
                <a:gd name="connsiteY0" fmla="*/ 0 h 571500"/>
                <a:gd name="connsiteX1" fmla="*/ 0 w 0"/>
                <a:gd name="connsiteY1" fmla="*/ 571500 h 571500"/>
              </a:gdLst>
              <a:ahLst/>
              <a:cxnLst>
                <a:cxn ang="0">
                  <a:pos x="connsiteX0" y="connsiteY0"/>
                </a:cxn>
                <a:cxn ang="0">
                  <a:pos x="connsiteX1" y="connsiteY1"/>
                </a:cxn>
              </a:cxnLst>
              <a:rect l="l" t="t" r="r" b="b"/>
              <a:pathLst>
                <a:path h="571500">
                  <a:moveTo>
                    <a:pt x="0" y="0"/>
                  </a:moveTo>
                  <a:lnTo>
                    <a:pt x="0" y="571500"/>
                  </a:lnTo>
                </a:path>
              </a:pathLst>
            </a:custGeom>
            <a:noFill/>
            <a:ln w="31750" cmpd="sng">
              <a:solidFill>
                <a:srgbClr val="E35A45"/>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Pijl: rechts 38">
              <a:extLst>
                <a:ext uri="{FF2B5EF4-FFF2-40B4-BE49-F238E27FC236}">
                  <a16:creationId xmlns:a16="http://schemas.microsoft.com/office/drawing/2014/main" id="{D3F120F1-DD1D-4FF3-B5BD-C444B1FD126D}"/>
                </a:ext>
              </a:extLst>
            </p:cNvPr>
            <p:cNvSpPr/>
            <p:nvPr/>
          </p:nvSpPr>
          <p:spPr>
            <a:xfrm>
              <a:off x="6171293" y="4586539"/>
              <a:ext cx="426009" cy="109526"/>
            </a:xfrm>
            <a:prstGeom prst="rightArrow">
              <a:avLst/>
            </a:prstGeom>
            <a:solidFill>
              <a:srgbClr val="E3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Pijl: rechts 46">
              <a:extLst>
                <a:ext uri="{FF2B5EF4-FFF2-40B4-BE49-F238E27FC236}">
                  <a16:creationId xmlns:a16="http://schemas.microsoft.com/office/drawing/2014/main" id="{2389B7AA-72B1-446C-85D1-1DC7CD13F1FD}"/>
                </a:ext>
              </a:extLst>
            </p:cNvPr>
            <p:cNvSpPr/>
            <p:nvPr/>
          </p:nvSpPr>
          <p:spPr>
            <a:xfrm>
              <a:off x="7552128" y="4586539"/>
              <a:ext cx="426009" cy="109526"/>
            </a:xfrm>
            <a:prstGeom prst="rightArrow">
              <a:avLst/>
            </a:prstGeom>
            <a:solidFill>
              <a:srgbClr val="E3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Pijl: rechts 47">
              <a:extLst>
                <a:ext uri="{FF2B5EF4-FFF2-40B4-BE49-F238E27FC236}">
                  <a16:creationId xmlns:a16="http://schemas.microsoft.com/office/drawing/2014/main" id="{E0657C02-B16F-4ABA-B5C3-7DAAF35B59E0}"/>
                </a:ext>
              </a:extLst>
            </p:cNvPr>
            <p:cNvSpPr/>
            <p:nvPr/>
          </p:nvSpPr>
          <p:spPr>
            <a:xfrm>
              <a:off x="8932947" y="4586539"/>
              <a:ext cx="426009" cy="109526"/>
            </a:xfrm>
            <a:prstGeom prst="rightArrow">
              <a:avLst/>
            </a:prstGeom>
            <a:solidFill>
              <a:srgbClr val="E3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Vrije vorm: vorm 31">
              <a:extLst>
                <a:ext uri="{FF2B5EF4-FFF2-40B4-BE49-F238E27FC236}">
                  <a16:creationId xmlns:a16="http://schemas.microsoft.com/office/drawing/2014/main" id="{39196E36-870A-480C-B934-4F3A15918F35}"/>
                </a:ext>
              </a:extLst>
            </p:cNvPr>
            <p:cNvSpPr/>
            <p:nvPr/>
          </p:nvSpPr>
          <p:spPr>
            <a:xfrm>
              <a:off x="3505200" y="4733925"/>
              <a:ext cx="0" cy="447675"/>
            </a:xfrm>
            <a:custGeom>
              <a:avLst/>
              <a:gdLst>
                <a:gd name="connsiteX0" fmla="*/ 0 w 0"/>
                <a:gd name="connsiteY0" fmla="*/ 0 h 447675"/>
                <a:gd name="connsiteX1" fmla="*/ 0 w 0"/>
                <a:gd name="connsiteY1" fmla="*/ 447675 h 447675"/>
                <a:gd name="connsiteX2" fmla="*/ 0 w 0"/>
                <a:gd name="connsiteY2" fmla="*/ 419100 h 447675"/>
              </a:gdLst>
              <a:ahLst/>
              <a:cxnLst>
                <a:cxn ang="0">
                  <a:pos x="connsiteX0" y="connsiteY0"/>
                </a:cxn>
                <a:cxn ang="0">
                  <a:pos x="connsiteX1" y="connsiteY1"/>
                </a:cxn>
                <a:cxn ang="0">
                  <a:pos x="connsiteX2" y="connsiteY2"/>
                </a:cxn>
              </a:cxnLst>
              <a:rect l="l" t="t" r="r" b="b"/>
              <a:pathLst>
                <a:path h="447675">
                  <a:moveTo>
                    <a:pt x="0" y="0"/>
                  </a:moveTo>
                  <a:lnTo>
                    <a:pt x="0" y="447675"/>
                  </a:lnTo>
                  <a:lnTo>
                    <a:pt x="0" y="41910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afgeronde hoeken 12">
              <a:extLst>
                <a:ext uri="{FF2B5EF4-FFF2-40B4-BE49-F238E27FC236}">
                  <a16:creationId xmlns:a16="http://schemas.microsoft.com/office/drawing/2014/main" id="{AF6AE209-AEB2-4929-BF67-782DA96D55CB}"/>
                </a:ext>
              </a:extLst>
            </p:cNvPr>
            <p:cNvSpPr/>
            <p:nvPr/>
          </p:nvSpPr>
          <p:spPr>
            <a:xfrm>
              <a:off x="1509712" y="5063001"/>
              <a:ext cx="3598067" cy="1209212"/>
            </a:xfrm>
            <a:prstGeom prst="roundRect">
              <a:avLst>
                <a:gd name="adj" fmla="val 5998"/>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t" anchorCtr="0"/>
            <a:lstStyle/>
            <a:p>
              <a:r>
                <a:rPr lang="en-US" sz="1600" dirty="0" err="1">
                  <a:solidFill>
                    <a:schemeClr val="tx1"/>
                  </a:solidFill>
                  <a:latin typeface="Arial Nova Cond Light" panose="020B0306020202020204" pitchFamily="34" charset="0"/>
                </a:rPr>
                <a:t>Voorbeeldvraag</a:t>
              </a:r>
              <a:r>
                <a:rPr lang="en-US" sz="1600" dirty="0">
                  <a:solidFill>
                    <a:schemeClr val="tx1"/>
                  </a:solidFill>
                  <a:latin typeface="Arial Nova Cond Light" panose="020B0306020202020204" pitchFamily="34" charset="0"/>
                </a:rPr>
                <a:t>: W</a:t>
              </a:r>
              <a:r>
                <a:rPr lang="nl-NL" sz="1600" dirty="0">
                  <a:solidFill>
                    <a:schemeClr val="tx1"/>
                  </a:solidFill>
                  <a:latin typeface="Arial Nova Cond Light" panose="020B0306020202020204" pitchFamily="34" charset="0"/>
                </a:rPr>
                <a:t>elke kenmerken van de student, het onderwijs en de regio hebben een relatie met de uitval van mbo-studenten in het eerste jaar van hun hbo-opleiding?</a:t>
              </a:r>
            </a:p>
          </p:txBody>
        </p:sp>
        <p:sp>
          <p:nvSpPr>
            <p:cNvPr id="37" name="Rechthoek: afgeronde hoeken 36">
              <a:extLst>
                <a:ext uri="{FF2B5EF4-FFF2-40B4-BE49-F238E27FC236}">
                  <a16:creationId xmlns:a16="http://schemas.microsoft.com/office/drawing/2014/main" id="{220EBF4A-409A-4D6B-BFC1-AECC39146CCF}"/>
                </a:ext>
              </a:extLst>
            </p:cNvPr>
            <p:cNvSpPr/>
            <p:nvPr/>
          </p:nvSpPr>
          <p:spPr>
            <a:xfrm>
              <a:off x="1471729" y="4489059"/>
              <a:ext cx="2633546" cy="314325"/>
            </a:xfrm>
            <a:prstGeom prst="roundRect">
              <a:avLst/>
            </a:prstGeom>
            <a:solidFill>
              <a:srgbClr val="E35A45"/>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800" err="1">
                  <a:solidFill>
                    <a:schemeClr val="tx1"/>
                  </a:solidFill>
                  <a:latin typeface="Arial Nova Cond Light" panose="020B0306020202020204" pitchFamily="34" charset="0"/>
                </a:rPr>
                <a:t>Waarover</a:t>
              </a:r>
              <a:r>
                <a:rPr lang="en-US" sz="1800">
                  <a:solidFill>
                    <a:schemeClr val="tx1"/>
                  </a:solidFill>
                  <a:latin typeface="Arial Nova Cond Light" panose="020B0306020202020204" pitchFamily="34" charset="0"/>
                </a:rPr>
                <a:t> </a:t>
              </a:r>
              <a:r>
                <a:rPr lang="en-US" sz="1800" err="1">
                  <a:solidFill>
                    <a:schemeClr val="tx1"/>
                  </a:solidFill>
                  <a:latin typeface="Arial Nova Cond Light" panose="020B0306020202020204" pitchFamily="34" charset="0"/>
                </a:rPr>
                <a:t>gaat</a:t>
              </a:r>
              <a:r>
                <a:rPr lang="en-US" sz="1800">
                  <a:solidFill>
                    <a:schemeClr val="tx1"/>
                  </a:solidFill>
                  <a:latin typeface="Arial Nova Cond Light" panose="020B0306020202020204" pitchFamily="34" charset="0"/>
                </a:rPr>
                <a:t> de </a:t>
              </a:r>
              <a:r>
                <a:rPr lang="en-US" sz="1800" err="1">
                  <a:solidFill>
                    <a:schemeClr val="tx1"/>
                  </a:solidFill>
                  <a:latin typeface="Arial Nova Cond Light" panose="020B0306020202020204" pitchFamily="34" charset="0"/>
                </a:rPr>
                <a:t>vraag</a:t>
              </a:r>
              <a:endParaRPr lang="nl-NL" sz="1800">
                <a:solidFill>
                  <a:schemeClr val="tx1"/>
                </a:solidFill>
                <a:latin typeface="Arial Nova Cond Light" panose="020B0306020202020204" pitchFamily="34" charset="0"/>
              </a:endParaRPr>
            </a:p>
          </p:txBody>
        </p:sp>
        <p:sp>
          <p:nvSpPr>
            <p:cNvPr id="33" name="Rechthoek: afgeronde hoeken 32">
              <a:extLst>
                <a:ext uri="{FF2B5EF4-FFF2-40B4-BE49-F238E27FC236}">
                  <a16:creationId xmlns:a16="http://schemas.microsoft.com/office/drawing/2014/main" id="{3779BEA3-0CD4-4555-A602-91779FCCE426}"/>
                </a:ext>
              </a:extLst>
            </p:cNvPr>
            <p:cNvSpPr/>
            <p:nvPr/>
          </p:nvSpPr>
          <p:spPr>
            <a:xfrm>
              <a:off x="5219700" y="4420253"/>
              <a:ext cx="951593" cy="447675"/>
            </a:xfrm>
            <a:prstGeom prst="roundRect">
              <a:avLst>
                <a:gd name="adj" fmla="val 5363"/>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ova Cond Light" panose="020B0306020202020204" pitchFamily="34" charset="0"/>
                </a:rPr>
                <a:t>PO</a:t>
              </a:r>
              <a:endParaRPr lang="nl-NL" b="1">
                <a:solidFill>
                  <a:schemeClr val="tx1"/>
                </a:solidFill>
                <a:latin typeface="Arial Nova Cond Light" panose="020B0306020202020204" pitchFamily="34" charset="0"/>
              </a:endParaRPr>
            </a:p>
          </p:txBody>
        </p:sp>
        <p:sp>
          <p:nvSpPr>
            <p:cNvPr id="41" name="Rechthoek: afgeronde hoeken 40">
              <a:extLst>
                <a:ext uri="{FF2B5EF4-FFF2-40B4-BE49-F238E27FC236}">
                  <a16:creationId xmlns:a16="http://schemas.microsoft.com/office/drawing/2014/main" id="{24E9FD38-F5D2-4115-AEAA-C6D3756614E2}"/>
                </a:ext>
              </a:extLst>
            </p:cNvPr>
            <p:cNvSpPr/>
            <p:nvPr/>
          </p:nvSpPr>
          <p:spPr>
            <a:xfrm>
              <a:off x="6600527" y="4420253"/>
              <a:ext cx="951593" cy="447675"/>
            </a:xfrm>
            <a:prstGeom prst="roundRect">
              <a:avLst>
                <a:gd name="adj" fmla="val 5363"/>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ova Cond Light" panose="020B0306020202020204" pitchFamily="34" charset="0"/>
                </a:rPr>
                <a:t>VO</a:t>
              </a:r>
              <a:endParaRPr lang="nl-NL" b="1">
                <a:solidFill>
                  <a:schemeClr val="tx1"/>
                </a:solidFill>
                <a:latin typeface="Arial Nova Cond Light" panose="020B0306020202020204" pitchFamily="34" charset="0"/>
              </a:endParaRPr>
            </a:p>
          </p:txBody>
        </p:sp>
        <p:sp>
          <p:nvSpPr>
            <p:cNvPr id="42" name="Rechthoek: afgeronde hoeken 41">
              <a:extLst>
                <a:ext uri="{FF2B5EF4-FFF2-40B4-BE49-F238E27FC236}">
                  <a16:creationId xmlns:a16="http://schemas.microsoft.com/office/drawing/2014/main" id="{AE9F7710-9475-459E-9A8F-E1DACECCAC7E}"/>
                </a:ext>
              </a:extLst>
            </p:cNvPr>
            <p:cNvSpPr/>
            <p:nvPr/>
          </p:nvSpPr>
          <p:spPr>
            <a:xfrm>
              <a:off x="7981354" y="4418266"/>
              <a:ext cx="951593" cy="447675"/>
            </a:xfrm>
            <a:prstGeom prst="roundRect">
              <a:avLst>
                <a:gd name="adj" fmla="val 5363"/>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ova Cond Light" panose="020B0306020202020204" pitchFamily="34" charset="0"/>
                </a:rPr>
                <a:t>MBO</a:t>
              </a:r>
              <a:endParaRPr lang="nl-NL" b="1" dirty="0">
                <a:solidFill>
                  <a:schemeClr val="tx1"/>
                </a:solidFill>
                <a:latin typeface="Arial Nova Cond Light" panose="020B0306020202020204" pitchFamily="34" charset="0"/>
              </a:endParaRPr>
            </a:p>
          </p:txBody>
        </p:sp>
        <p:sp>
          <p:nvSpPr>
            <p:cNvPr id="43" name="Rechthoek: afgeronde hoeken 42">
              <a:extLst>
                <a:ext uri="{FF2B5EF4-FFF2-40B4-BE49-F238E27FC236}">
                  <a16:creationId xmlns:a16="http://schemas.microsoft.com/office/drawing/2014/main" id="{AB2C788C-76E5-4277-B037-7630F9F124EC}"/>
                </a:ext>
              </a:extLst>
            </p:cNvPr>
            <p:cNvSpPr/>
            <p:nvPr/>
          </p:nvSpPr>
          <p:spPr>
            <a:xfrm>
              <a:off x="9362180" y="4421694"/>
              <a:ext cx="951593" cy="447675"/>
            </a:xfrm>
            <a:prstGeom prst="roundRect">
              <a:avLst>
                <a:gd name="adj" fmla="val 5363"/>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ova Cond Light" panose="020B0306020202020204" pitchFamily="34" charset="0"/>
                </a:rPr>
                <a:t>HBO</a:t>
              </a:r>
              <a:endParaRPr lang="nl-NL" b="1">
                <a:solidFill>
                  <a:schemeClr val="tx1"/>
                </a:solidFill>
                <a:latin typeface="Arial Nova Cond Light" panose="020B0306020202020204" pitchFamily="34" charset="0"/>
              </a:endParaRPr>
            </a:p>
          </p:txBody>
        </p:sp>
        <p:sp>
          <p:nvSpPr>
            <p:cNvPr id="49" name="Rechthoek: afgeronde hoeken 48">
              <a:extLst>
                <a:ext uri="{FF2B5EF4-FFF2-40B4-BE49-F238E27FC236}">
                  <a16:creationId xmlns:a16="http://schemas.microsoft.com/office/drawing/2014/main" id="{79DB441C-47EC-40F2-965E-B5343620F71C}"/>
                </a:ext>
              </a:extLst>
            </p:cNvPr>
            <p:cNvSpPr/>
            <p:nvPr/>
          </p:nvSpPr>
          <p:spPr>
            <a:xfrm>
              <a:off x="7978137" y="5438859"/>
              <a:ext cx="2335632" cy="447675"/>
            </a:xfrm>
            <a:prstGeom prst="roundRect">
              <a:avLst>
                <a:gd name="adj" fmla="val 5363"/>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solidFill>
                    <a:schemeClr val="tx1"/>
                  </a:solidFill>
                  <a:latin typeface="Arial Nova Cond Light" panose="020B0306020202020204" pitchFamily="34" charset="0"/>
                </a:rPr>
                <a:t>Arbeidsmarkt</a:t>
              </a:r>
              <a:endParaRPr lang="nl-NL" sz="1600" b="1">
                <a:solidFill>
                  <a:schemeClr val="tx1"/>
                </a:solidFill>
                <a:latin typeface="Arial Nova Cond Light" panose="020B0306020202020204" pitchFamily="34" charset="0"/>
              </a:endParaRPr>
            </a:p>
          </p:txBody>
        </p:sp>
      </p:grpSp>
      <p:grpSp>
        <p:nvGrpSpPr>
          <p:cNvPr id="2" name="Groep 1">
            <a:extLst>
              <a:ext uri="{FF2B5EF4-FFF2-40B4-BE49-F238E27FC236}">
                <a16:creationId xmlns:a16="http://schemas.microsoft.com/office/drawing/2014/main" id="{351CC11A-7DAC-184C-B0FB-D7D62B59349D}"/>
              </a:ext>
            </a:extLst>
          </p:cNvPr>
          <p:cNvGrpSpPr/>
          <p:nvPr/>
        </p:nvGrpSpPr>
        <p:grpSpPr>
          <a:xfrm>
            <a:off x="1744086" y="4535980"/>
            <a:ext cx="8587250" cy="1666661"/>
            <a:chOff x="1819900" y="1720385"/>
            <a:chExt cx="8587250" cy="1666661"/>
          </a:xfrm>
        </p:grpSpPr>
        <p:pic>
          <p:nvPicPr>
            <p:cNvPr id="4" name="Afbeelding 3">
              <a:extLst>
                <a:ext uri="{FF2B5EF4-FFF2-40B4-BE49-F238E27FC236}">
                  <a16:creationId xmlns:a16="http://schemas.microsoft.com/office/drawing/2014/main" id="{ED3C0057-24C4-4762-B438-F97DFDF4DEAC}"/>
                </a:ext>
              </a:extLst>
            </p:cNvPr>
            <p:cNvPicPr>
              <a:picLocks noChangeAspect="1"/>
            </p:cNvPicPr>
            <p:nvPr/>
          </p:nvPicPr>
          <p:blipFill>
            <a:blip r:embed="rId3"/>
            <a:stretch>
              <a:fillRect/>
            </a:stretch>
          </p:blipFill>
          <p:spPr>
            <a:xfrm>
              <a:off x="1819900" y="1819276"/>
              <a:ext cx="1141740" cy="1068308"/>
            </a:xfrm>
            <a:prstGeom prst="rect">
              <a:avLst/>
            </a:prstGeom>
          </p:spPr>
        </p:pic>
        <p:pic>
          <p:nvPicPr>
            <p:cNvPr id="14" name="Afbeelding 13">
              <a:extLst>
                <a:ext uri="{FF2B5EF4-FFF2-40B4-BE49-F238E27FC236}">
                  <a16:creationId xmlns:a16="http://schemas.microsoft.com/office/drawing/2014/main" id="{1A1C630E-F211-47C2-B076-6F6A5FABFBB2}"/>
                </a:ext>
              </a:extLst>
            </p:cNvPr>
            <p:cNvPicPr>
              <a:picLocks noChangeAspect="1"/>
            </p:cNvPicPr>
            <p:nvPr/>
          </p:nvPicPr>
          <p:blipFill>
            <a:blip r:embed="rId4"/>
            <a:stretch>
              <a:fillRect/>
            </a:stretch>
          </p:blipFill>
          <p:spPr>
            <a:xfrm>
              <a:off x="3395574" y="1905001"/>
              <a:ext cx="909806" cy="958292"/>
            </a:xfrm>
            <a:prstGeom prst="rect">
              <a:avLst/>
            </a:prstGeom>
          </p:spPr>
        </p:pic>
        <p:pic>
          <p:nvPicPr>
            <p:cNvPr id="22" name="Afbeelding 21">
              <a:extLst>
                <a:ext uri="{FF2B5EF4-FFF2-40B4-BE49-F238E27FC236}">
                  <a16:creationId xmlns:a16="http://schemas.microsoft.com/office/drawing/2014/main" id="{7326BCA1-DC15-4DE7-B022-58266FCE9887}"/>
                </a:ext>
              </a:extLst>
            </p:cNvPr>
            <p:cNvPicPr>
              <a:picLocks noChangeAspect="1"/>
            </p:cNvPicPr>
            <p:nvPr/>
          </p:nvPicPr>
          <p:blipFill>
            <a:blip r:embed="rId5"/>
            <a:stretch>
              <a:fillRect/>
            </a:stretch>
          </p:blipFill>
          <p:spPr>
            <a:xfrm>
              <a:off x="4644253" y="1720385"/>
              <a:ext cx="1232668" cy="1298360"/>
            </a:xfrm>
            <a:prstGeom prst="rect">
              <a:avLst/>
            </a:prstGeom>
          </p:spPr>
        </p:pic>
        <p:pic>
          <p:nvPicPr>
            <p:cNvPr id="24" name="Afbeelding 23">
              <a:extLst>
                <a:ext uri="{FF2B5EF4-FFF2-40B4-BE49-F238E27FC236}">
                  <a16:creationId xmlns:a16="http://schemas.microsoft.com/office/drawing/2014/main" id="{ECAB9ECC-9D20-4FF3-B3F3-46EB7892B853}"/>
                </a:ext>
              </a:extLst>
            </p:cNvPr>
            <p:cNvPicPr>
              <a:picLocks noChangeAspect="1"/>
            </p:cNvPicPr>
            <p:nvPr/>
          </p:nvPicPr>
          <p:blipFill>
            <a:blip r:embed="rId6"/>
            <a:stretch>
              <a:fillRect/>
            </a:stretch>
          </p:blipFill>
          <p:spPr>
            <a:xfrm>
              <a:off x="6053746" y="1838326"/>
              <a:ext cx="1322122" cy="1194174"/>
            </a:xfrm>
            <a:prstGeom prst="rect">
              <a:avLst/>
            </a:prstGeom>
          </p:spPr>
        </p:pic>
        <p:pic>
          <p:nvPicPr>
            <p:cNvPr id="27" name="Afbeelding 26">
              <a:extLst>
                <a:ext uri="{FF2B5EF4-FFF2-40B4-BE49-F238E27FC236}">
                  <a16:creationId xmlns:a16="http://schemas.microsoft.com/office/drawing/2014/main" id="{97EF535C-4196-44CA-8846-2375F425856B}"/>
                </a:ext>
              </a:extLst>
            </p:cNvPr>
            <p:cNvPicPr>
              <a:picLocks noChangeAspect="1"/>
            </p:cNvPicPr>
            <p:nvPr/>
          </p:nvPicPr>
          <p:blipFill>
            <a:blip r:embed="rId7"/>
            <a:stretch>
              <a:fillRect/>
            </a:stretch>
          </p:blipFill>
          <p:spPr>
            <a:xfrm rot="20580605">
              <a:off x="7594943" y="1907644"/>
              <a:ext cx="1437471" cy="1298360"/>
            </a:xfrm>
            <a:prstGeom prst="rect">
              <a:avLst/>
            </a:prstGeom>
          </p:spPr>
        </p:pic>
        <p:pic>
          <p:nvPicPr>
            <p:cNvPr id="3" name="Afbeelding 2">
              <a:extLst>
                <a:ext uri="{FF2B5EF4-FFF2-40B4-BE49-F238E27FC236}">
                  <a16:creationId xmlns:a16="http://schemas.microsoft.com/office/drawing/2014/main" id="{D0CBA737-AF47-46F8-959A-1F1B8A277083}"/>
                </a:ext>
              </a:extLst>
            </p:cNvPr>
            <p:cNvPicPr>
              <a:picLocks noChangeAspect="1"/>
            </p:cNvPicPr>
            <p:nvPr/>
          </p:nvPicPr>
          <p:blipFill>
            <a:blip r:embed="rId8"/>
            <a:stretch>
              <a:fillRect/>
            </a:stretch>
          </p:blipFill>
          <p:spPr>
            <a:xfrm>
              <a:off x="9117173" y="1857374"/>
              <a:ext cx="1289977" cy="1207011"/>
            </a:xfrm>
            <a:prstGeom prst="rect">
              <a:avLst/>
            </a:prstGeom>
          </p:spPr>
        </p:pic>
        <p:sp>
          <p:nvSpPr>
            <p:cNvPr id="9" name="Rechthoek: afgeronde hoeken 8">
              <a:extLst>
                <a:ext uri="{FF2B5EF4-FFF2-40B4-BE49-F238E27FC236}">
                  <a16:creationId xmlns:a16="http://schemas.microsoft.com/office/drawing/2014/main" id="{827B1898-EDCB-4CA4-A3C0-0EC3163F4208}"/>
                </a:ext>
              </a:extLst>
            </p:cNvPr>
            <p:cNvSpPr/>
            <p:nvPr/>
          </p:nvSpPr>
          <p:spPr>
            <a:xfrm>
              <a:off x="1874038" y="3092675"/>
              <a:ext cx="1033463" cy="292288"/>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vergelijken</a:t>
              </a:r>
              <a:endParaRPr lang="nl-NL" sz="1600" dirty="0">
                <a:solidFill>
                  <a:schemeClr val="tx1"/>
                </a:solidFill>
                <a:latin typeface="Arial Nova Cond Light" panose="020B0306020202020204" pitchFamily="34" charset="0"/>
              </a:endParaRPr>
            </a:p>
          </p:txBody>
        </p:sp>
        <p:sp>
          <p:nvSpPr>
            <p:cNvPr id="18" name="Rechthoek: afgeronde hoeken 17">
              <a:extLst>
                <a:ext uri="{FF2B5EF4-FFF2-40B4-BE49-F238E27FC236}">
                  <a16:creationId xmlns:a16="http://schemas.microsoft.com/office/drawing/2014/main" id="{90E25338-CFCE-460D-92F0-F2E69A9D30C6}"/>
                </a:ext>
              </a:extLst>
            </p:cNvPr>
            <p:cNvSpPr/>
            <p:nvPr/>
          </p:nvSpPr>
          <p:spPr>
            <a:xfrm>
              <a:off x="3331363" y="3092675"/>
              <a:ext cx="1033463" cy="292288"/>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err="1">
                  <a:solidFill>
                    <a:schemeClr val="tx1"/>
                  </a:solidFill>
                  <a:latin typeface="Arial Nova Cond Light" panose="020B0306020202020204" pitchFamily="34" charset="0"/>
                </a:rPr>
                <a:t>voorspellen</a:t>
              </a:r>
              <a:endParaRPr lang="nl-NL" sz="1600">
                <a:solidFill>
                  <a:schemeClr val="tx1"/>
                </a:solidFill>
                <a:latin typeface="Arial Nova Cond Light" panose="020B0306020202020204" pitchFamily="34" charset="0"/>
              </a:endParaRPr>
            </a:p>
          </p:txBody>
        </p:sp>
        <p:sp>
          <p:nvSpPr>
            <p:cNvPr id="26" name="Rechthoek: afgeronde hoeken 25">
              <a:extLst>
                <a:ext uri="{FF2B5EF4-FFF2-40B4-BE49-F238E27FC236}">
                  <a16:creationId xmlns:a16="http://schemas.microsoft.com/office/drawing/2014/main" id="{8BC026D5-9770-4A6A-B054-9B69B80D1FF2}"/>
                </a:ext>
              </a:extLst>
            </p:cNvPr>
            <p:cNvSpPr/>
            <p:nvPr/>
          </p:nvSpPr>
          <p:spPr>
            <a:xfrm>
              <a:off x="4754722" y="3092675"/>
              <a:ext cx="1033463" cy="292288"/>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err="1">
                  <a:solidFill>
                    <a:schemeClr val="tx1"/>
                  </a:solidFill>
                  <a:latin typeface="Arial Nova Cond Light" panose="020B0306020202020204" pitchFamily="34" charset="0"/>
                </a:rPr>
                <a:t>definiëren</a:t>
              </a:r>
              <a:endParaRPr lang="nl-NL" sz="1600">
                <a:solidFill>
                  <a:schemeClr val="tx1"/>
                </a:solidFill>
                <a:latin typeface="Arial Nova Cond Light" panose="020B0306020202020204" pitchFamily="34" charset="0"/>
              </a:endParaRPr>
            </a:p>
          </p:txBody>
        </p:sp>
        <p:sp>
          <p:nvSpPr>
            <p:cNvPr id="29" name="Rechthoek: afgeronde hoeken 28">
              <a:extLst>
                <a:ext uri="{FF2B5EF4-FFF2-40B4-BE49-F238E27FC236}">
                  <a16:creationId xmlns:a16="http://schemas.microsoft.com/office/drawing/2014/main" id="{DBA8406B-4FC7-404A-80A5-90821FF4DD7D}"/>
                </a:ext>
              </a:extLst>
            </p:cNvPr>
            <p:cNvSpPr/>
            <p:nvPr/>
          </p:nvSpPr>
          <p:spPr>
            <a:xfrm>
              <a:off x="6260419" y="3092675"/>
              <a:ext cx="1033463" cy="292288"/>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err="1">
                  <a:solidFill>
                    <a:schemeClr val="tx1"/>
                  </a:solidFill>
                  <a:latin typeface="Arial Nova Cond Light" panose="020B0306020202020204" pitchFamily="34" charset="0"/>
                </a:rPr>
                <a:t>verklaren</a:t>
              </a:r>
              <a:endParaRPr lang="nl-NL" sz="1600">
                <a:solidFill>
                  <a:schemeClr val="tx1"/>
                </a:solidFill>
                <a:latin typeface="Arial Nova Cond Light" panose="020B0306020202020204" pitchFamily="34" charset="0"/>
              </a:endParaRPr>
            </a:p>
          </p:txBody>
        </p:sp>
        <p:sp>
          <p:nvSpPr>
            <p:cNvPr id="34" name="Rechthoek: afgeronde hoeken 33">
              <a:extLst>
                <a:ext uri="{FF2B5EF4-FFF2-40B4-BE49-F238E27FC236}">
                  <a16:creationId xmlns:a16="http://schemas.microsoft.com/office/drawing/2014/main" id="{64A00DF1-DFBB-4C46-8419-5CC2466B8AF9}"/>
                </a:ext>
              </a:extLst>
            </p:cNvPr>
            <p:cNvSpPr/>
            <p:nvPr/>
          </p:nvSpPr>
          <p:spPr>
            <a:xfrm>
              <a:off x="7801087" y="3092675"/>
              <a:ext cx="1033463" cy="292288"/>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evalueren</a:t>
              </a:r>
              <a:endParaRPr lang="nl-NL" sz="1600" dirty="0">
                <a:solidFill>
                  <a:schemeClr val="tx1"/>
                </a:solidFill>
                <a:latin typeface="Arial Nova Cond Light" panose="020B0306020202020204" pitchFamily="34" charset="0"/>
              </a:endParaRPr>
            </a:p>
          </p:txBody>
        </p:sp>
        <p:sp>
          <p:nvSpPr>
            <p:cNvPr id="45" name="Rechthoek: afgeronde hoeken 44">
              <a:extLst>
                <a:ext uri="{FF2B5EF4-FFF2-40B4-BE49-F238E27FC236}">
                  <a16:creationId xmlns:a16="http://schemas.microsoft.com/office/drawing/2014/main" id="{B0AD61A0-D6D4-4048-AA79-C8E011E5D60F}"/>
                </a:ext>
              </a:extLst>
            </p:cNvPr>
            <p:cNvSpPr/>
            <p:nvPr/>
          </p:nvSpPr>
          <p:spPr>
            <a:xfrm>
              <a:off x="9291891" y="3094758"/>
              <a:ext cx="1033463" cy="292288"/>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beschrijven</a:t>
              </a:r>
              <a:endParaRPr lang="nl-NL" sz="1600" dirty="0">
                <a:solidFill>
                  <a:schemeClr val="tx1"/>
                </a:solidFill>
                <a:latin typeface="Arial Nova Cond Light" panose="020B0306020202020204" pitchFamily="34" charset="0"/>
              </a:endParaRPr>
            </a:p>
          </p:txBody>
        </p:sp>
      </p:gr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21"/>
        <p:cNvGrpSpPr/>
        <p:nvPr/>
      </p:nvGrpSpPr>
      <p:grpSpPr>
        <a:xfrm>
          <a:off x="0" y="0"/>
          <a:ext cx="0" cy="0"/>
          <a:chOff x="0" y="0"/>
          <a:chExt cx="0" cy="0"/>
        </a:xfrm>
      </p:grpSpPr>
      <p:sp>
        <p:nvSpPr>
          <p:cNvPr id="39" name="Vrije vorm: vorm 38">
            <a:extLst>
              <a:ext uri="{FF2B5EF4-FFF2-40B4-BE49-F238E27FC236}">
                <a16:creationId xmlns:a16="http://schemas.microsoft.com/office/drawing/2014/main" id="{E683FBAD-17D1-4419-ADCC-C4FA2FA943F7}"/>
              </a:ext>
            </a:extLst>
          </p:cNvPr>
          <p:cNvSpPr/>
          <p:nvPr/>
        </p:nvSpPr>
        <p:spPr>
          <a:xfrm>
            <a:off x="623867" y="4704558"/>
            <a:ext cx="10071123" cy="46387"/>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Vrije vorm: vorm 3">
            <a:extLst>
              <a:ext uri="{FF2B5EF4-FFF2-40B4-BE49-F238E27FC236}">
                <a16:creationId xmlns:a16="http://schemas.microsoft.com/office/drawing/2014/main" id="{508E5361-F737-48DE-89E3-CFD38207976E}"/>
              </a:ext>
            </a:extLst>
          </p:cNvPr>
          <p:cNvSpPr/>
          <p:nvPr/>
        </p:nvSpPr>
        <p:spPr>
          <a:xfrm>
            <a:off x="3514725" y="1076324"/>
            <a:ext cx="7248525" cy="45719"/>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rije vorm: vorm 4">
            <a:extLst>
              <a:ext uri="{FF2B5EF4-FFF2-40B4-BE49-F238E27FC236}">
                <a16:creationId xmlns:a16="http://schemas.microsoft.com/office/drawing/2014/main" id="{1A996C50-ED06-4E07-BD72-65CD920F2511}"/>
              </a:ext>
            </a:extLst>
          </p:cNvPr>
          <p:cNvSpPr/>
          <p:nvPr/>
        </p:nvSpPr>
        <p:spPr>
          <a:xfrm>
            <a:off x="1781175" y="1085850"/>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2E70D5DF-10DF-4EDC-9000-A395CFD6B8BD}"/>
              </a:ext>
            </a:extLst>
          </p:cNvPr>
          <p:cNvSpPr/>
          <p:nvPr/>
        </p:nvSpPr>
        <p:spPr>
          <a:xfrm>
            <a:off x="376237" y="366206"/>
            <a:ext cx="1457325" cy="1457325"/>
          </a:xfrm>
          <a:prstGeom prst="flowChartConnector">
            <a:avLst/>
          </a:prstGeom>
          <a:solidFill>
            <a:srgbClr val="E35A45"/>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Voorbereiding</a:t>
            </a:r>
            <a:endParaRPr lang="nl-NL" sz="1600" b="1">
              <a:solidFill>
                <a:schemeClr val="tx1"/>
              </a:solidFill>
              <a:latin typeface="Arial Nova Cond Light" panose="020B0306020202020204" pitchFamily="34" charset="0"/>
            </a:endParaRPr>
          </a:p>
        </p:txBody>
      </p:sp>
      <p:grpSp>
        <p:nvGrpSpPr>
          <p:cNvPr id="7" name="Groep 6">
            <a:extLst>
              <a:ext uri="{FF2B5EF4-FFF2-40B4-BE49-F238E27FC236}">
                <a16:creationId xmlns:a16="http://schemas.microsoft.com/office/drawing/2014/main" id="{EFFCFD4B-CF2B-4427-A831-91C99E51FCB8}"/>
              </a:ext>
            </a:extLst>
          </p:cNvPr>
          <p:cNvGrpSpPr/>
          <p:nvPr/>
        </p:nvGrpSpPr>
        <p:grpSpPr>
          <a:xfrm>
            <a:off x="2363103" y="853459"/>
            <a:ext cx="3904348" cy="482818"/>
            <a:chOff x="1009650" y="1888906"/>
            <a:chExt cx="4002205" cy="482818"/>
          </a:xfrm>
          <a:solidFill>
            <a:srgbClr val="E35A45"/>
          </a:solidFill>
        </p:grpSpPr>
        <p:sp>
          <p:nvSpPr>
            <p:cNvPr id="8" name="Rechthoek: afgeronde hoeken 7">
              <a:extLst>
                <a:ext uri="{FF2B5EF4-FFF2-40B4-BE49-F238E27FC236}">
                  <a16:creationId xmlns:a16="http://schemas.microsoft.com/office/drawing/2014/main" id="{F7A72ABB-379F-49D9-BFEB-651C304E79D9}"/>
                </a:ext>
              </a:extLst>
            </p:cNvPr>
            <p:cNvSpPr/>
            <p:nvPr/>
          </p:nvSpPr>
          <p:spPr>
            <a:xfrm>
              <a:off x="1162051" y="1895474"/>
              <a:ext cx="3849804"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a:solidFill>
                    <a:schemeClr val="tx1"/>
                  </a:solidFill>
                  <a:latin typeface="Arial Nova Cond Light" panose="020B0306020202020204" pitchFamily="34" charset="0"/>
                </a:rPr>
                <a:t>Wie </a:t>
              </a:r>
              <a:r>
                <a:rPr lang="en-US" sz="2000" err="1">
                  <a:solidFill>
                    <a:schemeClr val="tx1"/>
                  </a:solidFill>
                  <a:latin typeface="Arial Nova Cond Light" panose="020B0306020202020204" pitchFamily="34" charset="0"/>
                </a:rPr>
                <a:t>betrek</a:t>
              </a:r>
              <a:r>
                <a:rPr lang="en-US" sz="2000">
                  <a:solidFill>
                    <a:schemeClr val="tx1"/>
                  </a:solidFill>
                  <a:latin typeface="Arial Nova Cond Light" panose="020B0306020202020204" pitchFamily="34" charset="0"/>
                </a:rPr>
                <a:t> je </a:t>
              </a:r>
              <a:r>
                <a:rPr lang="en-US" sz="2000" err="1">
                  <a:solidFill>
                    <a:schemeClr val="tx1"/>
                  </a:solidFill>
                  <a:latin typeface="Arial Nova Cond Light" panose="020B0306020202020204" pitchFamily="34" charset="0"/>
                </a:rPr>
                <a:t>bij</a:t>
              </a:r>
              <a:r>
                <a:rPr lang="en-US" sz="2000">
                  <a:solidFill>
                    <a:schemeClr val="tx1"/>
                  </a:solidFill>
                  <a:latin typeface="Arial Nova Cond Light" panose="020B0306020202020204" pitchFamily="34" charset="0"/>
                </a:rPr>
                <a:t> het project</a:t>
              </a:r>
              <a:endParaRPr lang="nl-NL" sz="2000">
                <a:solidFill>
                  <a:schemeClr val="tx1"/>
                </a:solidFill>
                <a:latin typeface="Arial Nova Cond Light" panose="020B0306020202020204" pitchFamily="34" charset="0"/>
              </a:endParaRPr>
            </a:p>
          </p:txBody>
        </p:sp>
        <p:sp>
          <p:nvSpPr>
            <p:cNvPr id="9" name="Stroomdiagram: Verbindingslijn 8">
              <a:extLst>
                <a:ext uri="{FF2B5EF4-FFF2-40B4-BE49-F238E27FC236}">
                  <a16:creationId xmlns:a16="http://schemas.microsoft.com/office/drawing/2014/main" id="{7F394980-785F-412E-A650-3FA8FDE92002}"/>
                </a:ext>
              </a:extLst>
            </p:cNvPr>
            <p:cNvSpPr/>
            <p:nvPr/>
          </p:nvSpPr>
          <p:spPr>
            <a:xfrm>
              <a:off x="1009650" y="1888906"/>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2</a:t>
              </a:r>
              <a:endParaRPr lang="nl-NL" sz="2000" b="1">
                <a:solidFill>
                  <a:schemeClr val="tx1"/>
                </a:solidFill>
              </a:endParaRPr>
            </a:p>
          </p:txBody>
        </p:sp>
      </p:grpSp>
      <p:sp>
        <p:nvSpPr>
          <p:cNvPr id="10" name="Stroomdiagram: Verbindingslijn 15">
            <a:extLst>
              <a:ext uri="{FF2B5EF4-FFF2-40B4-BE49-F238E27FC236}">
                <a16:creationId xmlns:a16="http://schemas.microsoft.com/office/drawing/2014/main" id="{4034FE1B-859D-450C-9B35-2CEE28A6B88C}"/>
              </a:ext>
            </a:extLst>
          </p:cNvPr>
          <p:cNvSpPr/>
          <p:nvPr/>
        </p:nvSpPr>
        <p:spPr>
          <a:xfrm>
            <a:off x="10697478" y="1076326"/>
            <a:ext cx="837297" cy="800097"/>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vorm 12">
            <a:extLst>
              <a:ext uri="{FF2B5EF4-FFF2-40B4-BE49-F238E27FC236}">
                <a16:creationId xmlns:a16="http://schemas.microsoft.com/office/drawing/2014/main" id="{56B21043-6E12-40C2-A494-5004CB705A0D}"/>
              </a:ext>
            </a:extLst>
          </p:cNvPr>
          <p:cNvSpPr/>
          <p:nvPr/>
        </p:nvSpPr>
        <p:spPr>
          <a:xfrm>
            <a:off x="11534774" y="-57151"/>
            <a:ext cx="45719" cy="1880667"/>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18FFCCC2-849B-4884-8746-0C1EF78C203C}"/>
              </a:ext>
            </a:extLst>
          </p:cNvPr>
          <p:cNvPicPr>
            <a:picLocks noChangeAspect="1"/>
          </p:cNvPicPr>
          <p:nvPr/>
        </p:nvPicPr>
        <p:blipFill>
          <a:blip r:embed="rId3"/>
          <a:stretch>
            <a:fillRect/>
          </a:stretch>
        </p:blipFill>
        <p:spPr>
          <a:xfrm>
            <a:off x="1107708" y="2221344"/>
            <a:ext cx="1291590" cy="2405029"/>
          </a:xfrm>
          <a:prstGeom prst="rect">
            <a:avLst/>
          </a:prstGeom>
        </p:spPr>
      </p:pic>
      <p:pic>
        <p:nvPicPr>
          <p:cNvPr id="18" name="Afbeelding 17">
            <a:extLst>
              <a:ext uri="{FF2B5EF4-FFF2-40B4-BE49-F238E27FC236}">
                <a16:creationId xmlns:a16="http://schemas.microsoft.com/office/drawing/2014/main" id="{8A248D86-9C0A-4EA7-95B5-C3ADF5EF50D8}"/>
              </a:ext>
            </a:extLst>
          </p:cNvPr>
          <p:cNvPicPr>
            <a:picLocks noChangeAspect="1"/>
          </p:cNvPicPr>
          <p:nvPr/>
        </p:nvPicPr>
        <p:blipFill>
          <a:blip r:embed="rId4"/>
          <a:stretch>
            <a:fillRect/>
          </a:stretch>
        </p:blipFill>
        <p:spPr>
          <a:xfrm>
            <a:off x="2534805" y="2153442"/>
            <a:ext cx="1327618" cy="2472115"/>
          </a:xfrm>
          <a:prstGeom prst="rect">
            <a:avLst/>
          </a:prstGeom>
        </p:spPr>
      </p:pic>
      <p:pic>
        <p:nvPicPr>
          <p:cNvPr id="19" name="Afbeelding 18">
            <a:extLst>
              <a:ext uri="{FF2B5EF4-FFF2-40B4-BE49-F238E27FC236}">
                <a16:creationId xmlns:a16="http://schemas.microsoft.com/office/drawing/2014/main" id="{06E85B07-EEAF-4301-B952-C2FA48971343}"/>
              </a:ext>
            </a:extLst>
          </p:cNvPr>
          <p:cNvPicPr>
            <a:picLocks noChangeAspect="1"/>
          </p:cNvPicPr>
          <p:nvPr/>
        </p:nvPicPr>
        <p:blipFill>
          <a:blip r:embed="rId5"/>
          <a:stretch>
            <a:fillRect/>
          </a:stretch>
        </p:blipFill>
        <p:spPr>
          <a:xfrm>
            <a:off x="3983112" y="2110168"/>
            <a:ext cx="1353063" cy="2519496"/>
          </a:xfrm>
          <a:prstGeom prst="rect">
            <a:avLst/>
          </a:prstGeom>
        </p:spPr>
      </p:pic>
      <p:pic>
        <p:nvPicPr>
          <p:cNvPr id="20" name="Afbeelding 19">
            <a:extLst>
              <a:ext uri="{FF2B5EF4-FFF2-40B4-BE49-F238E27FC236}">
                <a16:creationId xmlns:a16="http://schemas.microsoft.com/office/drawing/2014/main" id="{53B251DC-E7DC-47C4-8450-B7C4BADD2E7E}"/>
              </a:ext>
            </a:extLst>
          </p:cNvPr>
          <p:cNvPicPr>
            <a:picLocks noChangeAspect="1"/>
          </p:cNvPicPr>
          <p:nvPr/>
        </p:nvPicPr>
        <p:blipFill>
          <a:blip r:embed="rId6"/>
          <a:stretch>
            <a:fillRect/>
          </a:stretch>
        </p:blipFill>
        <p:spPr>
          <a:xfrm>
            <a:off x="5624878" y="2222523"/>
            <a:ext cx="1291590" cy="2405029"/>
          </a:xfrm>
          <a:prstGeom prst="rect">
            <a:avLst/>
          </a:prstGeom>
        </p:spPr>
      </p:pic>
      <p:pic>
        <p:nvPicPr>
          <p:cNvPr id="21" name="Afbeelding 20">
            <a:extLst>
              <a:ext uri="{FF2B5EF4-FFF2-40B4-BE49-F238E27FC236}">
                <a16:creationId xmlns:a16="http://schemas.microsoft.com/office/drawing/2014/main" id="{8397F862-4425-41A4-A0DC-6A926A9B32E9}"/>
              </a:ext>
            </a:extLst>
          </p:cNvPr>
          <p:cNvPicPr>
            <a:picLocks noChangeAspect="1"/>
          </p:cNvPicPr>
          <p:nvPr/>
        </p:nvPicPr>
        <p:blipFill>
          <a:blip r:embed="rId7"/>
          <a:stretch>
            <a:fillRect/>
          </a:stretch>
        </p:blipFill>
        <p:spPr>
          <a:xfrm>
            <a:off x="7251913" y="2162023"/>
            <a:ext cx="1291590" cy="2468880"/>
          </a:xfrm>
          <a:prstGeom prst="rect">
            <a:avLst/>
          </a:prstGeom>
        </p:spPr>
      </p:pic>
      <p:pic>
        <p:nvPicPr>
          <p:cNvPr id="22" name="Afbeelding 21">
            <a:extLst>
              <a:ext uri="{FF2B5EF4-FFF2-40B4-BE49-F238E27FC236}">
                <a16:creationId xmlns:a16="http://schemas.microsoft.com/office/drawing/2014/main" id="{30BFD9D1-62BC-42D6-87AD-AEDA658ABEBE}"/>
              </a:ext>
            </a:extLst>
          </p:cNvPr>
          <p:cNvPicPr>
            <a:picLocks noChangeAspect="1"/>
          </p:cNvPicPr>
          <p:nvPr/>
        </p:nvPicPr>
        <p:blipFill>
          <a:blip r:embed="rId8"/>
          <a:stretch>
            <a:fillRect/>
          </a:stretch>
        </p:blipFill>
        <p:spPr>
          <a:xfrm>
            <a:off x="8811803" y="2104873"/>
            <a:ext cx="1434936" cy="2519887"/>
          </a:xfrm>
          <a:prstGeom prst="rect">
            <a:avLst/>
          </a:prstGeom>
        </p:spPr>
      </p:pic>
      <p:sp>
        <p:nvSpPr>
          <p:cNvPr id="23" name="Rechthoek: afgeronde hoeken 22">
            <a:extLst>
              <a:ext uri="{FF2B5EF4-FFF2-40B4-BE49-F238E27FC236}">
                <a16:creationId xmlns:a16="http://schemas.microsoft.com/office/drawing/2014/main" id="{A9DF27B9-3FB9-4926-8C00-7BC14301B615}"/>
              </a:ext>
            </a:extLst>
          </p:cNvPr>
          <p:cNvSpPr/>
          <p:nvPr/>
        </p:nvSpPr>
        <p:spPr>
          <a:xfrm>
            <a:off x="1141125" y="4543998"/>
            <a:ext cx="1211550" cy="603265"/>
          </a:xfrm>
          <a:prstGeom prst="roundRect">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Onderwijs</a:t>
            </a:r>
            <a:endParaRPr lang="en-US" sz="1600" dirty="0">
              <a:solidFill>
                <a:schemeClr val="tx1"/>
              </a:solidFill>
              <a:latin typeface="Arial Nova Cond Light" panose="020B0306020202020204" pitchFamily="34" charset="0"/>
            </a:endParaRPr>
          </a:p>
          <a:p>
            <a:pPr algn="ctr"/>
            <a:r>
              <a:rPr lang="en-US" sz="1600" dirty="0">
                <a:solidFill>
                  <a:schemeClr val="tx1"/>
                </a:solidFill>
                <a:latin typeface="Arial Nova Cond Light" panose="020B0306020202020204" pitchFamily="34" charset="0"/>
              </a:rPr>
              <a:t>expert</a:t>
            </a:r>
            <a:endParaRPr lang="nl-NL" sz="1600" dirty="0">
              <a:solidFill>
                <a:schemeClr val="tx1"/>
              </a:solidFill>
              <a:latin typeface="Arial Nova Cond Light" panose="020B0306020202020204" pitchFamily="34" charset="0"/>
            </a:endParaRPr>
          </a:p>
        </p:txBody>
      </p:sp>
      <p:sp>
        <p:nvSpPr>
          <p:cNvPr id="24" name="Rechthoek: afgeronde hoeken 23">
            <a:extLst>
              <a:ext uri="{FF2B5EF4-FFF2-40B4-BE49-F238E27FC236}">
                <a16:creationId xmlns:a16="http://schemas.microsoft.com/office/drawing/2014/main" id="{B03986CD-1557-4416-8C84-2ACC8EB5897C}"/>
              </a:ext>
            </a:extLst>
          </p:cNvPr>
          <p:cNvSpPr/>
          <p:nvPr/>
        </p:nvSpPr>
        <p:spPr>
          <a:xfrm>
            <a:off x="2586073" y="4545178"/>
            <a:ext cx="1316396" cy="326106"/>
          </a:xfrm>
          <a:prstGeom prst="roundRect">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a:solidFill>
                  <a:schemeClr val="tx1"/>
                </a:solidFill>
                <a:latin typeface="Arial Nova Cond Light" panose="020B0306020202020204" pitchFamily="34" charset="0"/>
              </a:rPr>
              <a:t>Data scientist</a:t>
            </a:r>
            <a:endParaRPr lang="nl-NL" sz="1600" dirty="0">
              <a:solidFill>
                <a:schemeClr val="tx1"/>
              </a:solidFill>
              <a:latin typeface="Arial Nova Cond Light" panose="020B0306020202020204" pitchFamily="34" charset="0"/>
            </a:endParaRPr>
          </a:p>
        </p:txBody>
      </p:sp>
      <p:sp>
        <p:nvSpPr>
          <p:cNvPr id="25" name="Rechthoek: afgeronde hoeken 24">
            <a:extLst>
              <a:ext uri="{FF2B5EF4-FFF2-40B4-BE49-F238E27FC236}">
                <a16:creationId xmlns:a16="http://schemas.microsoft.com/office/drawing/2014/main" id="{FA4DB40E-0517-44CB-921C-D25D18B064DA}"/>
              </a:ext>
            </a:extLst>
          </p:cNvPr>
          <p:cNvSpPr/>
          <p:nvPr/>
        </p:nvSpPr>
        <p:spPr>
          <a:xfrm>
            <a:off x="4095821" y="4543999"/>
            <a:ext cx="1184558" cy="326106"/>
          </a:xfrm>
          <a:prstGeom prst="roundRect">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Bestuurder</a:t>
            </a:r>
            <a:endParaRPr lang="nl-NL" sz="1600" dirty="0">
              <a:solidFill>
                <a:schemeClr val="tx1"/>
              </a:solidFill>
              <a:latin typeface="Arial Nova Cond Light" panose="020B0306020202020204" pitchFamily="34" charset="0"/>
            </a:endParaRPr>
          </a:p>
        </p:txBody>
      </p:sp>
      <p:sp>
        <p:nvSpPr>
          <p:cNvPr id="26" name="Rechthoek: afgeronde hoeken 25">
            <a:extLst>
              <a:ext uri="{FF2B5EF4-FFF2-40B4-BE49-F238E27FC236}">
                <a16:creationId xmlns:a16="http://schemas.microsoft.com/office/drawing/2014/main" id="{D36699E8-BBAE-486C-BB9A-56D8EF95084C}"/>
              </a:ext>
            </a:extLst>
          </p:cNvPr>
          <p:cNvSpPr/>
          <p:nvPr/>
        </p:nvSpPr>
        <p:spPr>
          <a:xfrm>
            <a:off x="5490642" y="4543998"/>
            <a:ext cx="1571324" cy="351937"/>
          </a:xfrm>
          <a:prstGeom prst="roundRect">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Informatiemanager</a:t>
            </a:r>
            <a:endParaRPr lang="nl-NL" sz="1600" dirty="0">
              <a:solidFill>
                <a:schemeClr val="tx1"/>
              </a:solidFill>
              <a:latin typeface="Arial Nova Cond Light" panose="020B0306020202020204" pitchFamily="34" charset="0"/>
            </a:endParaRPr>
          </a:p>
        </p:txBody>
      </p:sp>
      <p:sp>
        <p:nvSpPr>
          <p:cNvPr id="27" name="Vrije vorm: vorm 26">
            <a:extLst>
              <a:ext uri="{FF2B5EF4-FFF2-40B4-BE49-F238E27FC236}">
                <a16:creationId xmlns:a16="http://schemas.microsoft.com/office/drawing/2014/main" id="{50CE128C-2FE7-404D-80DD-1DA891BF5899}"/>
              </a:ext>
            </a:extLst>
          </p:cNvPr>
          <p:cNvSpPr/>
          <p:nvPr/>
        </p:nvSpPr>
        <p:spPr>
          <a:xfrm>
            <a:off x="11534774" y="1875421"/>
            <a:ext cx="45719" cy="202117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Stroomdiagram: Verbindingslijn 15">
            <a:extLst>
              <a:ext uri="{FF2B5EF4-FFF2-40B4-BE49-F238E27FC236}">
                <a16:creationId xmlns:a16="http://schemas.microsoft.com/office/drawing/2014/main" id="{DEB41FC2-7795-49B6-B5BB-341242E5B9DD}"/>
              </a:ext>
            </a:extLst>
          </p:cNvPr>
          <p:cNvSpPr/>
          <p:nvPr/>
        </p:nvSpPr>
        <p:spPr>
          <a:xfrm>
            <a:off x="10686778" y="3896599"/>
            <a:ext cx="845510" cy="807944"/>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1471613 w 1471613"/>
              <a:gd name="connsiteY0" fmla="*/ -1 h 1471612"/>
              <a:gd name="connsiteX1" fmla="*/ 0 w 1471613"/>
              <a:gd name="connsiteY1" fmla="*/ 1471612 h 1471612"/>
            </a:gdLst>
            <a:ahLst/>
            <a:cxnLst>
              <a:cxn ang="0">
                <a:pos x="connsiteX0" y="connsiteY0"/>
              </a:cxn>
              <a:cxn ang="0">
                <a:pos x="connsiteX1" y="connsiteY1"/>
              </a:cxn>
            </a:cxnLst>
            <a:rect l="l" t="t" r="r" b="b"/>
            <a:pathLst>
              <a:path w="1471613" h="1471612">
                <a:moveTo>
                  <a:pt x="1471613" y="-1"/>
                </a:moveTo>
                <a:cubicBezTo>
                  <a:pt x="1471613" y="812748"/>
                  <a:pt x="812749" y="1471612"/>
                  <a:pt x="0" y="1471612"/>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afgeronde hoeken 29">
            <a:extLst>
              <a:ext uri="{FF2B5EF4-FFF2-40B4-BE49-F238E27FC236}">
                <a16:creationId xmlns:a16="http://schemas.microsoft.com/office/drawing/2014/main" id="{FD4D5E21-4773-4826-90A4-8A27756170AE}"/>
              </a:ext>
            </a:extLst>
          </p:cNvPr>
          <p:cNvSpPr/>
          <p:nvPr/>
        </p:nvSpPr>
        <p:spPr>
          <a:xfrm>
            <a:off x="8723513" y="4515264"/>
            <a:ext cx="1792775" cy="632158"/>
          </a:xfrm>
          <a:prstGeom prst="roundRect">
            <a:avLst>
              <a:gd name="adj" fmla="val 10037"/>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Functionaris</a:t>
            </a:r>
            <a:r>
              <a:rPr lang="en-US" sz="1600" dirty="0">
                <a:solidFill>
                  <a:schemeClr val="tx1"/>
                </a:solidFill>
                <a:latin typeface="Arial Nova Cond Light" panose="020B0306020202020204" pitchFamily="34" charset="0"/>
              </a:rPr>
              <a:t> </a:t>
            </a:r>
            <a:r>
              <a:rPr lang="en-US" sz="1600" dirty="0" err="1">
                <a:solidFill>
                  <a:schemeClr val="tx1"/>
                </a:solidFill>
                <a:latin typeface="Arial Nova Cond Light" panose="020B0306020202020204" pitchFamily="34" charset="0"/>
              </a:rPr>
              <a:t>gegevensbescherming</a:t>
            </a:r>
            <a:endParaRPr lang="nl-NL" sz="1600" dirty="0">
              <a:solidFill>
                <a:schemeClr val="tx1"/>
              </a:solidFill>
              <a:latin typeface="Arial Nova Cond Light" panose="020B0306020202020204" pitchFamily="34" charset="0"/>
            </a:endParaRPr>
          </a:p>
        </p:txBody>
      </p:sp>
      <p:sp>
        <p:nvSpPr>
          <p:cNvPr id="34" name="Vrije vorm: vorm 33">
            <a:extLst>
              <a:ext uri="{FF2B5EF4-FFF2-40B4-BE49-F238E27FC236}">
                <a16:creationId xmlns:a16="http://schemas.microsoft.com/office/drawing/2014/main" id="{8D8068BC-4113-42F7-A35D-8B4808767923}"/>
              </a:ext>
            </a:extLst>
          </p:cNvPr>
          <p:cNvSpPr/>
          <p:nvPr/>
        </p:nvSpPr>
        <p:spPr>
          <a:xfrm>
            <a:off x="183270" y="5147263"/>
            <a:ext cx="71172" cy="542670"/>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Stroomdiagram: Verbindingslijn 15">
            <a:extLst>
              <a:ext uri="{FF2B5EF4-FFF2-40B4-BE49-F238E27FC236}">
                <a16:creationId xmlns:a16="http://schemas.microsoft.com/office/drawing/2014/main" id="{B5DDB6C0-E70D-4DB9-B909-23C3C156C547}"/>
              </a:ext>
            </a:extLst>
          </p:cNvPr>
          <p:cNvSpPr/>
          <p:nvPr/>
        </p:nvSpPr>
        <p:spPr>
          <a:xfrm rot="-5400000">
            <a:off x="645748" y="6123862"/>
            <a:ext cx="458480" cy="435448"/>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1471613 w 1471613"/>
              <a:gd name="connsiteY0" fmla="*/ -1 h 1471612"/>
              <a:gd name="connsiteX1" fmla="*/ 0 w 1471613"/>
              <a:gd name="connsiteY1" fmla="*/ 1471612 h 1471612"/>
            </a:gdLst>
            <a:ahLst/>
            <a:cxnLst>
              <a:cxn ang="0">
                <a:pos x="connsiteX0" y="connsiteY0"/>
              </a:cxn>
              <a:cxn ang="0">
                <a:pos x="connsiteX1" y="connsiteY1"/>
              </a:cxn>
            </a:cxnLst>
            <a:rect l="l" t="t" r="r" b="b"/>
            <a:pathLst>
              <a:path w="1471613" h="1471612">
                <a:moveTo>
                  <a:pt x="1471613" y="-1"/>
                </a:moveTo>
                <a:cubicBezTo>
                  <a:pt x="1471613" y="812748"/>
                  <a:pt x="812749" y="1471612"/>
                  <a:pt x="0" y="1471612"/>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Vrije vorm: vorm 35">
            <a:extLst>
              <a:ext uri="{FF2B5EF4-FFF2-40B4-BE49-F238E27FC236}">
                <a16:creationId xmlns:a16="http://schemas.microsoft.com/office/drawing/2014/main" id="{195DA1C2-C60C-4B48-995A-10529A6CD066}"/>
              </a:ext>
            </a:extLst>
          </p:cNvPr>
          <p:cNvSpPr/>
          <p:nvPr/>
        </p:nvSpPr>
        <p:spPr>
          <a:xfrm>
            <a:off x="1092712" y="6570826"/>
            <a:ext cx="45719" cy="295920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Stroomdiagram: Verbindingslijn 15">
            <a:extLst>
              <a:ext uri="{FF2B5EF4-FFF2-40B4-BE49-F238E27FC236}">
                <a16:creationId xmlns:a16="http://schemas.microsoft.com/office/drawing/2014/main" id="{F6CD5C6B-6881-4B6B-A0C3-F598E61EF77A}"/>
              </a:ext>
            </a:extLst>
          </p:cNvPr>
          <p:cNvSpPr/>
          <p:nvPr/>
        </p:nvSpPr>
        <p:spPr>
          <a:xfrm rot="-16200000">
            <a:off x="175572" y="5654526"/>
            <a:ext cx="458480" cy="438110"/>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1471613 w 1471613"/>
              <a:gd name="connsiteY0" fmla="*/ -1 h 1471612"/>
              <a:gd name="connsiteX1" fmla="*/ 0 w 1471613"/>
              <a:gd name="connsiteY1" fmla="*/ 1471612 h 1471612"/>
            </a:gdLst>
            <a:ahLst/>
            <a:cxnLst>
              <a:cxn ang="0">
                <a:pos x="connsiteX0" y="connsiteY0"/>
              </a:cxn>
              <a:cxn ang="0">
                <a:pos x="connsiteX1" y="connsiteY1"/>
              </a:cxn>
            </a:cxnLst>
            <a:rect l="l" t="t" r="r" b="b"/>
            <a:pathLst>
              <a:path w="1471613" h="1471612">
                <a:moveTo>
                  <a:pt x="1471613" y="-1"/>
                </a:moveTo>
                <a:cubicBezTo>
                  <a:pt x="1471613" y="812748"/>
                  <a:pt x="812749" y="1471612"/>
                  <a:pt x="0" y="1471612"/>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Stroomdiagram: Verbindingslijn 15">
            <a:extLst>
              <a:ext uri="{FF2B5EF4-FFF2-40B4-BE49-F238E27FC236}">
                <a16:creationId xmlns:a16="http://schemas.microsoft.com/office/drawing/2014/main" id="{B8262A47-CED6-4705-8FD5-8E502FEAB876}"/>
              </a:ext>
            </a:extLst>
          </p:cNvPr>
          <p:cNvSpPr/>
          <p:nvPr/>
        </p:nvSpPr>
        <p:spPr>
          <a:xfrm rot="10800000">
            <a:off x="187663" y="4709153"/>
            <a:ext cx="458480" cy="438110"/>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1471613 w 1471613"/>
              <a:gd name="connsiteY0" fmla="*/ -1 h 1471612"/>
              <a:gd name="connsiteX1" fmla="*/ 0 w 1471613"/>
              <a:gd name="connsiteY1" fmla="*/ 1471612 h 1471612"/>
            </a:gdLst>
            <a:ahLst/>
            <a:cxnLst>
              <a:cxn ang="0">
                <a:pos x="connsiteX0" y="connsiteY0"/>
              </a:cxn>
              <a:cxn ang="0">
                <a:pos x="connsiteX1" y="connsiteY1"/>
              </a:cxn>
            </a:cxnLst>
            <a:rect l="l" t="t" r="r" b="b"/>
            <a:pathLst>
              <a:path w="1471613" h="1471612">
                <a:moveTo>
                  <a:pt x="1471613" y="-1"/>
                </a:moveTo>
                <a:cubicBezTo>
                  <a:pt x="1471613" y="812748"/>
                  <a:pt x="812749" y="1471612"/>
                  <a:pt x="0" y="1471612"/>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afgeronde hoeken 30">
            <a:extLst>
              <a:ext uri="{FF2B5EF4-FFF2-40B4-BE49-F238E27FC236}">
                <a16:creationId xmlns:a16="http://schemas.microsoft.com/office/drawing/2014/main" id="{38BF2171-463E-46D4-B184-5A12955E456B}"/>
              </a:ext>
            </a:extLst>
          </p:cNvPr>
          <p:cNvSpPr/>
          <p:nvPr/>
        </p:nvSpPr>
        <p:spPr>
          <a:xfrm>
            <a:off x="7249081" y="4537219"/>
            <a:ext cx="1276853" cy="610044"/>
          </a:xfrm>
          <a:prstGeom prst="roundRect">
            <a:avLst/>
          </a:prstGeom>
          <a:solidFill>
            <a:srgbClr val="C4D66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90000" rtlCol="0" anchor="ctr"/>
          <a:lstStyle/>
          <a:p>
            <a:pPr algn="ctr"/>
            <a:r>
              <a:rPr lang="en-US" sz="1600" dirty="0" err="1">
                <a:solidFill>
                  <a:schemeClr val="tx1"/>
                </a:solidFill>
                <a:latin typeface="Arial Nova Cond Light" panose="020B0306020202020204" pitchFamily="34" charset="0"/>
              </a:rPr>
              <a:t>Communicatie</a:t>
            </a:r>
            <a:endParaRPr lang="en-US" sz="1600" dirty="0">
              <a:solidFill>
                <a:schemeClr val="tx1"/>
              </a:solidFill>
              <a:latin typeface="Arial Nova Cond Light" panose="020B0306020202020204" pitchFamily="34" charset="0"/>
            </a:endParaRPr>
          </a:p>
          <a:p>
            <a:pPr algn="ctr"/>
            <a:r>
              <a:rPr lang="en-US" sz="1600" dirty="0" err="1">
                <a:solidFill>
                  <a:schemeClr val="tx1"/>
                </a:solidFill>
                <a:latin typeface="Arial Nova Cond Light" panose="020B0306020202020204" pitchFamily="34" charset="0"/>
              </a:rPr>
              <a:t>medewerker</a:t>
            </a:r>
            <a:endParaRPr lang="nl-NL" sz="1600" dirty="0">
              <a:solidFill>
                <a:schemeClr val="tx1"/>
              </a:solidFill>
              <a:latin typeface="Arial Nova Cond Light" panose="020B0306020202020204" pitchFamily="34"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D0F0"/>
        </a:solidFill>
        <a:effectLst/>
      </p:bgPr>
    </p:bg>
    <p:spTree>
      <p:nvGrpSpPr>
        <p:cNvPr id="1" name="Shape 135"/>
        <p:cNvGrpSpPr/>
        <p:nvPr/>
      </p:nvGrpSpPr>
      <p:grpSpPr>
        <a:xfrm>
          <a:off x="0" y="0"/>
          <a:ext cx="0" cy="0"/>
          <a:chOff x="0" y="0"/>
          <a:chExt cx="0" cy="0"/>
        </a:xfrm>
      </p:grpSpPr>
      <p:sp>
        <p:nvSpPr>
          <p:cNvPr id="29" name="Vrije vorm: vorm 28">
            <a:extLst>
              <a:ext uri="{FF2B5EF4-FFF2-40B4-BE49-F238E27FC236}">
                <a16:creationId xmlns:a16="http://schemas.microsoft.com/office/drawing/2014/main" id="{1D27190B-A665-4A09-BB56-8E07C0A3DAAB}"/>
              </a:ext>
            </a:extLst>
          </p:cNvPr>
          <p:cNvSpPr/>
          <p:nvPr/>
        </p:nvSpPr>
        <p:spPr>
          <a:xfrm flipH="1">
            <a:off x="3392771" y="1114151"/>
            <a:ext cx="51415" cy="4637406"/>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rije vorm: vorm 11">
            <a:extLst>
              <a:ext uri="{FF2B5EF4-FFF2-40B4-BE49-F238E27FC236}">
                <a16:creationId xmlns:a16="http://schemas.microsoft.com/office/drawing/2014/main" id="{60FE9D5E-8E1E-4B4A-B833-D2A3CF4D3740}"/>
              </a:ext>
            </a:extLst>
          </p:cNvPr>
          <p:cNvSpPr/>
          <p:nvPr/>
        </p:nvSpPr>
        <p:spPr>
          <a:xfrm flipH="1">
            <a:off x="1046991" y="-1744499"/>
            <a:ext cx="45719" cy="3462695"/>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rije vorm: vorm 4">
            <a:extLst>
              <a:ext uri="{FF2B5EF4-FFF2-40B4-BE49-F238E27FC236}">
                <a16:creationId xmlns:a16="http://schemas.microsoft.com/office/drawing/2014/main" id="{F484176D-BE9F-478D-8D40-994E6312B077}"/>
              </a:ext>
            </a:extLst>
          </p:cNvPr>
          <p:cNvSpPr/>
          <p:nvPr/>
        </p:nvSpPr>
        <p:spPr>
          <a:xfrm>
            <a:off x="1781175" y="1085850"/>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C8113030-7FDE-4239-98F4-02F7FAFFBCC6}"/>
              </a:ext>
            </a:extLst>
          </p:cNvPr>
          <p:cNvSpPr/>
          <p:nvPr/>
        </p:nvSpPr>
        <p:spPr>
          <a:xfrm>
            <a:off x="376237" y="366206"/>
            <a:ext cx="1457325" cy="1457325"/>
          </a:xfrm>
          <a:prstGeom prst="flowChartConnector">
            <a:avLst/>
          </a:prstGeom>
          <a:solidFill>
            <a:srgbClr val="E35A45"/>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ctr"/>
          <a:lstStyle/>
          <a:p>
            <a:pPr algn="ctr"/>
            <a:r>
              <a:rPr lang="en-US" sz="1600" b="1" err="1">
                <a:solidFill>
                  <a:schemeClr val="tx1"/>
                </a:solidFill>
                <a:latin typeface="Arial Nova Cond Light" panose="020B0306020202020204" pitchFamily="34" charset="0"/>
              </a:rPr>
              <a:t>Voorbereiding</a:t>
            </a:r>
            <a:endParaRPr lang="nl-NL" sz="1600" b="1">
              <a:solidFill>
                <a:schemeClr val="tx1"/>
              </a:solidFill>
              <a:latin typeface="Arial Nova Cond Light" panose="020B0306020202020204" pitchFamily="34" charset="0"/>
            </a:endParaRPr>
          </a:p>
        </p:txBody>
      </p:sp>
      <p:grpSp>
        <p:nvGrpSpPr>
          <p:cNvPr id="7" name="Groep 6">
            <a:extLst>
              <a:ext uri="{FF2B5EF4-FFF2-40B4-BE49-F238E27FC236}">
                <a16:creationId xmlns:a16="http://schemas.microsoft.com/office/drawing/2014/main" id="{1069AC5F-4053-4227-8A51-D116A5E281E0}"/>
              </a:ext>
            </a:extLst>
          </p:cNvPr>
          <p:cNvGrpSpPr/>
          <p:nvPr/>
        </p:nvGrpSpPr>
        <p:grpSpPr>
          <a:xfrm>
            <a:off x="2363102" y="853459"/>
            <a:ext cx="2066023" cy="482818"/>
            <a:chOff x="1009650" y="1888906"/>
            <a:chExt cx="2066023" cy="482818"/>
          </a:xfrm>
          <a:solidFill>
            <a:srgbClr val="E35A45"/>
          </a:solidFill>
        </p:grpSpPr>
        <p:sp>
          <p:nvSpPr>
            <p:cNvPr id="8" name="Rechthoek: afgeronde hoeken 7">
              <a:extLst>
                <a:ext uri="{FF2B5EF4-FFF2-40B4-BE49-F238E27FC236}">
                  <a16:creationId xmlns:a16="http://schemas.microsoft.com/office/drawing/2014/main" id="{4572C1F4-F06D-4ACE-A6DA-CDC0927A2A20}"/>
                </a:ext>
              </a:extLst>
            </p:cNvPr>
            <p:cNvSpPr/>
            <p:nvPr/>
          </p:nvSpPr>
          <p:spPr>
            <a:xfrm>
              <a:off x="1162051" y="1895474"/>
              <a:ext cx="1913622" cy="466725"/>
            </a:xfrm>
            <a:prstGeom prst="roundRect">
              <a:avLst>
                <a:gd name="adj" fmla="val 11495"/>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2000">
                  <a:solidFill>
                    <a:schemeClr val="tx1"/>
                  </a:solidFill>
                  <a:latin typeface="Arial Nova Cond Light" panose="020B0306020202020204" pitchFamily="34" charset="0"/>
                </a:rPr>
                <a:t>Privacy</a:t>
              </a:r>
              <a:endParaRPr lang="nl-NL" sz="2000">
                <a:solidFill>
                  <a:schemeClr val="tx1"/>
                </a:solidFill>
                <a:latin typeface="Arial Nova Cond Light" panose="020B0306020202020204" pitchFamily="34" charset="0"/>
              </a:endParaRPr>
            </a:p>
          </p:txBody>
        </p:sp>
        <p:sp>
          <p:nvSpPr>
            <p:cNvPr id="9" name="Stroomdiagram: Verbindingslijn 8">
              <a:extLst>
                <a:ext uri="{FF2B5EF4-FFF2-40B4-BE49-F238E27FC236}">
                  <a16:creationId xmlns:a16="http://schemas.microsoft.com/office/drawing/2014/main" id="{E6A44884-6E62-4A9E-9559-1D40CF3CFE62}"/>
                </a:ext>
              </a:extLst>
            </p:cNvPr>
            <p:cNvSpPr/>
            <p:nvPr/>
          </p:nvSpPr>
          <p:spPr>
            <a:xfrm>
              <a:off x="1009650" y="1888906"/>
              <a:ext cx="482818" cy="482818"/>
            </a:xfrm>
            <a:prstGeom prst="flowChartConnector">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nl-NL" sz="2000" b="1" dirty="0">
                <a:solidFill>
                  <a:schemeClr val="tx1"/>
                </a:solidFill>
              </a:endParaRPr>
            </a:p>
          </p:txBody>
        </p:sp>
      </p:grpSp>
      <p:sp>
        <p:nvSpPr>
          <p:cNvPr id="10" name="Rechthoek: afgeronde hoeken 9">
            <a:extLst>
              <a:ext uri="{FF2B5EF4-FFF2-40B4-BE49-F238E27FC236}">
                <a16:creationId xmlns:a16="http://schemas.microsoft.com/office/drawing/2014/main" id="{EF1217F4-A093-414E-AD64-6E484554BB12}"/>
              </a:ext>
            </a:extLst>
          </p:cNvPr>
          <p:cNvSpPr/>
          <p:nvPr/>
        </p:nvSpPr>
        <p:spPr>
          <a:xfrm>
            <a:off x="4429125" y="1718201"/>
            <a:ext cx="6396191" cy="314325"/>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nl-NL" sz="1600" dirty="0">
                <a:solidFill>
                  <a:schemeClr val="tx1"/>
                </a:solidFill>
                <a:latin typeface="Arial Nova Cond Light" panose="020B0306020202020204" pitchFamily="34" charset="0"/>
              </a:rPr>
              <a:t>Werken met data vereist zorgvuldige afwegingen ten aanzien van ethiek en privacy </a:t>
            </a:r>
          </a:p>
        </p:txBody>
      </p:sp>
      <p:sp>
        <p:nvSpPr>
          <p:cNvPr id="11" name="Rechthoek: afgeronde hoeken 10">
            <a:extLst>
              <a:ext uri="{FF2B5EF4-FFF2-40B4-BE49-F238E27FC236}">
                <a16:creationId xmlns:a16="http://schemas.microsoft.com/office/drawing/2014/main" id="{64F3F5DF-FE5F-4A2F-BC85-47BF4D943787}"/>
              </a:ext>
            </a:extLst>
          </p:cNvPr>
          <p:cNvSpPr/>
          <p:nvPr/>
        </p:nvSpPr>
        <p:spPr>
          <a:xfrm>
            <a:off x="4429125" y="2551762"/>
            <a:ext cx="7008249" cy="314325"/>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nl-NL" sz="1600">
                <a:solidFill>
                  <a:schemeClr val="tx1"/>
                </a:solidFill>
                <a:latin typeface="Arial Nova Cond Light" panose="020B0306020202020204" pitchFamily="34" charset="0"/>
              </a:rPr>
              <a:t>In de pilot setting sluiten we zo veel mogelijk aan bij wat we weten over wat wel en niet mag </a:t>
            </a:r>
          </a:p>
        </p:txBody>
      </p:sp>
      <p:sp>
        <p:nvSpPr>
          <p:cNvPr id="13" name="Rechthoek: afgeronde hoeken 12">
            <a:extLst>
              <a:ext uri="{FF2B5EF4-FFF2-40B4-BE49-F238E27FC236}">
                <a16:creationId xmlns:a16="http://schemas.microsoft.com/office/drawing/2014/main" id="{0D3AE639-2EBF-4016-91D6-401DB7E86365}"/>
              </a:ext>
            </a:extLst>
          </p:cNvPr>
          <p:cNvSpPr/>
          <p:nvPr/>
        </p:nvSpPr>
        <p:spPr>
          <a:xfrm>
            <a:off x="4429124" y="3385323"/>
            <a:ext cx="6204041" cy="314325"/>
          </a:xfrm>
          <a:prstGeom prst="round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nl-NL" sz="1600">
                <a:solidFill>
                  <a:schemeClr val="tx1"/>
                </a:solidFill>
                <a:latin typeface="Arial Nova Cond Light" panose="020B0306020202020204" pitchFamily="34" charset="0"/>
              </a:rPr>
              <a:t>Toepassing van de wetgeving op cases in de praktijk is nog niet zo zwart/wit</a:t>
            </a:r>
          </a:p>
        </p:txBody>
      </p:sp>
      <p:sp>
        <p:nvSpPr>
          <p:cNvPr id="14" name="Rechthoek: afgeronde hoeken 13">
            <a:extLst>
              <a:ext uri="{FF2B5EF4-FFF2-40B4-BE49-F238E27FC236}">
                <a16:creationId xmlns:a16="http://schemas.microsoft.com/office/drawing/2014/main" id="{9A82C066-947C-45AF-85EF-90F003683F91}"/>
              </a:ext>
            </a:extLst>
          </p:cNvPr>
          <p:cNvSpPr/>
          <p:nvPr/>
        </p:nvSpPr>
        <p:spPr>
          <a:xfrm>
            <a:off x="4429124" y="4218884"/>
            <a:ext cx="7191375" cy="642177"/>
          </a:xfrm>
          <a:prstGeom prst="roundRect">
            <a:avLst>
              <a:gd name="adj" fmla="val 854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nl-NL" sz="1600" dirty="0">
                <a:solidFill>
                  <a:schemeClr val="tx1"/>
                </a:solidFill>
                <a:latin typeface="Arial Nova Cond Light" panose="020B0306020202020204" pitchFamily="34" charset="0"/>
              </a:rPr>
              <a:t>Binnen de pilots wordt de privacy van de student beschermd door o.a. rekening te houden met groepsgrootte, </a:t>
            </a:r>
            <a:r>
              <a:rPr lang="nl-NL" sz="1600" dirty="0" err="1">
                <a:solidFill>
                  <a:schemeClr val="tx1"/>
                </a:solidFill>
                <a:latin typeface="Arial Nova Cond Light" panose="020B0306020202020204" pitchFamily="34" charset="0"/>
              </a:rPr>
              <a:t>pseudonimisering</a:t>
            </a:r>
            <a:r>
              <a:rPr lang="nl-NL" sz="1600" dirty="0">
                <a:solidFill>
                  <a:schemeClr val="tx1"/>
                </a:solidFill>
                <a:latin typeface="Arial Nova Cond Light" panose="020B0306020202020204" pitchFamily="34" charset="0"/>
              </a:rPr>
              <a:t>, beveiligde omgeving van DUO</a:t>
            </a:r>
          </a:p>
        </p:txBody>
      </p:sp>
      <p:sp>
        <p:nvSpPr>
          <p:cNvPr id="15" name="Rechthoek: afgeronde hoeken 14">
            <a:extLst>
              <a:ext uri="{FF2B5EF4-FFF2-40B4-BE49-F238E27FC236}">
                <a16:creationId xmlns:a16="http://schemas.microsoft.com/office/drawing/2014/main" id="{ACC19D1A-9265-4117-AD0D-2A119368081F}"/>
              </a:ext>
            </a:extLst>
          </p:cNvPr>
          <p:cNvSpPr/>
          <p:nvPr/>
        </p:nvSpPr>
        <p:spPr>
          <a:xfrm>
            <a:off x="4429123" y="5197414"/>
            <a:ext cx="7191375" cy="642177"/>
          </a:xfrm>
          <a:prstGeom prst="roundRect">
            <a:avLst>
              <a:gd name="adj" fmla="val 854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90000" rtlCol="0" anchor="ctr"/>
          <a:lstStyle/>
          <a:p>
            <a:r>
              <a:rPr lang="nl-NL" sz="1600">
                <a:solidFill>
                  <a:schemeClr val="tx1"/>
                </a:solidFill>
                <a:latin typeface="Arial Nova Cond Light" panose="020B0306020202020204" pitchFamily="34" charset="0"/>
              </a:rPr>
              <a:t>We nemen het onderwerp serieus en werken een handreiking uit die gebruikt kan worden voor datagedreven onderzoek in de toekomst </a:t>
            </a:r>
            <a:endParaRPr lang="nl-NL" sz="1600" dirty="0">
              <a:solidFill>
                <a:schemeClr val="tx1"/>
              </a:solidFill>
              <a:latin typeface="Arial Nova Cond Light" panose="020B0306020202020204" pitchFamily="34" charset="0"/>
            </a:endParaRPr>
          </a:p>
        </p:txBody>
      </p:sp>
      <p:pic>
        <p:nvPicPr>
          <p:cNvPr id="16" name="Afbeelding 15">
            <a:extLst>
              <a:ext uri="{FF2B5EF4-FFF2-40B4-BE49-F238E27FC236}">
                <a16:creationId xmlns:a16="http://schemas.microsoft.com/office/drawing/2014/main" id="{432A6D85-2DAA-4B7F-BDD5-01BB3D65289A}"/>
              </a:ext>
            </a:extLst>
          </p:cNvPr>
          <p:cNvPicPr>
            <a:picLocks noChangeAspect="1"/>
          </p:cNvPicPr>
          <p:nvPr/>
        </p:nvPicPr>
        <p:blipFill>
          <a:blip r:embed="rId3"/>
          <a:stretch>
            <a:fillRect/>
          </a:stretch>
        </p:blipFill>
        <p:spPr>
          <a:xfrm>
            <a:off x="3258670" y="2345301"/>
            <a:ext cx="364096" cy="771884"/>
          </a:xfrm>
          <a:prstGeom prst="rect">
            <a:avLst/>
          </a:prstGeom>
        </p:spPr>
      </p:pic>
      <p:sp>
        <p:nvSpPr>
          <p:cNvPr id="18" name="Vrije vorm: vorm 17">
            <a:extLst>
              <a:ext uri="{FF2B5EF4-FFF2-40B4-BE49-F238E27FC236}">
                <a16:creationId xmlns:a16="http://schemas.microsoft.com/office/drawing/2014/main" id="{397388FE-CDA9-467B-8041-938593F69D86}"/>
              </a:ext>
            </a:extLst>
          </p:cNvPr>
          <p:cNvSpPr/>
          <p:nvPr/>
        </p:nvSpPr>
        <p:spPr>
          <a:xfrm flipV="1">
            <a:off x="1698205" y="6290198"/>
            <a:ext cx="1182551" cy="45719"/>
          </a:xfrm>
          <a:custGeom>
            <a:avLst/>
            <a:gdLst>
              <a:gd name="connsiteX0" fmla="*/ 0 w 7134225"/>
              <a:gd name="connsiteY0" fmla="*/ 0 h 0"/>
              <a:gd name="connsiteX1" fmla="*/ 7134225 w 7134225"/>
              <a:gd name="connsiteY1" fmla="*/ 0 h 0"/>
            </a:gdLst>
            <a:ahLst/>
            <a:cxnLst>
              <a:cxn ang="0">
                <a:pos x="connsiteX0" y="connsiteY0"/>
              </a:cxn>
              <a:cxn ang="0">
                <a:pos x="connsiteX1" y="connsiteY1"/>
              </a:cxn>
            </a:cxnLst>
            <a:rect l="l" t="t" r="r" b="b"/>
            <a:pathLst>
              <a:path w="7134225">
                <a:moveTo>
                  <a:pt x="0" y="0"/>
                </a:moveTo>
                <a:lnTo>
                  <a:pt x="7134225" y="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Stroomdiagram: Verbindingslijn 15">
            <a:extLst>
              <a:ext uri="{FF2B5EF4-FFF2-40B4-BE49-F238E27FC236}">
                <a16:creationId xmlns:a16="http://schemas.microsoft.com/office/drawing/2014/main" id="{2C21E93A-1604-4B80-8B88-515499A29E3F}"/>
              </a:ext>
            </a:extLst>
          </p:cNvPr>
          <p:cNvSpPr/>
          <p:nvPr/>
        </p:nvSpPr>
        <p:spPr>
          <a:xfrm rot="-5400000">
            <a:off x="1075957" y="6349014"/>
            <a:ext cx="589627" cy="563431"/>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Vrije vorm: vorm 20">
            <a:extLst>
              <a:ext uri="{FF2B5EF4-FFF2-40B4-BE49-F238E27FC236}">
                <a16:creationId xmlns:a16="http://schemas.microsoft.com/office/drawing/2014/main" id="{3A8B9918-BC4B-4973-8489-F2C0468F9506}"/>
              </a:ext>
            </a:extLst>
          </p:cNvPr>
          <p:cNvSpPr/>
          <p:nvPr/>
        </p:nvSpPr>
        <p:spPr>
          <a:xfrm>
            <a:off x="1092712" y="6932875"/>
            <a:ext cx="45719" cy="2959208"/>
          </a:xfrm>
          <a:custGeom>
            <a:avLst/>
            <a:gdLst>
              <a:gd name="connsiteX0" fmla="*/ 0 w 0"/>
              <a:gd name="connsiteY0" fmla="*/ 0 h 1619250"/>
              <a:gd name="connsiteX1" fmla="*/ 0 w 0"/>
              <a:gd name="connsiteY1" fmla="*/ 1619250 h 1619250"/>
            </a:gdLst>
            <a:ahLst/>
            <a:cxnLst>
              <a:cxn ang="0">
                <a:pos x="connsiteX0" y="connsiteY0"/>
              </a:cxn>
              <a:cxn ang="0">
                <a:pos x="connsiteX1" y="connsiteY1"/>
              </a:cxn>
            </a:cxnLst>
            <a:rect l="l" t="t" r="r" b="b"/>
            <a:pathLst>
              <a:path h="1619250">
                <a:moveTo>
                  <a:pt x="0" y="0"/>
                </a:moveTo>
                <a:lnTo>
                  <a:pt x="0" y="1619250"/>
                </a:ln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Stroomdiagram: Verbindingslijn 15">
            <a:extLst>
              <a:ext uri="{FF2B5EF4-FFF2-40B4-BE49-F238E27FC236}">
                <a16:creationId xmlns:a16="http://schemas.microsoft.com/office/drawing/2014/main" id="{0C68A28C-650F-45E4-93DC-91589CF322D4}"/>
              </a:ext>
            </a:extLst>
          </p:cNvPr>
          <p:cNvSpPr/>
          <p:nvPr/>
        </p:nvSpPr>
        <p:spPr>
          <a:xfrm rot="5400000">
            <a:off x="2867658" y="5760282"/>
            <a:ext cx="589627" cy="563431"/>
          </a:xfrm>
          <a:custGeom>
            <a:avLst/>
            <a:gdLst>
              <a:gd name="connsiteX0" fmla="*/ 0 w 2943225"/>
              <a:gd name="connsiteY0" fmla="*/ 1471613 h 2943225"/>
              <a:gd name="connsiteX1" fmla="*/ 1471613 w 2943225"/>
              <a:gd name="connsiteY1" fmla="*/ 0 h 2943225"/>
              <a:gd name="connsiteX2" fmla="*/ 2943226 w 2943225"/>
              <a:gd name="connsiteY2" fmla="*/ 1471613 h 2943225"/>
              <a:gd name="connsiteX3" fmla="*/ 1471613 w 2943225"/>
              <a:gd name="connsiteY3" fmla="*/ 2943226 h 2943225"/>
              <a:gd name="connsiteX4" fmla="*/ 0 w 2943225"/>
              <a:gd name="connsiteY4" fmla="*/ 1471613 h 2943225"/>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0 w 2943226"/>
              <a:gd name="connsiteY5" fmla="*/ 147161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0 w 2943226"/>
              <a:gd name="connsiteY0" fmla="*/ 1471613 h 2943226"/>
              <a:gd name="connsiteX1" fmla="*/ 1471613 w 2943226"/>
              <a:gd name="connsiteY1" fmla="*/ 0 h 2943226"/>
              <a:gd name="connsiteX2" fmla="*/ 2943226 w 2943226"/>
              <a:gd name="connsiteY2" fmla="*/ 1471613 h 2943226"/>
              <a:gd name="connsiteX3" fmla="*/ 1471613 w 2943226"/>
              <a:gd name="connsiteY3" fmla="*/ 2943226 h 2943226"/>
              <a:gd name="connsiteX4" fmla="*/ 91440 w 2943226"/>
              <a:gd name="connsiteY4" fmla="*/ 1563053 h 2943226"/>
              <a:gd name="connsiteX5" fmla="*/ 91440 w 2943226"/>
              <a:gd name="connsiteY5"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4" fmla="*/ 0 w 2851786"/>
              <a:gd name="connsiteY4" fmla="*/ 1563053 h 2943226"/>
              <a:gd name="connsiteX0" fmla="*/ 1380173 w 2851786"/>
              <a:gd name="connsiteY0" fmla="*/ 0 h 2943226"/>
              <a:gd name="connsiteX1" fmla="*/ 2851786 w 2851786"/>
              <a:gd name="connsiteY1" fmla="*/ 1471613 h 2943226"/>
              <a:gd name="connsiteX2" fmla="*/ 1380173 w 2851786"/>
              <a:gd name="connsiteY2" fmla="*/ 2943226 h 2943226"/>
              <a:gd name="connsiteX3" fmla="*/ 0 w 2851786"/>
              <a:gd name="connsiteY3" fmla="*/ 1563053 h 2943226"/>
              <a:gd name="connsiteX0" fmla="*/ 0 w 1471613"/>
              <a:gd name="connsiteY0" fmla="*/ 0 h 2943226"/>
              <a:gd name="connsiteX1" fmla="*/ 1471613 w 1471613"/>
              <a:gd name="connsiteY1" fmla="*/ 1471613 h 2943226"/>
              <a:gd name="connsiteX2" fmla="*/ 0 w 1471613"/>
              <a:gd name="connsiteY2" fmla="*/ 2943226 h 2943226"/>
              <a:gd name="connsiteX0" fmla="*/ 0 w 1471613"/>
              <a:gd name="connsiteY0" fmla="*/ 0 h 1471614"/>
              <a:gd name="connsiteX1" fmla="*/ 1471613 w 1471613"/>
              <a:gd name="connsiteY1" fmla="*/ 1471613 h 1471614"/>
            </a:gdLst>
            <a:ahLst/>
            <a:cxnLst>
              <a:cxn ang="0">
                <a:pos x="connsiteX0" y="connsiteY0"/>
              </a:cxn>
              <a:cxn ang="0">
                <a:pos x="connsiteX1" y="connsiteY1"/>
              </a:cxn>
            </a:cxnLst>
            <a:rect l="l" t="t" r="r" b="b"/>
            <a:pathLst>
              <a:path w="1471613" h="1471614">
                <a:moveTo>
                  <a:pt x="0" y="0"/>
                </a:moveTo>
                <a:cubicBezTo>
                  <a:pt x="812749" y="0"/>
                  <a:pt x="1471613" y="658864"/>
                  <a:pt x="1471613" y="1471613"/>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4A8E752C-B745-43F6-AE3C-ACEB50F68EEF}"/>
              </a:ext>
            </a:extLst>
          </p:cNvPr>
          <p:cNvPicPr>
            <a:picLocks noChangeAspect="1"/>
          </p:cNvPicPr>
          <p:nvPr/>
        </p:nvPicPr>
        <p:blipFill>
          <a:blip r:embed="rId4"/>
          <a:stretch>
            <a:fillRect/>
          </a:stretch>
        </p:blipFill>
        <p:spPr>
          <a:xfrm>
            <a:off x="2980942" y="1396238"/>
            <a:ext cx="919551" cy="974724"/>
          </a:xfrm>
          <a:prstGeom prst="rect">
            <a:avLst/>
          </a:prstGeom>
        </p:spPr>
      </p:pic>
      <p:pic>
        <p:nvPicPr>
          <p:cNvPr id="25" name="Afbeelding 24">
            <a:extLst>
              <a:ext uri="{FF2B5EF4-FFF2-40B4-BE49-F238E27FC236}">
                <a16:creationId xmlns:a16="http://schemas.microsoft.com/office/drawing/2014/main" id="{C6B8B66A-7F93-4612-8A59-2A0E46DC5486}"/>
              </a:ext>
            </a:extLst>
          </p:cNvPr>
          <p:cNvPicPr>
            <a:picLocks noChangeAspect="1"/>
          </p:cNvPicPr>
          <p:nvPr/>
        </p:nvPicPr>
        <p:blipFill>
          <a:blip r:embed="rId5"/>
          <a:stretch>
            <a:fillRect/>
          </a:stretch>
        </p:blipFill>
        <p:spPr>
          <a:xfrm>
            <a:off x="3087146" y="3208091"/>
            <a:ext cx="689724" cy="731107"/>
          </a:xfrm>
          <a:prstGeom prst="rect">
            <a:avLst/>
          </a:prstGeom>
        </p:spPr>
      </p:pic>
      <p:pic>
        <p:nvPicPr>
          <p:cNvPr id="27" name="Afbeelding 26">
            <a:extLst>
              <a:ext uri="{FF2B5EF4-FFF2-40B4-BE49-F238E27FC236}">
                <a16:creationId xmlns:a16="http://schemas.microsoft.com/office/drawing/2014/main" id="{C27FF094-5C2F-4CE1-BC6A-6209F3A3F629}"/>
              </a:ext>
            </a:extLst>
          </p:cNvPr>
          <p:cNvPicPr>
            <a:picLocks noChangeAspect="1"/>
          </p:cNvPicPr>
          <p:nvPr/>
        </p:nvPicPr>
        <p:blipFill>
          <a:blip r:embed="rId6"/>
          <a:stretch>
            <a:fillRect/>
          </a:stretch>
        </p:blipFill>
        <p:spPr>
          <a:xfrm>
            <a:off x="3032402" y="4079019"/>
            <a:ext cx="783312" cy="830310"/>
          </a:xfrm>
          <a:prstGeom prst="rect">
            <a:avLst/>
          </a:prstGeom>
        </p:spPr>
      </p:pic>
      <p:pic>
        <p:nvPicPr>
          <p:cNvPr id="30" name="Afbeelding 29">
            <a:extLst>
              <a:ext uri="{FF2B5EF4-FFF2-40B4-BE49-F238E27FC236}">
                <a16:creationId xmlns:a16="http://schemas.microsoft.com/office/drawing/2014/main" id="{9EDB7B3F-4927-48A8-8976-EA4B890AB147}"/>
              </a:ext>
            </a:extLst>
          </p:cNvPr>
          <p:cNvPicPr>
            <a:picLocks noChangeAspect="1"/>
          </p:cNvPicPr>
          <p:nvPr/>
        </p:nvPicPr>
        <p:blipFill>
          <a:blip r:embed="rId7"/>
          <a:stretch>
            <a:fillRect/>
          </a:stretch>
        </p:blipFill>
        <p:spPr>
          <a:xfrm>
            <a:off x="3048296" y="5136543"/>
            <a:ext cx="754896" cy="800188"/>
          </a:xfrm>
          <a:prstGeom prst="rect">
            <a:avLst/>
          </a:prstGeom>
        </p:spPr>
      </p:pic>
    </p:spTree>
    <p:extLst>
      <p:ext uri="{BB962C8B-B14F-4D97-AF65-F5344CB8AC3E}">
        <p14:creationId xmlns:p14="http://schemas.microsoft.com/office/powerpoint/2010/main" val="339870982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15274</TotalTime>
  <Words>1124</Words>
  <Application>Microsoft Macintosh PowerPoint</Application>
  <PresentationFormat>Breedbeeld</PresentationFormat>
  <Paragraphs>200</Paragraphs>
  <Slides>22</Slides>
  <Notes>22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 Nova Cond Light</vt:lpstr>
      <vt:lpstr>Calibri</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Studenten nóg beter begeleiden met een datagedreven aanpak!</dc:title>
  <dc:creator>Zilla</dc:creator>
  <cp:lastModifiedBy>Elsa van Bruggen</cp:lastModifiedBy>
  <cp:revision>378</cp:revision>
  <dcterms:modified xsi:type="dcterms:W3CDTF">2019-04-15T14:35:16Z</dcterms:modified>
</cp:coreProperties>
</file>