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60" r:id="rId4"/>
    <p:sldId id="261" r:id="rId5"/>
    <p:sldId id="258" r:id="rId6"/>
    <p:sldId id="262" r:id="rId7"/>
    <p:sldId id="263" r:id="rId8"/>
    <p:sldId id="265" r:id="rId9"/>
    <p:sldId id="264" r:id="rId10"/>
    <p:sldId id="266" r:id="rId11"/>
    <p:sldId id="268" r:id="rId12"/>
    <p:sldId id="267" r:id="rId13"/>
    <p:sldId id="269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2"/>
    <p:restoredTop sz="91367"/>
  </p:normalViewPr>
  <p:slideViewPr>
    <p:cSldViewPr snapToGrid="0" snapToObjects="1">
      <p:cViewPr varScale="1">
        <p:scale>
          <a:sx n="92" d="100"/>
          <a:sy n="92" d="100"/>
        </p:scale>
        <p:origin x="208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29026-0B9F-9340-A4E0-0FA4DB779CEC}" type="datetimeFigureOut">
              <a:rPr lang="nl-NL" smtClean="0"/>
              <a:t>29-01-19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3BCAA-8D86-4C4E-9C08-4C99BA1309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9848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6 is wel het kleinste</a:t>
            </a:r>
            <a:r>
              <a:rPr lang="nl-NL" baseline="0" dirty="0" smtClean="0"/>
              <a:t> ‘perfecte getal’. Een ‘perfect getal’ is een getal dat gelijk is aan de som van zijn echte delers.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3BCAA-8D86-4C4E-9C08-4C99BA13092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4429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3BCAA-8D86-4C4E-9C08-4C99BA13092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758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3BCAA-8D86-4C4E-9C08-4C99BA13092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7198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Klikken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286-643F-5D4A-8937-43088DC9729E}" type="datetimeFigureOut">
              <a:rPr lang="nl-NL" smtClean="0"/>
              <a:t>29-01-19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0496-00FD-FC4B-8C8D-A5CB026F0D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3536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286-643F-5D4A-8937-43088DC9729E}" type="datetimeFigureOut">
              <a:rPr lang="nl-NL" smtClean="0"/>
              <a:t>29-01-19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0496-00FD-FC4B-8C8D-A5CB026F0D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778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286-643F-5D4A-8937-43088DC9729E}" type="datetimeFigureOut">
              <a:rPr lang="nl-NL" smtClean="0"/>
              <a:t>29-01-19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0496-00FD-FC4B-8C8D-A5CB026F0D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5185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7"/>
          <p:cNvSpPr txBox="1">
            <a:spLocks noGrp="1"/>
          </p:cNvSpPr>
          <p:nvPr>
            <p:ph type="body" idx="1"/>
          </p:nvPr>
        </p:nvSpPr>
        <p:spPr>
          <a:xfrm>
            <a:off x="609600" y="5875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312" name="Google Shape;312;p57"/>
          <p:cNvSpPr txBox="1">
            <a:spLocks noGrp="1"/>
          </p:cNvSpPr>
          <p:nvPr>
            <p:ph type="sldNum" idx="12"/>
          </p:nvPr>
        </p:nvSpPr>
        <p:spPr>
          <a:xfrm>
            <a:off x="1140905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tr-TR" smtClean="0"/>
              <a:pPr/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778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286-643F-5D4A-8937-43088DC9729E}" type="datetimeFigureOut">
              <a:rPr lang="nl-NL" smtClean="0"/>
              <a:t>29-01-19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0496-00FD-FC4B-8C8D-A5CB026F0D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099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286-643F-5D4A-8937-43088DC9729E}" type="datetimeFigureOut">
              <a:rPr lang="nl-NL" smtClean="0"/>
              <a:t>29-01-19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0496-00FD-FC4B-8C8D-A5CB026F0D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7041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286-643F-5D4A-8937-43088DC9729E}" type="datetimeFigureOut">
              <a:rPr lang="nl-NL" smtClean="0"/>
              <a:t>29-01-19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0496-00FD-FC4B-8C8D-A5CB026F0D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123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286-643F-5D4A-8937-43088DC9729E}" type="datetimeFigureOut">
              <a:rPr lang="nl-NL" smtClean="0"/>
              <a:t>29-01-19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0496-00FD-FC4B-8C8D-A5CB026F0D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5880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286-643F-5D4A-8937-43088DC9729E}" type="datetimeFigureOut">
              <a:rPr lang="nl-NL" smtClean="0"/>
              <a:t>29-01-19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0496-00FD-FC4B-8C8D-A5CB026F0D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533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286-643F-5D4A-8937-43088DC9729E}" type="datetimeFigureOut">
              <a:rPr lang="nl-NL" smtClean="0"/>
              <a:t>29-01-19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0496-00FD-FC4B-8C8D-A5CB026F0D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850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286-643F-5D4A-8937-43088DC9729E}" type="datetimeFigureOut">
              <a:rPr lang="nl-NL" smtClean="0"/>
              <a:t>29-01-19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0496-00FD-FC4B-8C8D-A5CB026F0D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1266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D286-643F-5D4A-8937-43088DC9729E}" type="datetimeFigureOut">
              <a:rPr lang="nl-NL" smtClean="0"/>
              <a:t>29-01-19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0496-00FD-FC4B-8C8D-A5CB026F0D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56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Klikken om de titelstijl van het model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Klikken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CD286-643F-5D4A-8937-43088DC9729E}" type="datetimeFigureOut">
              <a:rPr lang="nl-NL" smtClean="0"/>
              <a:t>29-01-19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60496-00FD-FC4B-8C8D-A5CB026F0D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898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hyperlink" Target="https://www.mentimeter.com/s/91fcb57842ca7c392937c5594ce20907/ecf7d6bf7fbe" TargetMode="External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48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940" y="609668"/>
            <a:ext cx="6155842" cy="615584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309" y="1610653"/>
            <a:ext cx="2032000" cy="12192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051" y="5259854"/>
            <a:ext cx="1467554" cy="12135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7678" y="1398218"/>
            <a:ext cx="4178300" cy="5080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146" y="5783380"/>
            <a:ext cx="5613400" cy="58420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4985" y="5166217"/>
            <a:ext cx="1359428" cy="1234327"/>
          </a:xfrm>
          <a:prstGeom prst="rect">
            <a:avLst/>
          </a:prstGeom>
        </p:spPr>
      </p:pic>
      <p:sp>
        <p:nvSpPr>
          <p:cNvPr id="20" name="Boog 19"/>
          <p:cNvSpPr/>
          <p:nvPr/>
        </p:nvSpPr>
        <p:spPr>
          <a:xfrm flipH="1">
            <a:off x="2881742" y="3594361"/>
            <a:ext cx="7092273" cy="4172133"/>
          </a:xfrm>
          <a:prstGeom prst="arc">
            <a:avLst>
              <a:gd name="adj1" fmla="val 13971967"/>
              <a:gd name="adj2" fmla="val 21511221"/>
            </a:avLst>
          </a:prstGeom>
          <a:ln>
            <a:headEnd type="triangle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943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10" y="507940"/>
            <a:ext cx="7564581" cy="5668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684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b="21351"/>
          <a:stretch/>
        </p:blipFill>
        <p:spPr>
          <a:xfrm>
            <a:off x="1503795" y="1062183"/>
            <a:ext cx="9461500" cy="4354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776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04663" y="2031750"/>
            <a:ext cx="4339975" cy="4258213"/>
          </a:xfrm>
        </p:spPr>
        <p:txBody>
          <a:bodyPr/>
          <a:lstStyle/>
          <a:p>
            <a:pPr marL="0" indent="0">
              <a:buNone/>
            </a:pPr>
            <a:r>
              <a:rPr lang="nl-NL" b="1" dirty="0" smtClean="0">
                <a:solidFill>
                  <a:srgbClr val="FF7020"/>
                </a:solidFill>
              </a:rPr>
              <a:t>Zeven </a:t>
            </a:r>
            <a:r>
              <a:rPr lang="nl-NL" dirty="0" smtClean="0"/>
              <a:t>rollen </a:t>
            </a:r>
            <a:r>
              <a:rPr lang="nl-NL" dirty="0"/>
              <a:t>van de </a:t>
            </a:r>
            <a:r>
              <a:rPr lang="nl-NL" dirty="0" err="1"/>
              <a:t>i-coach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veranderkundige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trainer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coach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onderwijskundige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adviseur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t</a:t>
            </a:r>
            <a:r>
              <a:rPr lang="nl-NL" dirty="0" err="1" smtClean="0"/>
              <a:t>echnovator</a:t>
            </a:r>
            <a:endParaRPr lang="nl-NL" dirty="0" smtClean="0"/>
          </a:p>
          <a:p>
            <a:pPr marL="514350" indent="-514350">
              <a:buFont typeface="+mj-lt"/>
              <a:buAutoNum type="arabicPeriod"/>
            </a:pPr>
            <a:r>
              <a:rPr lang="nl-NL" b="1" dirty="0" smtClean="0">
                <a:solidFill>
                  <a:srgbClr val="FF7020"/>
                </a:solidFill>
              </a:rPr>
              <a:t>docent</a:t>
            </a:r>
            <a:endParaRPr lang="nl-NL" b="1" dirty="0">
              <a:solidFill>
                <a:srgbClr val="FF702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663" y="630149"/>
            <a:ext cx="2692400" cy="1181100"/>
          </a:xfrm>
          <a:prstGeom prst="rect">
            <a:avLst/>
          </a:prstGeom>
        </p:spPr>
      </p:pic>
      <p:grpSp>
        <p:nvGrpSpPr>
          <p:cNvPr id="8" name="Groeperen 7"/>
          <p:cNvGrpSpPr/>
          <p:nvPr/>
        </p:nvGrpSpPr>
        <p:grpSpPr>
          <a:xfrm>
            <a:off x="6289577" y="2702104"/>
            <a:ext cx="3537921" cy="2848624"/>
            <a:chOff x="6289577" y="2702104"/>
            <a:chExt cx="3537921" cy="2848624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9577" y="2702104"/>
              <a:ext cx="3537921" cy="281512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2602" y="4623628"/>
              <a:ext cx="241300" cy="927100"/>
            </a:xfrm>
            <a:prstGeom prst="rect">
              <a:avLst/>
            </a:prstGeom>
          </p:spPr>
        </p:pic>
      </p:grpSp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566" y="4512944"/>
            <a:ext cx="241300" cy="9271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0086109" y="33250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125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04663" y="2031751"/>
            <a:ext cx="4339975" cy="3711504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Zes rollen van de </a:t>
            </a:r>
            <a:r>
              <a:rPr lang="nl-NL" dirty="0" err="1"/>
              <a:t>i-coach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veranderkundige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trainer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coach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onderwijskundige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smtClean="0"/>
              <a:t>adviseur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err="1" smtClean="0"/>
              <a:t>technovator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663" y="630149"/>
            <a:ext cx="2692400" cy="1181100"/>
          </a:xfrm>
          <a:prstGeom prst="rect">
            <a:avLst/>
          </a:prstGeom>
        </p:spPr>
      </p:pic>
      <p:grpSp>
        <p:nvGrpSpPr>
          <p:cNvPr id="8" name="Groeperen 7"/>
          <p:cNvGrpSpPr/>
          <p:nvPr/>
        </p:nvGrpSpPr>
        <p:grpSpPr>
          <a:xfrm>
            <a:off x="6289577" y="2702104"/>
            <a:ext cx="3537921" cy="2848624"/>
            <a:chOff x="6289577" y="2702104"/>
            <a:chExt cx="3537921" cy="2848624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9577" y="2702104"/>
              <a:ext cx="3537921" cy="2815120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2602" y="4623628"/>
              <a:ext cx="241300" cy="927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643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504" y="208760"/>
            <a:ext cx="7609726" cy="488718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082445" y="5294466"/>
            <a:ext cx="8013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/>
              <a:t>“We zoeken iemand met de wijsheid van een 50-jarige,</a:t>
            </a:r>
            <a:br>
              <a:rPr lang="nl-NL" sz="2400" dirty="0" smtClean="0"/>
            </a:br>
            <a:r>
              <a:rPr lang="nl-NL" sz="2400" dirty="0" smtClean="0"/>
              <a:t>de ervaring van een 40-jarige, de inzet van een 30-jarige</a:t>
            </a:r>
            <a:br>
              <a:rPr lang="nl-NL" sz="2400" dirty="0" smtClean="0"/>
            </a:br>
            <a:r>
              <a:rPr lang="nl-NL" sz="2400" dirty="0" smtClean="0"/>
              <a:t>en het salaris van een 20-jarige.”</a:t>
            </a:r>
            <a:endParaRPr lang="nl-NL" sz="240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496" y="5294466"/>
            <a:ext cx="7407965" cy="146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0" b="1" dirty="0" smtClean="0">
                <a:solidFill>
                  <a:srgbClr val="FF7020"/>
                </a:solidFill>
              </a:rPr>
              <a:t>6</a:t>
            </a:r>
            <a:r>
              <a:rPr lang="nl-NL" sz="20000" b="1" dirty="0" smtClean="0"/>
              <a:t>?</a:t>
            </a:r>
            <a:endParaRPr lang="nl-NL" sz="20000" b="1" dirty="0"/>
          </a:p>
        </p:txBody>
      </p:sp>
    </p:spTree>
    <p:extLst>
      <p:ext uri="{BB962C8B-B14F-4D97-AF65-F5344CB8AC3E}">
        <p14:creationId xmlns:p14="http://schemas.microsoft.com/office/powerpoint/2010/main" val="43357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1240" y="544530"/>
            <a:ext cx="11363218" cy="6313470"/>
          </a:xfrm>
        </p:spPr>
        <p:txBody>
          <a:bodyPr>
            <a:normAutofit fontScale="40000" lnSpcReduction="20000"/>
          </a:bodyPr>
          <a:lstStyle/>
          <a:p>
            <a:r>
              <a:rPr lang="nl-NL" sz="5100" dirty="0" smtClean="0"/>
              <a:t>Er </a:t>
            </a:r>
            <a:r>
              <a:rPr lang="nl-NL" sz="5100" dirty="0"/>
              <a:t>zijn </a:t>
            </a:r>
            <a:r>
              <a:rPr lang="nl-NL" sz="5100" dirty="0" smtClean="0"/>
              <a:t>7</a:t>
            </a:r>
            <a:r>
              <a:rPr lang="nl-NL" sz="5100" dirty="0"/>
              <a:t> dagen in een week</a:t>
            </a:r>
          </a:p>
          <a:p>
            <a:r>
              <a:rPr lang="nl-NL" sz="5100" dirty="0" smtClean="0"/>
              <a:t>En 7</a:t>
            </a:r>
            <a:r>
              <a:rPr lang="nl-NL" sz="5100" dirty="0"/>
              <a:t> kleuren van de </a:t>
            </a:r>
            <a:r>
              <a:rPr lang="nl-NL" sz="5100" dirty="0" smtClean="0"/>
              <a:t>regenboog</a:t>
            </a:r>
            <a:endParaRPr lang="nl-NL" sz="5100" dirty="0"/>
          </a:p>
          <a:p>
            <a:r>
              <a:rPr lang="nl-NL" sz="5100" dirty="0" smtClean="0"/>
              <a:t>Er </a:t>
            </a:r>
            <a:r>
              <a:rPr lang="nl-NL" sz="5100" dirty="0"/>
              <a:t>zijn </a:t>
            </a:r>
            <a:r>
              <a:rPr lang="nl-NL" sz="5100" dirty="0" smtClean="0"/>
              <a:t>7 zeeën</a:t>
            </a:r>
            <a:endParaRPr lang="nl-NL" sz="5100" dirty="0"/>
          </a:p>
          <a:p>
            <a:r>
              <a:rPr lang="nl-NL" sz="5100" dirty="0" smtClean="0"/>
              <a:t>Er </a:t>
            </a:r>
            <a:r>
              <a:rPr lang="nl-NL" sz="5100" dirty="0"/>
              <a:t>zijn </a:t>
            </a:r>
            <a:r>
              <a:rPr lang="nl-NL" sz="5100" dirty="0" smtClean="0"/>
              <a:t>7</a:t>
            </a:r>
            <a:r>
              <a:rPr lang="nl-NL" sz="5100" dirty="0"/>
              <a:t> werelddelen</a:t>
            </a:r>
          </a:p>
          <a:p>
            <a:r>
              <a:rPr lang="nl-NL" sz="5100" dirty="0" smtClean="0"/>
              <a:t>Er </a:t>
            </a:r>
            <a:r>
              <a:rPr lang="nl-NL" sz="5100" dirty="0"/>
              <a:t>zijn </a:t>
            </a:r>
            <a:r>
              <a:rPr lang="nl-NL" sz="5100" dirty="0" smtClean="0"/>
              <a:t>7 schoonheden</a:t>
            </a:r>
            <a:endParaRPr lang="nl-NL" sz="5100" dirty="0"/>
          </a:p>
          <a:p>
            <a:r>
              <a:rPr lang="nl-NL" sz="5100" dirty="0" smtClean="0"/>
              <a:t>De </a:t>
            </a:r>
            <a:r>
              <a:rPr lang="nl-NL" sz="5100" dirty="0"/>
              <a:t>som van de stippen op twee tegenover elkaar liggende vlakken van </a:t>
            </a:r>
            <a:r>
              <a:rPr lang="nl-NL" sz="5100" dirty="0" smtClean="0"/>
              <a:t>een</a:t>
            </a:r>
            <a:r>
              <a:rPr lang="nl-NL" sz="5100" dirty="0"/>
              <a:t> dobbelsteen is steeds </a:t>
            </a:r>
            <a:r>
              <a:rPr lang="nl-NL" sz="5100" dirty="0" smtClean="0"/>
              <a:t>7</a:t>
            </a:r>
          </a:p>
          <a:p>
            <a:r>
              <a:rPr lang="nl-NL" sz="5100" dirty="0" smtClean="0"/>
              <a:t>Er </a:t>
            </a:r>
            <a:r>
              <a:rPr lang="nl-NL" sz="5100" dirty="0"/>
              <a:t>zijn </a:t>
            </a:r>
            <a:r>
              <a:rPr lang="nl-NL" sz="5100" dirty="0" smtClean="0"/>
              <a:t>7 dwergen </a:t>
            </a:r>
            <a:r>
              <a:rPr lang="nl-NL" sz="5100" dirty="0"/>
              <a:t>in het sprookje Sneeuwwitje </a:t>
            </a:r>
            <a:r>
              <a:rPr lang="nl-NL" sz="5100" dirty="0" smtClean="0"/>
              <a:t>en de zeven dwergen</a:t>
            </a:r>
          </a:p>
          <a:p>
            <a:r>
              <a:rPr lang="nl-NL" sz="5100" dirty="0" smtClean="0"/>
              <a:t>Er </a:t>
            </a:r>
            <a:r>
              <a:rPr lang="nl-NL" sz="5100" dirty="0"/>
              <a:t>zijn </a:t>
            </a:r>
            <a:r>
              <a:rPr lang="nl-NL" sz="5100" dirty="0" smtClean="0"/>
              <a:t>7 geiten </a:t>
            </a:r>
            <a:r>
              <a:rPr lang="nl-NL" sz="5100" dirty="0"/>
              <a:t>in het sprookje De wolf en de zeven geitjes.</a:t>
            </a:r>
          </a:p>
          <a:p>
            <a:r>
              <a:rPr lang="nl-NL" sz="5100" dirty="0" smtClean="0"/>
              <a:t>Veel</a:t>
            </a:r>
            <a:r>
              <a:rPr lang="nl-NL" sz="5100" dirty="0"/>
              <a:t> toonladders hebben </a:t>
            </a:r>
            <a:r>
              <a:rPr lang="nl-NL" sz="5100" dirty="0" smtClean="0"/>
              <a:t>7</a:t>
            </a:r>
            <a:r>
              <a:rPr lang="nl-NL" sz="5100" dirty="0"/>
              <a:t> tonen.</a:t>
            </a:r>
          </a:p>
          <a:p>
            <a:r>
              <a:rPr lang="nl-NL" sz="5100" dirty="0" smtClean="0"/>
              <a:t>7 </a:t>
            </a:r>
            <a:r>
              <a:rPr lang="nl-NL" sz="5100" dirty="0"/>
              <a:t>is een veelvoorkomend getal in de bijbel</a:t>
            </a:r>
          </a:p>
          <a:p>
            <a:r>
              <a:rPr lang="nl-NL" sz="5100" dirty="0" smtClean="0"/>
              <a:t>De</a:t>
            </a:r>
            <a:r>
              <a:rPr lang="nl-NL" sz="5100" dirty="0"/>
              <a:t> Rooms-Katholieke Kerk kent </a:t>
            </a:r>
            <a:r>
              <a:rPr lang="nl-NL" sz="5100" dirty="0" smtClean="0"/>
              <a:t>7</a:t>
            </a:r>
            <a:r>
              <a:rPr lang="nl-NL" sz="5100" dirty="0"/>
              <a:t> sacramenten.</a:t>
            </a:r>
          </a:p>
          <a:p>
            <a:r>
              <a:rPr lang="nl-NL" sz="5100" dirty="0" smtClean="0"/>
              <a:t>Er </a:t>
            </a:r>
            <a:r>
              <a:rPr lang="nl-NL" sz="5100" dirty="0"/>
              <a:t>zijn in zijn eenvoudigste vorm </a:t>
            </a:r>
            <a:r>
              <a:rPr lang="nl-NL" sz="5100" dirty="0" smtClean="0"/>
              <a:t>7</a:t>
            </a:r>
            <a:r>
              <a:rPr lang="nl-NL" sz="5100" dirty="0"/>
              <a:t> chakra's.</a:t>
            </a:r>
          </a:p>
          <a:p>
            <a:r>
              <a:rPr lang="nl-NL" sz="5100" dirty="0" smtClean="0"/>
              <a:t>Er </a:t>
            </a:r>
            <a:r>
              <a:rPr lang="nl-NL" sz="5100" dirty="0"/>
              <a:t>zijn </a:t>
            </a:r>
            <a:r>
              <a:rPr lang="nl-NL" sz="5100" dirty="0" smtClean="0"/>
              <a:t>7</a:t>
            </a:r>
            <a:r>
              <a:rPr lang="nl-NL" sz="5100" dirty="0"/>
              <a:t> hoofdzonden.</a:t>
            </a:r>
          </a:p>
          <a:p>
            <a:r>
              <a:rPr lang="nl-NL" sz="5100" dirty="0" smtClean="0"/>
              <a:t>Er </a:t>
            </a:r>
            <a:r>
              <a:rPr lang="nl-NL" sz="5100" dirty="0"/>
              <a:t>zijn </a:t>
            </a:r>
            <a:r>
              <a:rPr lang="nl-NL" sz="5100" dirty="0" smtClean="0"/>
              <a:t>7 werken </a:t>
            </a:r>
            <a:r>
              <a:rPr lang="nl-NL" sz="5100" dirty="0"/>
              <a:t>van barmhartigheid</a:t>
            </a:r>
          </a:p>
          <a:p>
            <a:r>
              <a:rPr lang="nl-NL" sz="5100" dirty="0" smtClean="0"/>
              <a:t>(hoewel </a:t>
            </a:r>
            <a:r>
              <a:rPr lang="nl-NL" sz="5100" dirty="0"/>
              <a:t>er in de Bijbel maar zes worden </a:t>
            </a:r>
            <a:r>
              <a:rPr lang="nl-NL" sz="5100" dirty="0" smtClean="0"/>
              <a:t>genoemd)</a:t>
            </a:r>
            <a:endParaRPr lang="nl-NL" sz="5100" dirty="0"/>
          </a:p>
          <a:p>
            <a:r>
              <a:rPr lang="nl-NL" sz="5100" dirty="0" smtClean="0"/>
              <a:t>In </a:t>
            </a:r>
            <a:r>
              <a:rPr lang="nl-NL" sz="5100" dirty="0"/>
              <a:t>de klassieke oudheid onderscheidde men </a:t>
            </a:r>
            <a:r>
              <a:rPr lang="nl-NL" sz="5100" dirty="0" smtClean="0"/>
              <a:t>7 wereldwonderen</a:t>
            </a:r>
            <a:r>
              <a:rPr lang="nl-NL" sz="5100" dirty="0"/>
              <a:t>.</a:t>
            </a:r>
          </a:p>
          <a:p>
            <a:r>
              <a:rPr lang="nl-NL" sz="5100" dirty="0" smtClean="0"/>
              <a:t>Het</a:t>
            </a:r>
            <a:r>
              <a:rPr lang="nl-NL" sz="5100" dirty="0"/>
              <a:t> getal 7 wordt als geluksgetal </a:t>
            </a:r>
            <a:r>
              <a:rPr lang="nl-NL" sz="5100" dirty="0"/>
              <a:t>beschouwd</a:t>
            </a:r>
            <a:r>
              <a:rPr lang="nl-NL" sz="5100" dirty="0" smtClean="0"/>
              <a:t>.</a:t>
            </a:r>
          </a:p>
          <a:p>
            <a:r>
              <a:rPr lang="mr-IN" sz="5100" dirty="0" smtClean="0"/>
              <a:t>…</a:t>
            </a:r>
            <a:endParaRPr lang="nl-NL" sz="5100" dirty="0"/>
          </a:p>
        </p:txBody>
      </p:sp>
    </p:spTree>
    <p:extLst>
      <p:ext uri="{BB962C8B-B14F-4D97-AF65-F5344CB8AC3E}">
        <p14:creationId xmlns:p14="http://schemas.microsoft.com/office/powerpoint/2010/main" val="184612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0" b="1" dirty="0" smtClean="0">
                <a:solidFill>
                  <a:srgbClr val="FF7020"/>
                </a:solidFill>
              </a:rPr>
              <a:t>7</a:t>
            </a:r>
            <a:r>
              <a:rPr lang="nl-NL" sz="20000" b="1" dirty="0" smtClean="0"/>
              <a:t>!</a:t>
            </a:r>
            <a:endParaRPr lang="nl-NL" sz="20000" b="1" dirty="0"/>
          </a:p>
        </p:txBody>
      </p:sp>
    </p:spTree>
    <p:extLst>
      <p:ext uri="{BB962C8B-B14F-4D97-AF65-F5344CB8AC3E}">
        <p14:creationId xmlns:p14="http://schemas.microsoft.com/office/powerpoint/2010/main" val="27459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0" y="365126"/>
            <a:ext cx="12192000" cy="969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0000" b="1" dirty="0" smtClean="0"/>
              <a:t>FUNCTIES</a:t>
            </a:r>
            <a:r>
              <a:rPr lang="nl-NL" sz="5000" b="1" dirty="0" smtClean="0"/>
              <a:t/>
            </a:r>
            <a:br>
              <a:rPr lang="nl-NL" sz="5000" b="1" dirty="0" smtClean="0"/>
            </a:br>
            <a:r>
              <a:rPr lang="nl-NL" sz="5000" b="1" dirty="0" smtClean="0"/>
              <a:t>van ICT in het onderwijs</a:t>
            </a:r>
            <a:endParaRPr lang="nl-NL" sz="5000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81" y="2698595"/>
            <a:ext cx="3387764" cy="3178098"/>
          </a:xfrm>
          <a:prstGeom prst="rect">
            <a:avLst/>
          </a:prstGeom>
        </p:spPr>
      </p:pic>
      <p:grpSp>
        <p:nvGrpSpPr>
          <p:cNvPr id="10" name="Groeperen 9"/>
          <p:cNvGrpSpPr/>
          <p:nvPr/>
        </p:nvGrpSpPr>
        <p:grpSpPr>
          <a:xfrm>
            <a:off x="4433588" y="2694300"/>
            <a:ext cx="3405719" cy="3182393"/>
            <a:chOff x="4433588" y="2694300"/>
            <a:chExt cx="3405719" cy="3182393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3588" y="2694300"/>
              <a:ext cx="3405719" cy="3182393"/>
            </a:xfrm>
            <a:prstGeom prst="rect">
              <a:avLst/>
            </a:prstGeom>
          </p:spPr>
        </p:pic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7105" y="5556094"/>
              <a:ext cx="2262768" cy="320599"/>
            </a:xfrm>
            <a:prstGeom prst="rect">
              <a:avLst/>
            </a:prstGeom>
          </p:spPr>
        </p:pic>
      </p:grpSp>
      <p:grpSp>
        <p:nvGrpSpPr>
          <p:cNvPr id="11" name="Groeperen 10"/>
          <p:cNvGrpSpPr/>
          <p:nvPr/>
        </p:nvGrpSpPr>
        <p:grpSpPr>
          <a:xfrm>
            <a:off x="8273150" y="2694300"/>
            <a:ext cx="3440122" cy="3182393"/>
            <a:chOff x="8273150" y="2694300"/>
            <a:chExt cx="3440122" cy="3182393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3150" y="2694300"/>
              <a:ext cx="3440122" cy="3182393"/>
            </a:xfrm>
            <a:prstGeom prst="rect">
              <a:avLst/>
            </a:prstGeom>
          </p:spPr>
        </p:pic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02029" y="3077737"/>
              <a:ext cx="2392868" cy="319049"/>
            </a:xfrm>
            <a:prstGeom prst="rect">
              <a:avLst/>
            </a:prstGeom>
          </p:spPr>
        </p:pic>
      </p:grpSp>
      <p:sp>
        <p:nvSpPr>
          <p:cNvPr id="12" name="Tekstvak 11"/>
          <p:cNvSpPr txBox="1"/>
          <p:nvPr/>
        </p:nvSpPr>
        <p:spPr>
          <a:xfrm>
            <a:off x="1223355" y="5798634"/>
            <a:ext cx="216501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000" b="1" dirty="0" smtClean="0"/>
              <a:t>werken</a:t>
            </a:r>
            <a:endParaRPr lang="nl-NL" sz="5000" b="1" dirty="0"/>
          </a:p>
        </p:txBody>
      </p:sp>
      <p:sp>
        <p:nvSpPr>
          <p:cNvPr id="13" name="Tekstvak 12"/>
          <p:cNvSpPr txBox="1"/>
          <p:nvPr/>
        </p:nvSpPr>
        <p:spPr>
          <a:xfrm>
            <a:off x="5283277" y="5798634"/>
            <a:ext cx="16254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000" b="1" smtClean="0"/>
              <a:t>leven</a:t>
            </a:r>
            <a:endParaRPr lang="nl-NL" sz="5000" b="1" dirty="0"/>
          </a:p>
        </p:txBody>
      </p:sp>
      <p:sp>
        <p:nvSpPr>
          <p:cNvPr id="14" name="Tekstvak 13"/>
          <p:cNvSpPr txBox="1"/>
          <p:nvPr/>
        </p:nvSpPr>
        <p:spPr>
          <a:xfrm>
            <a:off x="9217517" y="5798634"/>
            <a:ext cx="15513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000" b="1" smtClean="0"/>
              <a:t>leren</a:t>
            </a:r>
            <a:endParaRPr lang="nl-NL" sz="5000" b="1" dirty="0"/>
          </a:p>
        </p:txBody>
      </p:sp>
      <p:pic>
        <p:nvPicPr>
          <p:cNvPr id="15" name="Afbeelding 14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981" y="581330"/>
            <a:ext cx="11101291" cy="19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9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0" b="1" dirty="0" smtClean="0">
                <a:solidFill>
                  <a:srgbClr val="FF7020"/>
                </a:solidFill>
              </a:rPr>
              <a:t>LEREN</a:t>
            </a:r>
            <a:endParaRPr lang="nl-NL" sz="20000" b="1" dirty="0"/>
          </a:p>
        </p:txBody>
      </p:sp>
    </p:spTree>
    <p:extLst>
      <p:ext uri="{BB962C8B-B14F-4D97-AF65-F5344CB8AC3E}">
        <p14:creationId xmlns:p14="http://schemas.microsoft.com/office/powerpoint/2010/main" val="156363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371" y="0"/>
            <a:ext cx="6415257" cy="685800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5018049" y="133815"/>
            <a:ext cx="2230244" cy="1193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4003288" y="1326995"/>
            <a:ext cx="4560849" cy="1918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4311805" y="3245006"/>
            <a:ext cx="3917795" cy="669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7432391" y="4438184"/>
            <a:ext cx="2263492" cy="2419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5018049" y="4211443"/>
            <a:ext cx="2414342" cy="1174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2972314" y="4438183"/>
            <a:ext cx="2263492" cy="2419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39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7" grpId="0" animBg="1"/>
    </p:bld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2003</TotalTime>
  <Words>77</Words>
  <Application>Microsoft Macintosh PowerPoint</Application>
  <PresentationFormat>Breedbeeld</PresentationFormat>
  <Paragraphs>45</Paragraphs>
  <Slides>13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Calibri</vt:lpstr>
      <vt:lpstr>Calibri Light</vt:lpstr>
      <vt:lpstr>Mangal</vt:lpstr>
      <vt:lpstr>Arial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Michel van Ast</dc:creator>
  <cp:lastModifiedBy>Michel van Ast</cp:lastModifiedBy>
  <cp:revision>16</cp:revision>
  <dcterms:created xsi:type="dcterms:W3CDTF">2019-01-24T09:33:59Z</dcterms:created>
  <dcterms:modified xsi:type="dcterms:W3CDTF">2019-01-30T11:25:06Z</dcterms:modified>
</cp:coreProperties>
</file>