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4"/>
  </p:notesMasterIdLst>
  <p:sldIdLst>
    <p:sldId id="256" r:id="rId2"/>
    <p:sldId id="355" r:id="rId3"/>
    <p:sldId id="347" r:id="rId4"/>
    <p:sldId id="352" r:id="rId5"/>
    <p:sldId id="348" r:id="rId6"/>
    <p:sldId id="349" r:id="rId7"/>
    <p:sldId id="350" r:id="rId8"/>
    <p:sldId id="351" r:id="rId9"/>
    <p:sldId id="353" r:id="rId10"/>
    <p:sldId id="354" r:id="rId11"/>
    <p:sldId id="356" r:id="rId12"/>
    <p:sldId id="357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33535"/>
    <a:srgbClr val="E4E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096" autoAdjust="0"/>
  </p:normalViewPr>
  <p:slideViewPr>
    <p:cSldViewPr snapToGrid="0">
      <p:cViewPr varScale="1">
        <p:scale>
          <a:sx n="77" d="100"/>
          <a:sy n="77" d="100"/>
        </p:scale>
        <p:origin x="83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A9B2E-3E10-48B6-B122-37CF1CD9F797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BCA29-8570-429D-A067-410B325173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7307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0BCA29-8570-429D-A067-410B3251732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034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E3-D5F8-4CF6-94E3-5F70B03C35CE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C06F-97FB-4DA6-9661-28729F685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297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E3-D5F8-4CF6-94E3-5F70B03C35CE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C06F-97FB-4DA6-9661-28729F685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93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E3-D5F8-4CF6-94E3-5F70B03C35CE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C06F-97FB-4DA6-9661-28729F685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6437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bject">
    <p:bg>
      <p:bgPr>
        <a:gradFill flip="none" rotWithShape="1">
          <a:gsLst>
            <a:gs pos="43000">
              <a:schemeClr val="accent1">
                <a:lumMod val="5000"/>
                <a:lumOff val="95000"/>
              </a:schemeClr>
            </a:gs>
            <a:gs pos="82875">
              <a:srgbClr val="B5D2EC"/>
            </a:gs>
            <a:gs pos="82750">
              <a:srgbClr val="B5D2EC"/>
            </a:gs>
            <a:gs pos="82500">
              <a:srgbClr val="B5D2EC"/>
            </a:gs>
            <a:gs pos="82000">
              <a:srgbClr val="B5D2EC"/>
            </a:gs>
            <a:gs pos="81000">
              <a:srgbClr val="B5D2EC"/>
            </a:gs>
            <a:gs pos="7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7682" y="6369561"/>
            <a:ext cx="12301020" cy="488438"/>
          </a:xfrm>
          <a:prstGeom prst="rect">
            <a:avLst/>
          </a:prstGeom>
        </p:spPr>
      </p:pic>
      <p:cxnSp>
        <p:nvCxnSpPr>
          <p:cNvPr id="6" name="Rechte verbindingslijn 5"/>
          <p:cNvCxnSpPr/>
          <p:nvPr userDrawn="1"/>
        </p:nvCxnSpPr>
        <p:spPr>
          <a:xfrm>
            <a:off x="674671" y="398331"/>
            <a:ext cx="11014075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285536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E3-D5F8-4CF6-94E3-5F70B03C35CE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C06F-97FB-4DA6-9661-28729F685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143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E3-D5F8-4CF6-94E3-5F70B03C35CE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C06F-97FB-4DA6-9661-28729F685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825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E3-D5F8-4CF6-94E3-5F70B03C35CE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C06F-97FB-4DA6-9661-28729F685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994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E3-D5F8-4CF6-94E3-5F70B03C35CE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C06F-97FB-4DA6-9661-28729F685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697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E3-D5F8-4CF6-94E3-5F70B03C35CE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C06F-97FB-4DA6-9661-28729F685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229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E3-D5F8-4CF6-94E3-5F70B03C35CE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C06F-97FB-4DA6-9661-28729F685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030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E3-D5F8-4CF6-94E3-5F70B03C35CE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C06F-97FB-4DA6-9661-28729F685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868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E3-D5F8-4CF6-94E3-5F70B03C35CE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C06F-97FB-4DA6-9661-28729F685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5084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chemeClr val="accent1">
                <a:lumMod val="5000"/>
                <a:lumOff val="95000"/>
              </a:schemeClr>
            </a:gs>
            <a:gs pos="7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51E3-D5F8-4CF6-94E3-5F70B03C35CE}" type="datetimeFigureOut">
              <a:rPr lang="nl-NL" smtClean="0"/>
              <a:t>13-12-2018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FC06F-97FB-4DA6-9661-28729F685A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911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Voorbeeld%20rapportage.docx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0" y="-28140"/>
            <a:ext cx="12192000" cy="68679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8692"/>
            <a:ext cx="12192000" cy="402640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43791"/>
            <a:ext cx="2371550" cy="1524132"/>
          </a:xfrm>
          <a:prstGeom prst="rect">
            <a:avLst/>
          </a:prstGeom>
        </p:spPr>
      </p:pic>
      <p:sp>
        <p:nvSpPr>
          <p:cNvPr id="6" name="Text Box 99"/>
          <p:cNvSpPr txBox="1">
            <a:spLocks noChangeArrowheads="1"/>
          </p:cNvSpPr>
          <p:nvPr/>
        </p:nvSpPr>
        <p:spPr bwMode="auto">
          <a:xfrm>
            <a:off x="979357" y="5953530"/>
            <a:ext cx="20882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nl-NL" sz="1200" b="1" dirty="0">
                <a:latin typeface="+mj-lt"/>
              </a:rPr>
              <a:t>M</a:t>
            </a:r>
            <a:r>
              <a:rPr lang="en-US" sz="1200" b="1" dirty="0" err="1">
                <a:latin typeface="+mj-lt"/>
              </a:rPr>
              <a:t>aurits</a:t>
            </a:r>
            <a:r>
              <a:rPr lang="en-US" sz="1200" b="1" dirty="0">
                <a:latin typeface="+mj-lt"/>
              </a:rPr>
              <a:t> </a:t>
            </a:r>
            <a:r>
              <a:rPr lang="en-US" sz="1200" b="1" dirty="0" err="1">
                <a:latin typeface="+mj-lt"/>
              </a:rPr>
              <a:t>Toet</a:t>
            </a:r>
            <a:endParaRPr lang="en-US" sz="1200" b="1" dirty="0">
              <a:latin typeface="+mj-lt"/>
            </a:endParaRPr>
          </a:p>
          <a:p>
            <a:r>
              <a:rPr lang="nl-NL" sz="800" b="1" dirty="0">
                <a:latin typeface="+mj-lt"/>
              </a:rPr>
              <a:t> </a:t>
            </a:r>
          </a:p>
          <a:p>
            <a:endParaRPr lang="nl-NL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895246" y="5371932"/>
            <a:ext cx="6003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>
                <a:solidFill>
                  <a:schemeClr val="tx2">
                    <a:lumMod val="50000"/>
                  </a:schemeClr>
                </a:solidFill>
              </a:rPr>
              <a:t>Presentatie Peer-review rapportage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10353948" y="6532984"/>
            <a:ext cx="1930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Den Haag, 13-12-2018</a:t>
            </a:r>
          </a:p>
        </p:txBody>
      </p:sp>
    </p:spTree>
    <p:extLst>
      <p:ext uri="{BB962C8B-B14F-4D97-AF65-F5344CB8AC3E}">
        <p14:creationId xmlns:p14="http://schemas.microsoft.com/office/powerpoint/2010/main" val="2290000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B93562BC-1EEF-4EF8-BE41-A54A6AD2C702}"/>
              </a:ext>
            </a:extLst>
          </p:cNvPr>
          <p:cNvSpPr txBox="1"/>
          <p:nvPr/>
        </p:nvSpPr>
        <p:spPr>
          <a:xfrm>
            <a:off x="586494" y="591669"/>
            <a:ext cx="10346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accent1">
                    <a:lumMod val="50000"/>
                  </a:schemeClr>
                </a:solidFill>
              </a:rPr>
              <a:t>Wat kom ik zo al tegen bij het nakijken van de rapporten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DC6457F-DFB0-466C-8D0E-D77C03924A44}"/>
              </a:ext>
            </a:extLst>
          </p:cNvPr>
          <p:cNvSpPr txBox="1"/>
          <p:nvPr/>
        </p:nvSpPr>
        <p:spPr>
          <a:xfrm>
            <a:off x="675860" y="1176444"/>
            <a:ext cx="1112188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Positieve punten: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Er wordt door de auditteams serieus werk gemaakt van de peer-review rapportages.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Vaak uitgebreide rapportages met veel goede aanbevelingen.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r>
              <a:rPr lang="nl-NL" sz="2400" b="1" dirty="0"/>
              <a:t>Dingen die beter kunnen: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Maak meer gebruik van een combinatie van audittechnieken waardoor oordeelsvorming sterker wordt.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Beschrijf de oordeelsvorming gestructureerd en feitelijk, alle bijzinnen kunnen achterwege blijven.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nl-NL" sz="2400" dirty="0" err="1"/>
              <a:t>Vb</a:t>
            </a:r>
            <a:r>
              <a:rPr lang="nl-NL" sz="2400" dirty="0"/>
              <a:t> bijzin: </a:t>
            </a:r>
            <a:r>
              <a:rPr lang="nl-NL" sz="2400" i="1" dirty="0"/>
              <a:t>Als u dit nog uitvoert zit u naar mijn persoonlijke mening op niveau 3.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nl-NL" sz="2400" dirty="0"/>
              <a:t>Zet geen aanbevelingen in het eindoordeel maar bij aanbevelingen.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nl-NL" sz="2400" dirty="0"/>
              <a:t>Beschrijf de aanbevelingen concreet (wat moet er gedaan worden en wat is daar voor nodig aan randvoorwaarden) en maak een referentie naar het gerelateerde statement.</a:t>
            </a:r>
          </a:p>
        </p:txBody>
      </p:sp>
    </p:spTree>
    <p:extLst>
      <p:ext uri="{BB962C8B-B14F-4D97-AF65-F5344CB8AC3E}">
        <p14:creationId xmlns:p14="http://schemas.microsoft.com/office/powerpoint/2010/main" val="2880500081"/>
      </p:ext>
    </p:extLst>
  </p:cSld>
  <p:clrMapOvr>
    <a:masterClrMapping/>
  </p:clrMapOvr>
  <p:transition spd="slow"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D03C3F6-8B3C-496D-BBC1-89D248BCA488}"/>
              </a:ext>
            </a:extLst>
          </p:cNvPr>
          <p:cNvSpPr txBox="1"/>
          <p:nvPr/>
        </p:nvSpPr>
        <p:spPr>
          <a:xfrm>
            <a:off x="586494" y="591669"/>
            <a:ext cx="10346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accent1">
                    <a:lumMod val="50000"/>
                  </a:schemeClr>
                </a:solidFill>
              </a:rPr>
              <a:t>Doorlopen rapportage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D7B2FDE-C924-4896-B331-FD48793955EB}"/>
              </a:ext>
            </a:extLst>
          </p:cNvPr>
          <p:cNvSpPr txBox="1"/>
          <p:nvPr/>
        </p:nvSpPr>
        <p:spPr>
          <a:xfrm>
            <a:off x="665922" y="1451113"/>
            <a:ext cx="6470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hlinkClick r:id="rId2" action="ppaction://hlinkfile"/>
              </a:rPr>
              <a:t>Voorbeeld rapportage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0056481"/>
      </p:ext>
    </p:extLst>
  </p:cSld>
  <p:clrMapOvr>
    <a:masterClrMapping/>
  </p:clrMapOvr>
  <p:transition spd="slow"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71BBDDD-0B51-40D9-8B2C-DD4D30DC2F3B}"/>
              </a:ext>
            </a:extLst>
          </p:cNvPr>
          <p:cNvSpPr txBox="1"/>
          <p:nvPr/>
        </p:nvSpPr>
        <p:spPr>
          <a:xfrm>
            <a:off x="1639956" y="2126974"/>
            <a:ext cx="8537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/>
              <a:t>Vragen</a:t>
            </a:r>
          </a:p>
        </p:txBody>
      </p:sp>
    </p:spTree>
    <p:extLst>
      <p:ext uri="{BB962C8B-B14F-4D97-AF65-F5344CB8AC3E}">
        <p14:creationId xmlns:p14="http://schemas.microsoft.com/office/powerpoint/2010/main" val="2899771411"/>
      </p:ext>
    </p:extLst>
  </p:cSld>
  <p:clrMapOvr>
    <a:masterClrMapping/>
  </p:clrMapOvr>
  <p:transition spd="slow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3938C562-884E-4546-98F7-E9B5D25BA5D3}"/>
              </a:ext>
            </a:extLst>
          </p:cNvPr>
          <p:cNvSpPr txBox="1"/>
          <p:nvPr/>
        </p:nvSpPr>
        <p:spPr>
          <a:xfrm>
            <a:off x="573243" y="518782"/>
            <a:ext cx="9206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accent1">
                    <a:lumMod val="50000"/>
                  </a:schemeClr>
                </a:solidFill>
              </a:rPr>
              <a:t>Agenda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0A1F57E-6A6B-4E28-B78E-DD3E49206969}"/>
              </a:ext>
            </a:extLst>
          </p:cNvPr>
          <p:cNvSpPr txBox="1"/>
          <p:nvPr/>
        </p:nvSpPr>
        <p:spPr>
          <a:xfrm>
            <a:off x="665922" y="1222513"/>
            <a:ext cx="104559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Rapportage van feitelijke bevindingen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Opdrachtomschrijving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Auditmethodieken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Oordeelsvorming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Wat kom ik tegen in de rapportages?</a:t>
            </a:r>
          </a:p>
        </p:txBody>
      </p:sp>
    </p:spTree>
    <p:extLst>
      <p:ext uri="{BB962C8B-B14F-4D97-AF65-F5344CB8AC3E}">
        <p14:creationId xmlns:p14="http://schemas.microsoft.com/office/powerpoint/2010/main" val="149134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D86C02C-DF70-4627-BB91-7EC9ACAAF7A4}"/>
              </a:ext>
            </a:extLst>
          </p:cNvPr>
          <p:cNvSpPr txBox="1"/>
          <p:nvPr/>
        </p:nvSpPr>
        <p:spPr>
          <a:xfrm>
            <a:off x="573243" y="518782"/>
            <a:ext cx="9206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accent1">
                    <a:lumMod val="50000"/>
                  </a:schemeClr>
                </a:solidFill>
              </a:rPr>
              <a:t>Rapport van feitelijke bevindingen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C41FFEE-7213-4E3C-8940-ED5332D62A12}"/>
              </a:ext>
            </a:extLst>
          </p:cNvPr>
          <p:cNvSpPr txBox="1"/>
          <p:nvPr/>
        </p:nvSpPr>
        <p:spPr>
          <a:xfrm>
            <a:off x="566530" y="1361661"/>
            <a:ext cx="1101255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Een rapport van feitelijke bevindingen (standaard 4400)  is geen </a:t>
            </a:r>
            <a:r>
              <a:rPr lang="nl-NL" sz="2400" dirty="0" err="1"/>
              <a:t>assurance</a:t>
            </a:r>
            <a:r>
              <a:rPr lang="nl-NL" sz="2400" dirty="0"/>
              <a:t> rapport zoals ISAE3402.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Het rapport geeft feitelijke antwoorden op de </a:t>
            </a:r>
            <a:r>
              <a:rPr lang="nl-NL" sz="2400" b="1" u="sng" dirty="0"/>
              <a:t>werkzaamheden</a:t>
            </a:r>
            <a:r>
              <a:rPr lang="nl-NL" sz="2400" dirty="0"/>
              <a:t> die met de opdrachtgever zijn afgesproken, namelijk: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/>
          </a:p>
          <a:p>
            <a:pPr algn="ctr"/>
            <a:r>
              <a:rPr lang="nl-NL" dirty="0"/>
              <a:t>“Stel middels een rapport van feitelijke bevindingen de integriteit vast van de resultaten (gekozen volwassenheidsniveau) voor 10 statements uit het door de instelling in 2017 uitgevoerde </a:t>
            </a:r>
            <a:r>
              <a:rPr lang="nl-NL" dirty="0" err="1"/>
              <a:t>self</a:t>
            </a:r>
            <a:r>
              <a:rPr lang="nl-NL" dirty="0"/>
              <a:t>-assessment van het MBO-Toetsingskader IB.”</a:t>
            </a:r>
          </a:p>
          <a:p>
            <a:pPr algn="ctr"/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Dit rapport van feitelijke bevindingen geeft dus </a:t>
            </a:r>
            <a:r>
              <a:rPr lang="nl-NL" sz="2400" b="1" u="sng" dirty="0"/>
              <a:t>geen</a:t>
            </a:r>
            <a:r>
              <a:rPr lang="nl-NL" sz="2400" dirty="0"/>
              <a:t> conclusie over de integriteit van alle gegeven antwoorden in het assessment, alleen voor de 10 statements!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600123328"/>
      </p:ext>
    </p:extLst>
  </p:cSld>
  <p:clrMapOvr>
    <a:masterClrMapping/>
  </p:clrMapOvr>
  <p:transition spd="slow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71BC8D5-5C0B-4098-BFD0-D74D3B44E51A}"/>
              </a:ext>
            </a:extLst>
          </p:cNvPr>
          <p:cNvSpPr txBox="1"/>
          <p:nvPr/>
        </p:nvSpPr>
        <p:spPr>
          <a:xfrm>
            <a:off x="573243" y="518782"/>
            <a:ext cx="9206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accent1">
                    <a:lumMod val="50000"/>
                  </a:schemeClr>
                </a:solidFill>
              </a:rPr>
              <a:t>Opdrachtomschrijving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EE68DA-42A6-4B43-88B2-E6B02A776246}"/>
              </a:ext>
            </a:extLst>
          </p:cNvPr>
          <p:cNvSpPr txBox="1"/>
          <p:nvPr/>
        </p:nvSpPr>
        <p:spPr>
          <a:xfrm>
            <a:off x="695739" y="1252330"/>
            <a:ext cx="1097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De opdrachtomschrijving bevat: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nl-NL" sz="2400" dirty="0"/>
              <a:t>Aard van de audit;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nl-NL" sz="2400" dirty="0"/>
              <a:t>Scope van de werkzaamheden;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nl-NL" sz="2400" dirty="0"/>
              <a:t>Kwaliteitsaspecten die </a:t>
            </a:r>
            <a:r>
              <a:rPr lang="nl-NL" sz="2400" dirty="0" err="1"/>
              <a:t>geaudit</a:t>
            </a:r>
            <a:r>
              <a:rPr lang="nl-NL" sz="2400" dirty="0"/>
              <a:t> dienen te worden;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nl-NL" sz="2400" dirty="0"/>
              <a:t>Norm waartegen gemeten wordt.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F2B9EE45-9860-46B6-A8F9-246931B94AEE}"/>
              </a:ext>
            </a:extLst>
          </p:cNvPr>
          <p:cNvSpPr/>
          <p:nvPr/>
        </p:nvSpPr>
        <p:spPr>
          <a:xfrm>
            <a:off x="609600" y="3666679"/>
            <a:ext cx="10972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dirty="0"/>
              <a:t>“Stel middels een </a:t>
            </a:r>
            <a:r>
              <a:rPr lang="nl-NL" sz="2400" dirty="0">
                <a:solidFill>
                  <a:srgbClr val="FF0000"/>
                </a:solidFill>
              </a:rPr>
              <a:t>rapport van feitelijke bevindingen </a:t>
            </a:r>
            <a:r>
              <a:rPr lang="nl-NL" sz="2400" dirty="0"/>
              <a:t>de </a:t>
            </a:r>
            <a:r>
              <a:rPr lang="nl-NL" sz="2400" dirty="0">
                <a:solidFill>
                  <a:srgbClr val="FF0000"/>
                </a:solidFill>
              </a:rPr>
              <a:t>integriteit</a:t>
            </a:r>
            <a:r>
              <a:rPr lang="nl-NL" sz="2400" dirty="0"/>
              <a:t> vast van de resultaten (gekozen volwassenheidsniveau) voor </a:t>
            </a:r>
            <a:r>
              <a:rPr lang="nl-NL" sz="2400" dirty="0">
                <a:solidFill>
                  <a:srgbClr val="FF0000"/>
                </a:solidFill>
              </a:rPr>
              <a:t>10 statements</a:t>
            </a:r>
            <a:r>
              <a:rPr lang="nl-NL" sz="2400" dirty="0"/>
              <a:t> uit het door de instelling in 2017 uitgevoerde </a:t>
            </a:r>
            <a:r>
              <a:rPr lang="nl-NL" sz="2400" dirty="0" err="1"/>
              <a:t>self</a:t>
            </a:r>
            <a:r>
              <a:rPr lang="nl-NL" sz="2400" dirty="0"/>
              <a:t>-assessment van het </a:t>
            </a:r>
            <a:r>
              <a:rPr lang="nl-NL" sz="2400" dirty="0">
                <a:solidFill>
                  <a:srgbClr val="FF0000"/>
                </a:solidFill>
              </a:rPr>
              <a:t>MBO-Toetsingskader IB</a:t>
            </a:r>
            <a:r>
              <a:rPr lang="nl-NL" sz="24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091501948"/>
      </p:ext>
    </p:extLst>
  </p:cSld>
  <p:clrMapOvr>
    <a:masterClrMapping/>
  </p:clrMapOvr>
  <p:transition spd="slow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034BAC1-01CC-487E-A45F-F50F2B0C8025}"/>
              </a:ext>
            </a:extLst>
          </p:cNvPr>
          <p:cNvSpPr txBox="1"/>
          <p:nvPr/>
        </p:nvSpPr>
        <p:spPr>
          <a:xfrm>
            <a:off x="573243" y="518782"/>
            <a:ext cx="9206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accent1">
                    <a:lumMod val="50000"/>
                  </a:schemeClr>
                </a:solidFill>
              </a:rPr>
              <a:t>Auditmethodieken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45DD33B-F871-44FB-A01C-E723361A9E8F}"/>
              </a:ext>
            </a:extLst>
          </p:cNvPr>
          <p:cNvSpPr txBox="1"/>
          <p:nvPr/>
        </p:nvSpPr>
        <p:spPr>
          <a:xfrm>
            <a:off x="695739" y="1242391"/>
            <a:ext cx="1097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We onderkennen 4 audit methodieken: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nl-NL" sz="2400" dirty="0"/>
              <a:t>Beoordeling van </a:t>
            </a:r>
            <a:r>
              <a:rPr lang="nl-NL" sz="2400" dirty="0" err="1"/>
              <a:t>evidence</a:t>
            </a:r>
            <a:r>
              <a:rPr lang="nl-NL" sz="2400" dirty="0"/>
              <a:t>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nl-NL" sz="2400" dirty="0" err="1"/>
              <a:t>Reperformance</a:t>
            </a:r>
            <a:r>
              <a:rPr lang="nl-NL" sz="2400" dirty="0"/>
              <a:t> van de beheersmaatregel;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nl-NL" sz="2400" dirty="0"/>
              <a:t>Waarneming ter plaatse;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nl-NL" sz="2400" dirty="0"/>
              <a:t>Interviews.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Het is vaak sterk om een combinatie van technieken te gebruiken.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Beschrijf in het rapport altijd welke auditmethodieken je hebt toegepast.</a:t>
            </a:r>
          </a:p>
        </p:txBody>
      </p:sp>
    </p:spTree>
    <p:extLst>
      <p:ext uri="{BB962C8B-B14F-4D97-AF65-F5344CB8AC3E}">
        <p14:creationId xmlns:p14="http://schemas.microsoft.com/office/powerpoint/2010/main" val="1345620051"/>
      </p:ext>
    </p:extLst>
  </p:cSld>
  <p:clrMapOvr>
    <a:masterClrMapping/>
  </p:clrMapOvr>
  <p:transition spd="slow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89A59B5-2750-4996-BBBF-B0F297B1ECDA}"/>
              </a:ext>
            </a:extLst>
          </p:cNvPr>
          <p:cNvSpPr txBox="1"/>
          <p:nvPr/>
        </p:nvSpPr>
        <p:spPr>
          <a:xfrm>
            <a:off x="573243" y="518782"/>
            <a:ext cx="9206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accent1">
                    <a:lumMod val="50000"/>
                  </a:schemeClr>
                </a:solidFill>
              </a:rPr>
              <a:t>Voorbeeld van gecombineerd gebruik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45261613-3F10-403A-890B-FE4A78841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022" y="1243154"/>
            <a:ext cx="10460681" cy="4725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67861"/>
      </p:ext>
    </p:extLst>
  </p:cSld>
  <p:clrMapOvr>
    <a:masterClrMapping/>
  </p:clrMapOvr>
  <p:transition spd="slow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433793A-8C82-42B6-A089-14FA41251B69}"/>
              </a:ext>
            </a:extLst>
          </p:cNvPr>
          <p:cNvSpPr txBox="1"/>
          <p:nvPr/>
        </p:nvSpPr>
        <p:spPr>
          <a:xfrm>
            <a:off x="586494" y="591669"/>
            <a:ext cx="9206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accent1">
                    <a:lumMod val="50000"/>
                  </a:schemeClr>
                </a:solidFill>
              </a:rPr>
              <a:t>Auditmethodieken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49E8130-2F34-4587-BEFE-02072F67EA81}"/>
              </a:ext>
            </a:extLst>
          </p:cNvPr>
          <p:cNvSpPr txBox="1"/>
          <p:nvPr/>
        </p:nvSpPr>
        <p:spPr>
          <a:xfrm>
            <a:off x="563217" y="1361661"/>
            <a:ext cx="11022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Vaak zien we de volgende combinaties gebruikt worden: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nl-NL" sz="2400" dirty="0"/>
              <a:t>Interviews in combinatie met waarneming ter plaatse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nl-NL" sz="2400" dirty="0"/>
              <a:t>Beoordeling van bewijs in combinatie met </a:t>
            </a:r>
            <a:r>
              <a:rPr lang="nl-NL" sz="2400" dirty="0" err="1"/>
              <a:t>reperformance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772844797"/>
      </p:ext>
    </p:extLst>
  </p:cSld>
  <p:clrMapOvr>
    <a:masterClrMapping/>
  </p:clrMapOvr>
  <p:transition spd="slow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2A5CB449-3856-45E3-A945-34DB5FEA2FC2}"/>
              </a:ext>
            </a:extLst>
          </p:cNvPr>
          <p:cNvSpPr txBox="1"/>
          <p:nvPr/>
        </p:nvSpPr>
        <p:spPr>
          <a:xfrm>
            <a:off x="586494" y="591669"/>
            <a:ext cx="9206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accent1">
                    <a:lumMod val="50000"/>
                  </a:schemeClr>
                </a:solidFill>
              </a:rPr>
              <a:t>Oordeelsvorming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C728D46-4A94-423F-96E1-92D616E517A1}"/>
              </a:ext>
            </a:extLst>
          </p:cNvPr>
          <p:cNvSpPr txBox="1"/>
          <p:nvPr/>
        </p:nvSpPr>
        <p:spPr>
          <a:xfrm>
            <a:off x="586494" y="1160213"/>
            <a:ext cx="11072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Kunnen we zomaar een oordeel over iets vormen als auditor of hebben we daar iets voor nodig?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50B56A95-8D5B-4C51-A550-C32B9DB4758C}"/>
              </a:ext>
            </a:extLst>
          </p:cNvPr>
          <p:cNvSpPr/>
          <p:nvPr/>
        </p:nvSpPr>
        <p:spPr>
          <a:xfrm>
            <a:off x="944218" y="3586468"/>
            <a:ext cx="2295939" cy="5963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Normenkader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6F0092F6-6A5F-4217-9953-E7ACF59EC98F}"/>
              </a:ext>
            </a:extLst>
          </p:cNvPr>
          <p:cNvSpPr/>
          <p:nvPr/>
        </p:nvSpPr>
        <p:spPr>
          <a:xfrm>
            <a:off x="7629939" y="4499908"/>
            <a:ext cx="2763078" cy="351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Volwassenheidsniveau 5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7A9D924A-4071-4CD5-B682-6194AB5CB26C}"/>
              </a:ext>
            </a:extLst>
          </p:cNvPr>
          <p:cNvSpPr/>
          <p:nvPr/>
        </p:nvSpPr>
        <p:spPr>
          <a:xfrm>
            <a:off x="7629939" y="3991547"/>
            <a:ext cx="2763078" cy="351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Volwassenheidsniveau 4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DA904E6F-1D1C-4B1D-9EDF-994122D319B3}"/>
              </a:ext>
            </a:extLst>
          </p:cNvPr>
          <p:cNvSpPr/>
          <p:nvPr/>
        </p:nvSpPr>
        <p:spPr>
          <a:xfrm>
            <a:off x="7629939" y="3483186"/>
            <a:ext cx="2763078" cy="351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Volwassenheidsniveau 3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D1607B0-5590-41C8-BD29-74FF5903AC5D}"/>
              </a:ext>
            </a:extLst>
          </p:cNvPr>
          <p:cNvSpPr/>
          <p:nvPr/>
        </p:nvSpPr>
        <p:spPr>
          <a:xfrm>
            <a:off x="7629939" y="2981739"/>
            <a:ext cx="2763078" cy="351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Volwassenheidsniveau 2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EBC06CAE-D6A7-4265-9E3B-6988C53CBF24}"/>
              </a:ext>
            </a:extLst>
          </p:cNvPr>
          <p:cNvSpPr/>
          <p:nvPr/>
        </p:nvSpPr>
        <p:spPr>
          <a:xfrm>
            <a:off x="7629939" y="2480292"/>
            <a:ext cx="2763078" cy="351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Volwassenheidsniveau 1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A0D3E29D-4F82-4697-B473-02850D07AE3E}"/>
              </a:ext>
            </a:extLst>
          </p:cNvPr>
          <p:cNvSpPr/>
          <p:nvPr/>
        </p:nvSpPr>
        <p:spPr>
          <a:xfrm>
            <a:off x="3677478" y="2416552"/>
            <a:ext cx="2289313" cy="830997"/>
          </a:xfrm>
          <a:prstGeom prst="ellipse">
            <a:avLst/>
          </a:prstGeom>
          <a:solidFill>
            <a:srgbClr val="E335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Statement 1</a:t>
            </a:r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0D3AC0FD-3138-4C73-9455-BA1DA6BBEDE9}"/>
              </a:ext>
            </a:extLst>
          </p:cNvPr>
          <p:cNvSpPr/>
          <p:nvPr/>
        </p:nvSpPr>
        <p:spPr>
          <a:xfrm>
            <a:off x="3677478" y="3469144"/>
            <a:ext cx="2289313" cy="830997"/>
          </a:xfrm>
          <a:prstGeom prst="ellipse">
            <a:avLst/>
          </a:prstGeom>
          <a:solidFill>
            <a:srgbClr val="E335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Statement 2</a:t>
            </a:r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6CB2E91F-B835-4393-8E68-230757A41E22}"/>
              </a:ext>
            </a:extLst>
          </p:cNvPr>
          <p:cNvSpPr/>
          <p:nvPr/>
        </p:nvSpPr>
        <p:spPr>
          <a:xfrm>
            <a:off x="3672509" y="4521736"/>
            <a:ext cx="2289313" cy="830997"/>
          </a:xfrm>
          <a:prstGeom prst="ellipse">
            <a:avLst/>
          </a:prstGeom>
          <a:solidFill>
            <a:srgbClr val="E335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Statement 3</a:t>
            </a:r>
          </a:p>
        </p:txBody>
      </p: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B56E383F-61A6-4BFA-8E5A-0496E8F53DA3}"/>
              </a:ext>
            </a:extLst>
          </p:cNvPr>
          <p:cNvCxnSpPr>
            <a:cxnSpLocks/>
            <a:stCxn id="4" idx="3"/>
            <a:endCxn id="10" idx="2"/>
          </p:cNvCxnSpPr>
          <p:nvPr/>
        </p:nvCxnSpPr>
        <p:spPr>
          <a:xfrm flipV="1">
            <a:off x="3240157" y="2832051"/>
            <a:ext cx="437321" cy="1052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2A238D70-0E15-4ECC-81C6-3539D922CD1B}"/>
              </a:ext>
            </a:extLst>
          </p:cNvPr>
          <p:cNvCxnSpPr>
            <a:cxnSpLocks/>
            <a:stCxn id="4" idx="3"/>
            <a:endCxn id="11" idx="2"/>
          </p:cNvCxnSpPr>
          <p:nvPr/>
        </p:nvCxnSpPr>
        <p:spPr>
          <a:xfrm>
            <a:off x="3240157" y="3884642"/>
            <a:ext cx="43732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7894970A-36CE-44D1-846B-D5F139707675}"/>
              </a:ext>
            </a:extLst>
          </p:cNvPr>
          <p:cNvCxnSpPr>
            <a:cxnSpLocks/>
            <a:stCxn id="4" idx="3"/>
            <a:endCxn id="12" idx="2"/>
          </p:cNvCxnSpPr>
          <p:nvPr/>
        </p:nvCxnSpPr>
        <p:spPr>
          <a:xfrm>
            <a:off x="3240157" y="3884642"/>
            <a:ext cx="432352" cy="10525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Rechte verbindingslijn met pijl 19">
            <a:extLst>
              <a:ext uri="{FF2B5EF4-FFF2-40B4-BE49-F238E27FC236}">
                <a16:creationId xmlns:a16="http://schemas.microsoft.com/office/drawing/2014/main" id="{B6368171-477D-43B8-8DA8-79AE8C3280FB}"/>
              </a:ext>
            </a:extLst>
          </p:cNvPr>
          <p:cNvCxnSpPr>
            <a:cxnSpLocks/>
            <a:stCxn id="10" idx="6"/>
            <a:endCxn id="9" idx="1"/>
          </p:cNvCxnSpPr>
          <p:nvPr/>
        </p:nvCxnSpPr>
        <p:spPr>
          <a:xfrm flipV="1">
            <a:off x="5966791" y="2656172"/>
            <a:ext cx="1663148" cy="175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Rechte verbindingslijn met pijl 21">
            <a:extLst>
              <a:ext uri="{FF2B5EF4-FFF2-40B4-BE49-F238E27FC236}">
                <a16:creationId xmlns:a16="http://schemas.microsoft.com/office/drawing/2014/main" id="{97D3B664-17FF-4321-8FC9-3CB97D1E8732}"/>
              </a:ext>
            </a:extLst>
          </p:cNvPr>
          <p:cNvCxnSpPr>
            <a:cxnSpLocks/>
            <a:stCxn id="10" idx="6"/>
            <a:endCxn id="8" idx="1"/>
          </p:cNvCxnSpPr>
          <p:nvPr/>
        </p:nvCxnSpPr>
        <p:spPr>
          <a:xfrm>
            <a:off x="5966791" y="2832051"/>
            <a:ext cx="1663148" cy="325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echte verbindingslijn met pijl 23">
            <a:extLst>
              <a:ext uri="{FF2B5EF4-FFF2-40B4-BE49-F238E27FC236}">
                <a16:creationId xmlns:a16="http://schemas.microsoft.com/office/drawing/2014/main" id="{0A9677C3-99D1-4853-8625-43A3A581B323}"/>
              </a:ext>
            </a:extLst>
          </p:cNvPr>
          <p:cNvCxnSpPr>
            <a:cxnSpLocks/>
            <a:stCxn id="10" idx="6"/>
            <a:endCxn id="7" idx="1"/>
          </p:cNvCxnSpPr>
          <p:nvPr/>
        </p:nvCxnSpPr>
        <p:spPr>
          <a:xfrm>
            <a:off x="5966791" y="2832051"/>
            <a:ext cx="1663148" cy="827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Rechte verbindingslijn met pijl 25">
            <a:extLst>
              <a:ext uri="{FF2B5EF4-FFF2-40B4-BE49-F238E27FC236}">
                <a16:creationId xmlns:a16="http://schemas.microsoft.com/office/drawing/2014/main" id="{96EE844C-D553-417F-852F-1048BFEDEB61}"/>
              </a:ext>
            </a:extLst>
          </p:cNvPr>
          <p:cNvCxnSpPr>
            <a:cxnSpLocks/>
            <a:stCxn id="10" idx="6"/>
            <a:endCxn id="6" idx="1"/>
          </p:cNvCxnSpPr>
          <p:nvPr/>
        </p:nvCxnSpPr>
        <p:spPr>
          <a:xfrm>
            <a:off x="5966791" y="2832051"/>
            <a:ext cx="1663148" cy="1335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67DF6018-CC71-4AC0-A324-B1C46BCB5647}"/>
              </a:ext>
            </a:extLst>
          </p:cNvPr>
          <p:cNvCxnSpPr>
            <a:cxnSpLocks/>
            <a:stCxn id="10" idx="6"/>
            <a:endCxn id="5" idx="1"/>
          </p:cNvCxnSpPr>
          <p:nvPr/>
        </p:nvCxnSpPr>
        <p:spPr>
          <a:xfrm>
            <a:off x="5966791" y="2832051"/>
            <a:ext cx="1663148" cy="1843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>
            <a:extLst>
              <a:ext uri="{FF2B5EF4-FFF2-40B4-BE49-F238E27FC236}">
                <a16:creationId xmlns:a16="http://schemas.microsoft.com/office/drawing/2014/main" id="{940D1272-37CD-418B-BEEE-9DECFF7E3C11}"/>
              </a:ext>
            </a:extLst>
          </p:cNvPr>
          <p:cNvCxnSpPr>
            <a:stCxn id="9" idx="3"/>
          </p:cNvCxnSpPr>
          <p:nvPr/>
        </p:nvCxnSpPr>
        <p:spPr>
          <a:xfrm>
            <a:off x="10393017" y="2656172"/>
            <a:ext cx="3114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hthoek: bovenhoeken, één afgeronde en één afgeschuinde hoek 33">
            <a:extLst>
              <a:ext uri="{FF2B5EF4-FFF2-40B4-BE49-F238E27FC236}">
                <a16:creationId xmlns:a16="http://schemas.microsoft.com/office/drawing/2014/main" id="{FAEFBC47-2493-449A-9AE7-79259E862474}"/>
              </a:ext>
            </a:extLst>
          </p:cNvPr>
          <p:cNvSpPr/>
          <p:nvPr/>
        </p:nvSpPr>
        <p:spPr>
          <a:xfrm>
            <a:off x="10823713" y="2480284"/>
            <a:ext cx="944217" cy="351759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Norm</a:t>
            </a:r>
          </a:p>
        </p:txBody>
      </p:sp>
      <p:sp>
        <p:nvSpPr>
          <p:cNvPr id="46" name="Rechthoek: bovenhoeken, één afgeronde en één afgeschuinde hoek 45">
            <a:extLst>
              <a:ext uri="{FF2B5EF4-FFF2-40B4-BE49-F238E27FC236}">
                <a16:creationId xmlns:a16="http://schemas.microsoft.com/office/drawing/2014/main" id="{CF9602BC-D85D-400D-92C5-1CC19BC6EDD9}"/>
              </a:ext>
            </a:extLst>
          </p:cNvPr>
          <p:cNvSpPr/>
          <p:nvPr/>
        </p:nvSpPr>
        <p:spPr>
          <a:xfrm>
            <a:off x="10823713" y="2981739"/>
            <a:ext cx="944217" cy="351759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Norm</a:t>
            </a:r>
          </a:p>
        </p:txBody>
      </p:sp>
      <p:cxnSp>
        <p:nvCxnSpPr>
          <p:cNvPr id="48" name="Rechte verbindingslijn met pijl 47">
            <a:extLst>
              <a:ext uri="{FF2B5EF4-FFF2-40B4-BE49-F238E27FC236}">
                <a16:creationId xmlns:a16="http://schemas.microsoft.com/office/drawing/2014/main" id="{C1CCFAD9-FDF3-44F0-A62D-0626181F76FF}"/>
              </a:ext>
            </a:extLst>
          </p:cNvPr>
          <p:cNvCxnSpPr>
            <a:stCxn id="8" idx="3"/>
          </p:cNvCxnSpPr>
          <p:nvPr/>
        </p:nvCxnSpPr>
        <p:spPr>
          <a:xfrm>
            <a:off x="10393017" y="3157619"/>
            <a:ext cx="3114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hthoek: bovenhoeken, één afgeronde en één afgeschuinde hoek 48">
            <a:extLst>
              <a:ext uri="{FF2B5EF4-FFF2-40B4-BE49-F238E27FC236}">
                <a16:creationId xmlns:a16="http://schemas.microsoft.com/office/drawing/2014/main" id="{94B3CB3D-4AE8-405B-A90B-2877AC3C9D9C}"/>
              </a:ext>
            </a:extLst>
          </p:cNvPr>
          <p:cNvSpPr/>
          <p:nvPr/>
        </p:nvSpPr>
        <p:spPr>
          <a:xfrm>
            <a:off x="10823713" y="3483186"/>
            <a:ext cx="944217" cy="351759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Norm</a:t>
            </a:r>
          </a:p>
        </p:txBody>
      </p:sp>
      <p:cxnSp>
        <p:nvCxnSpPr>
          <p:cNvPr id="51" name="Rechte verbindingslijn met pijl 50">
            <a:extLst>
              <a:ext uri="{FF2B5EF4-FFF2-40B4-BE49-F238E27FC236}">
                <a16:creationId xmlns:a16="http://schemas.microsoft.com/office/drawing/2014/main" id="{186D92DB-220F-4455-9310-113EDE229374}"/>
              </a:ext>
            </a:extLst>
          </p:cNvPr>
          <p:cNvCxnSpPr>
            <a:stCxn id="7" idx="3"/>
          </p:cNvCxnSpPr>
          <p:nvPr/>
        </p:nvCxnSpPr>
        <p:spPr>
          <a:xfrm>
            <a:off x="10393017" y="3659066"/>
            <a:ext cx="3114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hthoek: bovenhoeken, één afgeronde en één afgeschuinde hoek 51">
            <a:extLst>
              <a:ext uri="{FF2B5EF4-FFF2-40B4-BE49-F238E27FC236}">
                <a16:creationId xmlns:a16="http://schemas.microsoft.com/office/drawing/2014/main" id="{179B1D74-831E-48B7-9339-C6E4E557F19A}"/>
              </a:ext>
            </a:extLst>
          </p:cNvPr>
          <p:cNvSpPr/>
          <p:nvPr/>
        </p:nvSpPr>
        <p:spPr>
          <a:xfrm>
            <a:off x="10823712" y="3991547"/>
            <a:ext cx="944217" cy="351759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Norm</a:t>
            </a:r>
          </a:p>
        </p:txBody>
      </p:sp>
      <p:cxnSp>
        <p:nvCxnSpPr>
          <p:cNvPr id="54" name="Rechte verbindingslijn met pijl 53">
            <a:extLst>
              <a:ext uri="{FF2B5EF4-FFF2-40B4-BE49-F238E27FC236}">
                <a16:creationId xmlns:a16="http://schemas.microsoft.com/office/drawing/2014/main" id="{D9A17CB8-388C-4E50-A68C-81243BAA8E8C}"/>
              </a:ext>
            </a:extLst>
          </p:cNvPr>
          <p:cNvCxnSpPr>
            <a:stCxn id="6" idx="3"/>
          </p:cNvCxnSpPr>
          <p:nvPr/>
        </p:nvCxnSpPr>
        <p:spPr>
          <a:xfrm flipV="1">
            <a:off x="10393017" y="4167426"/>
            <a:ext cx="31142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Rechthoek: bovenhoeken, één afgeronde en één afgeschuinde hoek 54">
            <a:extLst>
              <a:ext uri="{FF2B5EF4-FFF2-40B4-BE49-F238E27FC236}">
                <a16:creationId xmlns:a16="http://schemas.microsoft.com/office/drawing/2014/main" id="{306962A5-C816-4B1C-8EEC-8E7C1A087C2C}"/>
              </a:ext>
            </a:extLst>
          </p:cNvPr>
          <p:cNvSpPr/>
          <p:nvPr/>
        </p:nvSpPr>
        <p:spPr>
          <a:xfrm>
            <a:off x="10823712" y="4521736"/>
            <a:ext cx="944217" cy="329931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Norm</a:t>
            </a:r>
          </a:p>
        </p:txBody>
      </p:sp>
      <p:cxnSp>
        <p:nvCxnSpPr>
          <p:cNvPr id="57" name="Rechte verbindingslijn met pijl 56">
            <a:extLst>
              <a:ext uri="{FF2B5EF4-FFF2-40B4-BE49-F238E27FC236}">
                <a16:creationId xmlns:a16="http://schemas.microsoft.com/office/drawing/2014/main" id="{1EB048AC-81A0-4A77-8453-DBB3F810788A}"/>
              </a:ext>
            </a:extLst>
          </p:cNvPr>
          <p:cNvCxnSpPr>
            <a:stCxn id="5" idx="3"/>
          </p:cNvCxnSpPr>
          <p:nvPr/>
        </p:nvCxnSpPr>
        <p:spPr>
          <a:xfrm>
            <a:off x="10393017" y="4675788"/>
            <a:ext cx="3114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kstvak 57">
            <a:extLst>
              <a:ext uri="{FF2B5EF4-FFF2-40B4-BE49-F238E27FC236}">
                <a16:creationId xmlns:a16="http://schemas.microsoft.com/office/drawing/2014/main" id="{9DC4766C-8459-4093-8BFA-2ED470F716EE}"/>
              </a:ext>
            </a:extLst>
          </p:cNvPr>
          <p:cNvSpPr txBox="1"/>
          <p:nvPr/>
        </p:nvSpPr>
        <p:spPr>
          <a:xfrm>
            <a:off x="1441259" y="5629173"/>
            <a:ext cx="11072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Zonder heldere norm kan er nooit goede oordeelsvorming plaatsvinden!</a:t>
            </a:r>
          </a:p>
        </p:txBody>
      </p:sp>
    </p:spTree>
    <p:extLst>
      <p:ext uri="{BB962C8B-B14F-4D97-AF65-F5344CB8AC3E}">
        <p14:creationId xmlns:p14="http://schemas.microsoft.com/office/powerpoint/2010/main" val="1761499532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34" grpId="0" animBg="1"/>
      <p:bldP spid="46" grpId="0" animBg="1"/>
      <p:bldP spid="49" grpId="0" animBg="1"/>
      <p:bldP spid="52" grpId="0" animBg="1"/>
      <p:bldP spid="55" grpId="0" animBg="1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CCFEB8BF-8B80-4E64-B0B0-8DC6CE1D78F9}"/>
              </a:ext>
            </a:extLst>
          </p:cNvPr>
          <p:cNvSpPr txBox="1"/>
          <p:nvPr/>
        </p:nvSpPr>
        <p:spPr>
          <a:xfrm>
            <a:off x="586494" y="591669"/>
            <a:ext cx="9206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solidFill>
                  <a:schemeClr val="accent1">
                    <a:lumMod val="50000"/>
                  </a:schemeClr>
                </a:solidFill>
              </a:rPr>
              <a:t>Hoe schrijf ik mijn oordeel nu goed weg?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1190E7E-22E7-4981-A126-0E106C3E4952}"/>
              </a:ext>
            </a:extLst>
          </p:cNvPr>
          <p:cNvSpPr txBox="1"/>
          <p:nvPr/>
        </p:nvSpPr>
        <p:spPr>
          <a:xfrm>
            <a:off x="695739" y="1431235"/>
            <a:ext cx="1095292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Schrijf alleen op wat nodig is om aan de werkzaamheden te voldoen, dus:</a:t>
            </a:r>
          </a:p>
          <a:p>
            <a:endParaRPr lang="nl-NL" sz="2400" dirty="0"/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nl-NL" sz="2400" dirty="0"/>
              <a:t>Beschrijf welke werkzaamheden je hebt uitgevoerd en waar je naar gekeken hebt of wie je gesproken hebt waarover.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nl-NL" sz="2000" i="1" dirty="0"/>
              <a:t>VB: Ten aanzien van </a:t>
            </a:r>
            <a:r>
              <a:rPr lang="nl-NL" sz="2000" i="1" dirty="0" err="1"/>
              <a:t>clear</a:t>
            </a:r>
            <a:r>
              <a:rPr lang="nl-NL" sz="2000" i="1" dirty="0"/>
              <a:t> desk / </a:t>
            </a:r>
            <a:r>
              <a:rPr lang="nl-NL" sz="2000" i="1" dirty="0" err="1"/>
              <a:t>clear</a:t>
            </a:r>
            <a:r>
              <a:rPr lang="nl-NL" sz="2000" i="1" dirty="0"/>
              <a:t> screen hebben wij het betreffende beleid beoordeeld en hebben we een rondgang gemaakt door het schoolgebouw om vast te stellen dat het beleid wordt nageleefd.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nl-NL" sz="2400" dirty="0"/>
              <a:t>Beschrijf wat je hebt vastgesteld.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nl-NL" sz="2400" dirty="0"/>
              <a:t>VB: </a:t>
            </a:r>
            <a:r>
              <a:rPr lang="nl-NL" sz="2000" i="1" dirty="0"/>
              <a:t>Vastgesteld dat </a:t>
            </a:r>
            <a:r>
              <a:rPr lang="nl-NL" sz="2000" i="1" dirty="0" err="1"/>
              <a:t>clear</a:t>
            </a:r>
            <a:r>
              <a:rPr lang="nl-NL" sz="2000" i="1" dirty="0"/>
              <a:t> desk / </a:t>
            </a:r>
            <a:r>
              <a:rPr lang="nl-NL" sz="2000" i="1" dirty="0" err="1"/>
              <a:t>clear</a:t>
            </a:r>
            <a:r>
              <a:rPr lang="nl-NL" sz="2000" i="1" dirty="0"/>
              <a:t> screen onderdeel is van het IBP-beleid en dat na rondgang in de school het beleid juist wordt nageleefd.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nl-NL" sz="2400" dirty="0"/>
              <a:t>Beschrijf je eindoordeel als volgt: Vastgesteld of niet kunnen vaststellen aan de hand van …. </a:t>
            </a:r>
            <a:r>
              <a:rPr lang="nl-NL" sz="2400" dirty="0">
                <a:solidFill>
                  <a:srgbClr val="FF0000"/>
                </a:solidFill>
              </a:rPr>
              <a:t>benoem</a:t>
            </a:r>
            <a:r>
              <a:rPr lang="nl-NL" sz="2400" dirty="0"/>
              <a:t> </a:t>
            </a:r>
            <a:r>
              <a:rPr lang="nl-NL" sz="2400" dirty="0">
                <a:solidFill>
                  <a:srgbClr val="FF0000"/>
                </a:solidFill>
              </a:rPr>
              <a:t>gebruikte auditmethodieken</a:t>
            </a:r>
            <a:r>
              <a:rPr lang="nl-NL" sz="2400" dirty="0"/>
              <a:t>… dat het gekozen scoreniveau wordt/is behaald/integer is.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354694485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24897</TotalTime>
  <Words>583</Words>
  <Application>Microsoft Office PowerPoint</Application>
  <PresentationFormat>Breedbeeld</PresentationFormat>
  <Paragraphs>86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Bruggeman</dc:creator>
  <cp:lastModifiedBy>Maurits Toet</cp:lastModifiedBy>
  <cp:revision>142</cp:revision>
  <cp:lastPrinted>2015-08-19T09:51:38Z</cp:lastPrinted>
  <dcterms:created xsi:type="dcterms:W3CDTF">2015-07-01T09:05:16Z</dcterms:created>
  <dcterms:modified xsi:type="dcterms:W3CDTF">2018-12-13T12:49:31Z</dcterms:modified>
</cp:coreProperties>
</file>