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1" r:id="rId3"/>
    <p:sldId id="283" r:id="rId4"/>
    <p:sldId id="263" r:id="rId5"/>
    <p:sldId id="265" r:id="rId6"/>
    <p:sldId id="260" r:id="rId7"/>
    <p:sldId id="266" r:id="rId8"/>
    <p:sldId id="256" r:id="rId9"/>
    <p:sldId id="285" r:id="rId10"/>
    <p:sldId id="277" r:id="rId11"/>
    <p:sldId id="278" r:id="rId12"/>
    <p:sldId id="274" r:id="rId13"/>
    <p:sldId id="281" r:id="rId14"/>
    <p:sldId id="259" r:id="rId15"/>
    <p:sldId id="275" r:id="rId16"/>
    <p:sldId id="282" r:id="rId17"/>
    <p:sldId id="268" r:id="rId18"/>
    <p:sldId id="271" r:id="rId19"/>
    <p:sldId id="269" r:id="rId20"/>
    <p:sldId id="270" r:id="rId21"/>
    <p:sldId id="267" r:id="rId22"/>
    <p:sldId id="273" r:id="rId23"/>
    <p:sldId id="280" r:id="rId24"/>
    <p:sldId id="286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F67F-7722-468D-BD14-65E6B1855CF0}" type="datetimeFigureOut">
              <a:rPr lang="nl-NL" smtClean="0"/>
              <a:t>28-9-2018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B1AF-7293-46BB-88AD-C07F62AA75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15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F67F-7722-468D-BD14-65E6B1855CF0}" type="datetimeFigureOut">
              <a:rPr lang="nl-NL" smtClean="0"/>
              <a:t>28-9-2018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B1AF-7293-46BB-88AD-C07F62AA75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2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F67F-7722-468D-BD14-65E6B1855CF0}" type="datetimeFigureOut">
              <a:rPr lang="nl-NL" smtClean="0"/>
              <a:t>28-9-2018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B1AF-7293-46BB-88AD-C07F62AA75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92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F67F-7722-468D-BD14-65E6B1855CF0}" type="datetimeFigureOut">
              <a:rPr lang="nl-NL" smtClean="0"/>
              <a:t>28-9-2018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B1AF-7293-46BB-88AD-C07F62AA75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52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F67F-7722-468D-BD14-65E6B1855CF0}" type="datetimeFigureOut">
              <a:rPr lang="nl-NL" smtClean="0"/>
              <a:t>28-9-2018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B1AF-7293-46BB-88AD-C07F62AA75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3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F67F-7722-468D-BD14-65E6B1855CF0}" type="datetimeFigureOut">
              <a:rPr lang="nl-NL" smtClean="0"/>
              <a:t>28-9-2018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B1AF-7293-46BB-88AD-C07F62AA75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91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F67F-7722-468D-BD14-65E6B1855CF0}" type="datetimeFigureOut">
              <a:rPr lang="nl-NL" smtClean="0"/>
              <a:t>28-9-2018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B1AF-7293-46BB-88AD-C07F62AA75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684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F67F-7722-468D-BD14-65E6B1855CF0}" type="datetimeFigureOut">
              <a:rPr lang="nl-NL" smtClean="0"/>
              <a:t>28-9-2018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B1AF-7293-46BB-88AD-C07F62AA75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513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F67F-7722-468D-BD14-65E6B1855CF0}" type="datetimeFigureOut">
              <a:rPr lang="nl-NL" smtClean="0"/>
              <a:t>28-9-2018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B1AF-7293-46BB-88AD-C07F62AA75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884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F67F-7722-468D-BD14-65E6B1855CF0}" type="datetimeFigureOut">
              <a:rPr lang="nl-NL" smtClean="0"/>
              <a:t>28-9-2018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B1AF-7293-46BB-88AD-C07F62AA75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46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F67F-7722-468D-BD14-65E6B1855CF0}" type="datetimeFigureOut">
              <a:rPr lang="nl-NL" smtClean="0"/>
              <a:t>28-9-2018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B1AF-7293-46BB-88AD-C07F62AA75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898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BF67F-7722-468D-BD14-65E6B1855CF0}" type="datetimeFigureOut">
              <a:rPr lang="nl-NL" smtClean="0"/>
              <a:t>28-9-2018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9B1AF-7293-46BB-88AD-C07F62AA75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658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b.rocmn.nl/webapps/blackboard/content/listContentEditable.jsp?content_id=_2503421_1&amp;course_id=_27884_1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bb.rocmn.nl/webapps/blackboard/content/listContentEditable.jsp?content_id=_2637075_1&amp;course_id=_25607_1&amp;mode=rese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b.rocmn.nl/webapps/blackboard/content/listContentEditable.jsp?content_id=_3051344_1&amp;course_id=_33434_1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b.rocmn.nl/webapps/blackboard/content/listContentEditable.jsp?content_id=_3051318_1&amp;course_id=_33434_1&amp;mode=reset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bb.rocmn.nl/webapps/blackboard/content/listContentEditable.jsp?content_id=_3116115_1&amp;course_id=_33949_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video" Target="https://www.youtube.com/embed/FxDFLP-z_2k" TargetMode="External"/><Relationship Id="rId7" Type="http://schemas.openxmlformats.org/officeDocument/2006/relationships/hyperlink" Target="https://www.youtube.com/watch?v=pIfR0tPFLSo" TargetMode="External"/><Relationship Id="rId2" Type="http://schemas.openxmlformats.org/officeDocument/2006/relationships/video" Target="https://www.youtube.com/embed/n4xLEM0Nkjo" TargetMode="External"/><Relationship Id="rId1" Type="http://schemas.openxmlformats.org/officeDocument/2006/relationships/video" Target="https://www.youtube.com/embed/30x99GNHK1g" TargetMode="External"/><Relationship Id="rId6" Type="http://schemas.openxmlformats.org/officeDocument/2006/relationships/hyperlink" Target="https://www.youtube.com/watch?v=n4xLEM0Nkjo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s://www.youtube.com/watch?v=30x99GNHK1g" TargetMode="Externa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video" Target="https://www.youtube.com/embed/xdiTy_YjVvg" TargetMode="External"/><Relationship Id="rId7" Type="http://schemas.openxmlformats.org/officeDocument/2006/relationships/hyperlink" Target="https://www.youtube.com/watch?v=xdiTy_YjVvg" TargetMode="External"/><Relationship Id="rId2" Type="http://schemas.openxmlformats.org/officeDocument/2006/relationships/video" Target="https://www.youtube.com/embed/dwHBpykTloY" TargetMode="External"/><Relationship Id="rId1" Type="http://schemas.openxmlformats.org/officeDocument/2006/relationships/video" Target="https://www.youtube.com/embed/AX4hWfyHr5g" TargetMode="External"/><Relationship Id="rId6" Type="http://schemas.openxmlformats.org/officeDocument/2006/relationships/hyperlink" Target="https://www.youtube.com/watch?v=dwHBpykTloY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https://www.youtube.com/watch?v=AX4hWfyHr5g" TargetMode="Externa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video" Target="https://www.youtube.com/embed/wRdeY0--aF4" TargetMode="External"/><Relationship Id="rId7" Type="http://schemas.openxmlformats.org/officeDocument/2006/relationships/hyperlink" Target="https://www.youtube.com/watch?v=wRdeY0--aF4" TargetMode="External"/><Relationship Id="rId2" Type="http://schemas.openxmlformats.org/officeDocument/2006/relationships/video" Target="https://www.youtube.com/embed/xgakdcEzVwg" TargetMode="External"/><Relationship Id="rId1" Type="http://schemas.openxmlformats.org/officeDocument/2006/relationships/video" Target="https://www.youtube.com/embed/cca0IngUs1I" TargetMode="External"/><Relationship Id="rId6" Type="http://schemas.openxmlformats.org/officeDocument/2006/relationships/hyperlink" Target="https://www.youtube.com/watch?v=xgakdcEzVwg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https://www.youtube.com/watch?v=cca0IngUs1I" TargetMode="Externa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JKwHAvR4u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JKwHAvR4uI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 rot="16200000">
            <a:off x="-569189" y="3631262"/>
            <a:ext cx="4583545" cy="3445166"/>
          </a:xfrm>
        </p:spPr>
        <p:txBody>
          <a:bodyPr/>
          <a:lstStyle/>
          <a:p>
            <a:pPr marL="0" indent="0" algn="r">
              <a:buNone/>
            </a:pPr>
            <a:r>
              <a:rPr lang="nl-NL" dirty="0" smtClean="0">
                <a:solidFill>
                  <a:schemeClr val="accent1"/>
                </a:solidFill>
              </a:rPr>
              <a:t/>
            </a:r>
            <a:br>
              <a:rPr lang="nl-NL" dirty="0" smtClean="0">
                <a:solidFill>
                  <a:schemeClr val="accent1"/>
                </a:solidFill>
              </a:rPr>
            </a:br>
            <a:r>
              <a:rPr lang="nl-NL" sz="3200" dirty="0" smtClean="0">
                <a:solidFill>
                  <a:schemeClr val="accent1"/>
                </a:solidFill>
              </a:rPr>
              <a:t>	</a:t>
            </a:r>
            <a:br>
              <a:rPr lang="nl-NL" sz="3200" dirty="0" smtClean="0">
                <a:solidFill>
                  <a:schemeClr val="accent1"/>
                </a:solidFill>
              </a:rPr>
            </a:br>
            <a:r>
              <a:rPr lang="nl-NL" sz="3200" dirty="0" smtClean="0">
                <a:solidFill>
                  <a:schemeClr val="accent1"/>
                </a:solidFill>
              </a:rPr>
              <a:t>	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Interaction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 Design</a:t>
            </a:r>
          </a:p>
          <a:p>
            <a:pPr marL="914400" lvl="2" indent="0" algn="r">
              <a:buNone/>
            </a:pPr>
            <a:r>
              <a:rPr lang="nl-NL" sz="2800" dirty="0" smtClean="0">
                <a:solidFill>
                  <a:schemeClr val="bg1">
                    <a:lumMod val="75000"/>
                  </a:schemeClr>
                </a:solidFill>
              </a:rPr>
              <a:t>Mobile App Design</a:t>
            </a:r>
          </a:p>
          <a:p>
            <a:pPr marL="914400" lvl="2" indent="0" algn="r">
              <a:buNone/>
            </a:pPr>
            <a:r>
              <a:rPr lang="nl-NL" sz="2800" dirty="0" smtClean="0">
                <a:solidFill>
                  <a:schemeClr val="bg1">
                    <a:lumMod val="75000"/>
                  </a:schemeClr>
                </a:solidFill>
              </a:rPr>
              <a:t>Virtual </a:t>
            </a:r>
            <a:r>
              <a:rPr lang="nl-NL" sz="2800" dirty="0" err="1" smtClean="0">
                <a:solidFill>
                  <a:schemeClr val="bg1">
                    <a:lumMod val="75000"/>
                  </a:schemeClr>
                </a:solidFill>
              </a:rPr>
              <a:t>Reality</a:t>
            </a:r>
            <a:endParaRPr lang="nl-NL" sz="2800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2" indent="0" algn="r">
              <a:buNone/>
            </a:pPr>
            <a:r>
              <a:rPr lang="nl-NL" sz="2800" dirty="0" err="1" smtClean="0">
                <a:solidFill>
                  <a:schemeClr val="bg1">
                    <a:lumMod val="75000"/>
                  </a:schemeClr>
                </a:solidFill>
              </a:rPr>
              <a:t>Augmented</a:t>
            </a:r>
            <a:r>
              <a:rPr lang="nl-NL" sz="2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bg1">
                    <a:lumMod val="75000"/>
                  </a:schemeClr>
                </a:solidFill>
              </a:rPr>
              <a:t>reality</a:t>
            </a:r>
            <a:endParaRPr lang="nl-NL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885723" y="2011638"/>
            <a:ext cx="51462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 err="1"/>
              <a:t>Rene</a:t>
            </a:r>
            <a:r>
              <a:rPr lang="nl-NL" sz="3200" b="1" dirty="0"/>
              <a:t> </a:t>
            </a:r>
            <a:r>
              <a:rPr lang="nl-NL" sz="3200" b="1" dirty="0" smtClean="0"/>
              <a:t>Swankhuizen</a:t>
            </a:r>
          </a:p>
          <a:p>
            <a:pPr algn="just"/>
            <a:r>
              <a:rPr lang="nl-NL" b="1" dirty="0" smtClean="0">
                <a:solidFill>
                  <a:schemeClr val="bg1">
                    <a:lumMod val="65000"/>
                  </a:schemeClr>
                </a:solidFill>
              </a:rPr>
              <a:t>Mediavormgever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306" y="-145997"/>
            <a:ext cx="5645040" cy="719091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076995" y="6239436"/>
            <a:ext cx="3642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r.swankhuizen@rocmn.nl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93407" y="1822978"/>
            <a:ext cx="557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Media ICT en </a:t>
            </a:r>
            <a:r>
              <a:rPr lang="nl-NL" dirty="0" smtClean="0">
                <a:solidFill>
                  <a:schemeClr val="accent1"/>
                </a:solidFill>
              </a:rPr>
              <a:t>Design College – ROC Midden Nederland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30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91" y="1801524"/>
            <a:ext cx="9970109" cy="2474911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4140259"/>
            <a:ext cx="3145896" cy="222491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 rot="16200000">
            <a:off x="-2766218" y="2766217"/>
            <a:ext cx="685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6000" b="1" smtClean="0">
                <a:solidFill>
                  <a:schemeClr val="accent1">
                    <a:lumMod val="75000"/>
                  </a:schemeClr>
                </a:solidFill>
              </a:rPr>
              <a:t>Augmented reality</a:t>
            </a:r>
            <a:endParaRPr lang="nl-NL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3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 rot="16200000">
            <a:off x="-2766218" y="2766217"/>
            <a:ext cx="685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6000" b="1" smtClean="0">
                <a:solidFill>
                  <a:schemeClr val="accent1">
                    <a:lumMod val="75000"/>
                  </a:schemeClr>
                </a:solidFill>
              </a:rPr>
              <a:t>Augmented reality</a:t>
            </a:r>
            <a:endParaRPr lang="nl-NL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81" y="1952556"/>
            <a:ext cx="9146309" cy="3146071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33" y="3928856"/>
            <a:ext cx="3159587" cy="233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 rot="16200000">
            <a:off x="-2766218" y="2766218"/>
            <a:ext cx="6858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>
                <a:solidFill>
                  <a:schemeClr val="accent1">
                    <a:lumMod val="75000"/>
                  </a:schemeClr>
                </a:solidFill>
              </a:rPr>
              <a:t>Praktisch</a:t>
            </a:r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91" y="1673842"/>
            <a:ext cx="10058400" cy="3510314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583590" y="4141693"/>
            <a:ext cx="9742675" cy="11679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33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 rot="16200000">
            <a:off x="-2766218" y="2766218"/>
            <a:ext cx="6858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>
                <a:solidFill>
                  <a:schemeClr val="accent1">
                    <a:lumMod val="75000"/>
                  </a:schemeClr>
                </a:solidFill>
              </a:rPr>
              <a:t>Gebruikers</a:t>
            </a:r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09" y="1209964"/>
            <a:ext cx="9931522" cy="41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virtual reality vint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78" y="2441602"/>
            <a:ext cx="7830030" cy="420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2695658" y="2770187"/>
            <a:ext cx="6850063" cy="1325563"/>
          </a:xfrm>
        </p:spPr>
        <p:txBody>
          <a:bodyPr>
            <a:normAutofit/>
          </a:bodyPr>
          <a:lstStyle/>
          <a:p>
            <a:pPr algn="ctr"/>
            <a:r>
              <a:rPr lang="nl-NL" sz="6000" b="1" dirty="0" smtClean="0">
                <a:solidFill>
                  <a:schemeClr val="accent1"/>
                </a:solidFill>
              </a:rPr>
              <a:t>WARNING</a:t>
            </a:r>
            <a:endParaRPr lang="nl-NL" sz="6000" b="1" dirty="0">
              <a:solidFill>
                <a:schemeClr val="accent1"/>
              </a:solidFill>
            </a:endParaRPr>
          </a:p>
        </p:txBody>
      </p:sp>
      <p:sp>
        <p:nvSpPr>
          <p:cNvPr id="4" name="AutoShape 2" descr="Afbeeldingsresultaat voor virtual reality"/>
          <p:cNvSpPr>
            <a:spLocks noChangeAspect="1" noChangeArrowheads="1"/>
          </p:cNvSpPr>
          <p:nvPr/>
        </p:nvSpPr>
        <p:spPr bwMode="auto">
          <a:xfrm>
            <a:off x="-304800" y="-144463"/>
            <a:ext cx="765175" cy="310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Afbeeldingsresultaat voor virtual rea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6" descr="Afbeeldingsresultaat voor virtual reality"/>
          <p:cNvSpPr>
            <a:spLocks noChangeAspect="1" noChangeArrowheads="1"/>
          </p:cNvSpPr>
          <p:nvPr/>
        </p:nvSpPr>
        <p:spPr bwMode="auto">
          <a:xfrm>
            <a:off x="307974" y="7937"/>
            <a:ext cx="2659343" cy="26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2967316" y="569609"/>
            <a:ext cx="8386483" cy="2650001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Als gevolg van het toegenomen gebruik en het potentieel van deze technologieën, zijn veel industrieën begonnen met het onderzoeken van AR / VR-gebruikscasussen.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Omdat </a:t>
            </a:r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deze ruimte echter nog relatief nieuw is, moet er verder worden </a:t>
            </a:r>
            <a:r>
              <a:rPr lang="nl-NL" sz="2400" b="1" dirty="0" smtClean="0">
                <a:solidFill>
                  <a:srgbClr val="FF0000"/>
                </a:solidFill>
              </a:rPr>
              <a:t>opgeleid</a:t>
            </a:r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 om de toegenomen belangstelling en investeringen in AR / VR te helpen bevorderen.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923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2732602" y="2770187"/>
            <a:ext cx="6850063" cy="1325563"/>
          </a:xfrm>
        </p:spPr>
        <p:txBody>
          <a:bodyPr>
            <a:normAutofit/>
          </a:bodyPr>
          <a:lstStyle/>
          <a:p>
            <a:pPr algn="ctr"/>
            <a:r>
              <a:rPr lang="nl-NL" sz="6000" b="1" dirty="0" smtClean="0">
                <a:solidFill>
                  <a:schemeClr val="accent1"/>
                </a:solidFill>
              </a:rPr>
              <a:t>Opleiding</a:t>
            </a:r>
            <a:endParaRPr lang="nl-NL" sz="6000" b="1" dirty="0">
              <a:solidFill>
                <a:schemeClr val="accent1"/>
              </a:solidFill>
            </a:endParaRPr>
          </a:p>
        </p:txBody>
      </p:sp>
      <p:sp>
        <p:nvSpPr>
          <p:cNvPr id="4" name="AutoShape 2" descr="Afbeeldingsresultaat voor virtual reality"/>
          <p:cNvSpPr>
            <a:spLocks noChangeAspect="1" noChangeArrowheads="1"/>
          </p:cNvSpPr>
          <p:nvPr/>
        </p:nvSpPr>
        <p:spPr bwMode="auto">
          <a:xfrm>
            <a:off x="-304800" y="-144463"/>
            <a:ext cx="765175" cy="310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Afbeeldingsresultaat voor virtual rea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6" descr="Afbeeldingsresultaat voor virtual reality"/>
          <p:cNvSpPr>
            <a:spLocks noChangeAspect="1" noChangeArrowheads="1"/>
          </p:cNvSpPr>
          <p:nvPr/>
        </p:nvSpPr>
        <p:spPr bwMode="auto">
          <a:xfrm>
            <a:off x="307974" y="7937"/>
            <a:ext cx="2659343" cy="26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11" y="345781"/>
            <a:ext cx="6271324" cy="30259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91" y="553804"/>
            <a:ext cx="5069603" cy="21774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73" y="2900199"/>
            <a:ext cx="7247619" cy="40476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727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 rot="16200000">
            <a:off x="-2732602" y="2770187"/>
            <a:ext cx="6850063" cy="1325563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 smtClean="0">
                <a:solidFill>
                  <a:schemeClr val="accent1"/>
                </a:solidFill>
              </a:rPr>
              <a:t>Projecten </a:t>
            </a:r>
            <a:r>
              <a:rPr lang="nl-NL" sz="3200" b="1" dirty="0" smtClean="0">
                <a:solidFill>
                  <a:schemeClr val="accent1"/>
                </a:solidFill>
              </a:rPr>
              <a:t>Media, ICT en Design College</a:t>
            </a:r>
            <a:endParaRPr lang="nl-NL" sz="3200" b="1" dirty="0">
              <a:solidFill>
                <a:schemeClr val="accent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62" y="432968"/>
            <a:ext cx="9485714" cy="6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2766218" y="2766218"/>
            <a:ext cx="6858000" cy="1325563"/>
          </a:xfrm>
        </p:spPr>
        <p:txBody>
          <a:bodyPr>
            <a:normAutofit/>
          </a:bodyPr>
          <a:lstStyle/>
          <a:p>
            <a:pPr algn="ctr"/>
            <a:r>
              <a:rPr lang="nl-NL" sz="3600" b="1" dirty="0" smtClean="0">
                <a:solidFill>
                  <a:schemeClr val="accent1"/>
                </a:solidFill>
              </a:rPr>
              <a:t>1</a:t>
            </a:r>
            <a:r>
              <a:rPr lang="nl-NL" sz="3600" b="1" baseline="30000" dirty="0" smtClean="0">
                <a:solidFill>
                  <a:schemeClr val="accent1"/>
                </a:solidFill>
              </a:rPr>
              <a:t>e</a:t>
            </a:r>
            <a:r>
              <a:rPr lang="nl-NL" sz="3600" b="1" dirty="0" smtClean="0">
                <a:solidFill>
                  <a:schemeClr val="accent1"/>
                </a:solidFill>
              </a:rPr>
              <a:t> </a:t>
            </a:r>
            <a:r>
              <a:rPr lang="nl-NL" sz="3600" b="1" dirty="0" err="1" smtClean="0">
                <a:solidFill>
                  <a:schemeClr val="accent1"/>
                </a:solidFill>
              </a:rPr>
              <a:t>jaars</a:t>
            </a:r>
            <a:r>
              <a:rPr lang="nl-NL" sz="3600" b="1" dirty="0" smtClean="0">
                <a:solidFill>
                  <a:schemeClr val="accent1"/>
                </a:solidFill>
              </a:rPr>
              <a:t> project - 360 graden foto</a:t>
            </a:r>
            <a:endParaRPr lang="nl-NL" sz="3600" b="1" dirty="0">
              <a:solidFill>
                <a:schemeClr val="accent1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28" y="1002210"/>
            <a:ext cx="7504950" cy="4246066"/>
          </a:xfrm>
        </p:spPr>
      </p:pic>
      <p:sp>
        <p:nvSpPr>
          <p:cNvPr id="6" name="Tekstvak 5"/>
          <p:cNvSpPr txBox="1"/>
          <p:nvPr/>
        </p:nvSpPr>
        <p:spPr>
          <a:xfrm>
            <a:off x="3932093" y="5357091"/>
            <a:ext cx="1172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hlinkClick r:id="rId3"/>
              </a:rPr>
              <a:t>https://bb.rocmn.nl/webapps/blackboard/content/listContentEditable.jsp?content_id=_2503421_1&amp;course_id=_27884_1</a:t>
            </a:r>
            <a:endParaRPr lang="nl-NL" sz="1200" dirty="0" smtClean="0"/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7729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2766218" y="2766217"/>
            <a:ext cx="6858000" cy="1325563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 smtClean="0">
                <a:solidFill>
                  <a:schemeClr val="accent1"/>
                </a:solidFill>
              </a:rPr>
              <a:t>1</a:t>
            </a:r>
            <a:r>
              <a:rPr lang="nl-NL" sz="3200" b="1" baseline="30000" dirty="0" smtClean="0">
                <a:solidFill>
                  <a:schemeClr val="accent1"/>
                </a:solidFill>
              </a:rPr>
              <a:t>e</a:t>
            </a:r>
            <a:r>
              <a:rPr lang="nl-NL" sz="3200" b="1" dirty="0" smtClean="0">
                <a:solidFill>
                  <a:schemeClr val="accent1"/>
                </a:solidFill>
              </a:rPr>
              <a:t> </a:t>
            </a:r>
            <a:r>
              <a:rPr lang="nl-NL" sz="3200" b="1" dirty="0" err="1" smtClean="0">
                <a:solidFill>
                  <a:schemeClr val="accent1"/>
                </a:solidFill>
              </a:rPr>
              <a:t>jaars</a:t>
            </a:r>
            <a:r>
              <a:rPr lang="nl-NL" sz="3200" b="1" dirty="0" smtClean="0">
                <a:solidFill>
                  <a:schemeClr val="accent1"/>
                </a:solidFill>
              </a:rPr>
              <a:t> project – </a:t>
            </a:r>
            <a:r>
              <a:rPr lang="nl-NL" sz="3200" b="1" dirty="0" err="1" smtClean="0">
                <a:solidFill>
                  <a:schemeClr val="accent1"/>
                </a:solidFill>
              </a:rPr>
              <a:t>Walkthrough</a:t>
            </a:r>
            <a:endParaRPr lang="nl-NL" sz="3200" b="1" dirty="0">
              <a:solidFill>
                <a:schemeClr val="accent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719952" y="5574106"/>
            <a:ext cx="1065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hlinkClick r:id="rId2"/>
              </a:rPr>
              <a:t>https://bb.rocmn.nl/webapps/blackboard/content/listContentEditable.jsp?content_id=_2637075_1&amp;course_id=_</a:t>
            </a:r>
            <a:r>
              <a:rPr lang="nl-NL" sz="1200" dirty="0" smtClean="0">
                <a:hlinkClick r:id="rId2"/>
              </a:rPr>
              <a:t>25607_1&amp;mode=reset</a:t>
            </a:r>
            <a:endParaRPr lang="nl-NL" sz="1200" dirty="0" smtClean="0"/>
          </a:p>
          <a:p>
            <a:endParaRPr lang="nl-NL" sz="1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3" y="602371"/>
            <a:ext cx="6521527" cy="47125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840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39" y="917635"/>
            <a:ext cx="7587961" cy="433063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2766218" y="2766217"/>
            <a:ext cx="6858000" cy="1325563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>
                <a:solidFill>
                  <a:schemeClr val="accent1"/>
                </a:solidFill>
              </a:rPr>
              <a:t>2</a:t>
            </a:r>
            <a:r>
              <a:rPr lang="nl-NL" sz="3200" b="1" baseline="30000" dirty="0" smtClean="0">
                <a:solidFill>
                  <a:schemeClr val="accent1"/>
                </a:solidFill>
              </a:rPr>
              <a:t>e</a:t>
            </a:r>
            <a:r>
              <a:rPr lang="nl-NL" sz="3200" b="1" dirty="0" smtClean="0">
                <a:solidFill>
                  <a:schemeClr val="accent1"/>
                </a:solidFill>
              </a:rPr>
              <a:t> </a:t>
            </a:r>
            <a:r>
              <a:rPr lang="nl-NL" sz="3200" b="1" dirty="0" err="1" smtClean="0">
                <a:solidFill>
                  <a:schemeClr val="accent1"/>
                </a:solidFill>
              </a:rPr>
              <a:t>jaars</a:t>
            </a:r>
            <a:r>
              <a:rPr lang="nl-NL" sz="3200" b="1" dirty="0" smtClean="0">
                <a:solidFill>
                  <a:schemeClr val="accent1"/>
                </a:solidFill>
              </a:rPr>
              <a:t> project – experimenteren AR</a:t>
            </a:r>
            <a:endParaRPr lang="nl-NL" sz="3200" b="1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65839" y="5449458"/>
            <a:ext cx="1172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hlinkClick r:id="rId3"/>
              </a:rPr>
              <a:t>https://bb.rocmn.nl/webapps/blackboard/content/listContentEditable.jsp?content_id=_3051344_1&amp;course_id=_33434_1</a:t>
            </a:r>
            <a:endParaRPr lang="nl-NL" sz="1200" dirty="0" smtClean="0"/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6140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16415" y="1243174"/>
            <a:ext cx="56375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  <a:t>Media uitingen</a:t>
            </a:r>
            <a:endParaRPr lang="nl-NL" sz="40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  <a:t>Virtual </a:t>
            </a:r>
            <a:r>
              <a:rPr lang="nl-NL" sz="4000" dirty="0" err="1" smtClean="0">
                <a:solidFill>
                  <a:schemeClr val="bg1">
                    <a:lumMod val="75000"/>
                  </a:schemeClr>
                </a:solidFill>
              </a:rPr>
              <a:t>Reality</a:t>
            </a:r>
            <a:endParaRPr lang="nl-NL" sz="40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  <a:t>360 graden video</a:t>
            </a:r>
          </a:p>
          <a:p>
            <a:pPr algn="r"/>
            <a:r>
              <a:rPr lang="nl-NL" sz="4000" dirty="0" err="1" smtClean="0">
                <a:solidFill>
                  <a:schemeClr val="bg1">
                    <a:lumMod val="75000"/>
                  </a:schemeClr>
                </a:solidFill>
              </a:rPr>
              <a:t>Augmented</a:t>
            </a:r>
            <a: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sz="4000" dirty="0" err="1" smtClean="0">
                <a:solidFill>
                  <a:schemeClr val="bg1">
                    <a:lumMod val="75000"/>
                  </a:schemeClr>
                </a:solidFill>
              </a:rPr>
              <a:t>Reality</a:t>
            </a:r>
            <a:endParaRPr lang="nl-NL" sz="40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  <a:t>Wist u datjes</a:t>
            </a:r>
          </a:p>
          <a:p>
            <a:pPr algn="r"/>
            <a: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  <a:t>Projecten</a:t>
            </a:r>
          </a:p>
          <a:p>
            <a:pPr algn="r"/>
            <a: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  <a:t>Persoonlijke noot</a:t>
            </a:r>
          </a:p>
          <a:p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95" y="-6564"/>
            <a:ext cx="4810205" cy="6864564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026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2" y="505172"/>
            <a:ext cx="8379218" cy="47431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2766218" y="2766217"/>
            <a:ext cx="6858000" cy="1325563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>
                <a:solidFill>
                  <a:schemeClr val="accent1"/>
                </a:solidFill>
              </a:rPr>
              <a:t>2</a:t>
            </a:r>
            <a:r>
              <a:rPr lang="nl-NL" sz="3200" b="1" baseline="30000" dirty="0" smtClean="0">
                <a:solidFill>
                  <a:schemeClr val="accent1"/>
                </a:solidFill>
              </a:rPr>
              <a:t>e</a:t>
            </a:r>
            <a:r>
              <a:rPr lang="nl-NL" sz="3200" b="1" dirty="0" smtClean="0">
                <a:solidFill>
                  <a:schemeClr val="accent1"/>
                </a:solidFill>
              </a:rPr>
              <a:t> </a:t>
            </a:r>
            <a:r>
              <a:rPr lang="nl-NL" sz="3200" b="1" dirty="0" err="1" smtClean="0">
                <a:solidFill>
                  <a:schemeClr val="accent1"/>
                </a:solidFill>
              </a:rPr>
              <a:t>jaars</a:t>
            </a:r>
            <a:r>
              <a:rPr lang="nl-NL" sz="3200" b="1" dirty="0" smtClean="0">
                <a:solidFill>
                  <a:schemeClr val="accent1"/>
                </a:solidFill>
              </a:rPr>
              <a:t> project – experimenteren VR</a:t>
            </a:r>
            <a:endParaRPr lang="nl-NL" sz="3200" b="1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202421" y="5384800"/>
            <a:ext cx="1172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hlinkClick r:id="rId3"/>
              </a:rPr>
              <a:t>https://bb.rocmn.nl/webapps/blackboard/content/listContentEditable.jsp?content_id=_3051318_1&amp;course_id=_33434_1&amp;mode=reset</a:t>
            </a:r>
            <a:endParaRPr lang="nl-NL" sz="1200" dirty="0" smtClean="0"/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8091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2766218" y="2766218"/>
            <a:ext cx="6858000" cy="1325563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 smtClean="0">
                <a:solidFill>
                  <a:schemeClr val="accent1"/>
                </a:solidFill>
              </a:rPr>
              <a:t>3</a:t>
            </a:r>
            <a:r>
              <a:rPr lang="nl-NL" sz="3200" b="1" baseline="30000" dirty="0" smtClean="0">
                <a:solidFill>
                  <a:schemeClr val="accent1"/>
                </a:solidFill>
              </a:rPr>
              <a:t>e</a:t>
            </a:r>
            <a:r>
              <a:rPr lang="nl-NL" sz="3200" b="1" dirty="0" smtClean="0">
                <a:solidFill>
                  <a:schemeClr val="accent1"/>
                </a:solidFill>
              </a:rPr>
              <a:t> </a:t>
            </a:r>
            <a:r>
              <a:rPr lang="nl-NL" sz="3200" b="1" dirty="0" err="1" smtClean="0">
                <a:solidFill>
                  <a:schemeClr val="accent1"/>
                </a:solidFill>
              </a:rPr>
              <a:t>jaars</a:t>
            </a:r>
            <a:r>
              <a:rPr lang="nl-NL" sz="3200" b="1" dirty="0" smtClean="0">
                <a:solidFill>
                  <a:schemeClr val="accent1"/>
                </a:solidFill>
              </a:rPr>
              <a:t> project- </a:t>
            </a:r>
            <a:r>
              <a:rPr lang="nl-NL" sz="3200" b="1" dirty="0" err="1" smtClean="0">
                <a:solidFill>
                  <a:schemeClr val="accent1"/>
                </a:solidFill>
              </a:rPr>
              <a:t>Augmented</a:t>
            </a:r>
            <a:r>
              <a:rPr lang="nl-NL" sz="3200" b="1" dirty="0" smtClean="0">
                <a:solidFill>
                  <a:schemeClr val="accent1"/>
                </a:solidFill>
              </a:rPr>
              <a:t> </a:t>
            </a:r>
            <a:r>
              <a:rPr lang="nl-NL" sz="3200" b="1" dirty="0" err="1" smtClean="0">
                <a:solidFill>
                  <a:schemeClr val="accent1"/>
                </a:solidFill>
              </a:rPr>
              <a:t>Reality</a:t>
            </a:r>
            <a:r>
              <a:rPr lang="nl-NL" sz="3200" b="1" dirty="0" smtClean="0">
                <a:solidFill>
                  <a:schemeClr val="accent1"/>
                </a:solidFill>
              </a:rPr>
              <a:t> APP</a:t>
            </a:r>
            <a:endParaRPr lang="nl-NL" sz="3200" b="1" dirty="0">
              <a:solidFill>
                <a:schemeClr val="accent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040242" y="5504585"/>
            <a:ext cx="7804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hlinkClick r:id="rId2"/>
              </a:rPr>
              <a:t>https://bb.rocmn.nl/webapps/blackboard/content/listContentEditable.jsp?content_id=_3116115_1&amp;course_id=_33949_1</a:t>
            </a:r>
            <a:endParaRPr lang="nl-NL" sz="1200" dirty="0" smtClean="0"/>
          </a:p>
          <a:p>
            <a:endParaRPr lang="nl-NL" sz="1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06" y="447494"/>
            <a:ext cx="8557522" cy="479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2766218" y="2766218"/>
            <a:ext cx="6858000" cy="1325563"/>
          </a:xfrm>
        </p:spPr>
        <p:txBody>
          <a:bodyPr>
            <a:normAutofit/>
          </a:bodyPr>
          <a:lstStyle/>
          <a:p>
            <a:pPr algn="ctr"/>
            <a:r>
              <a:rPr lang="nl-NL" b="1" dirty="0" err="1">
                <a:solidFill>
                  <a:schemeClr val="accent1"/>
                </a:solidFill>
              </a:rPr>
              <a:t>Augmented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b="1" dirty="0" err="1">
                <a:solidFill>
                  <a:schemeClr val="accent1"/>
                </a:solidFill>
              </a:rPr>
              <a:t>Reality</a:t>
            </a:r>
            <a:r>
              <a:rPr lang="nl-NL" b="1" dirty="0">
                <a:solidFill>
                  <a:schemeClr val="accent1"/>
                </a:solidFill>
              </a:rPr>
              <a:t> in de </a:t>
            </a:r>
            <a:r>
              <a:rPr lang="nl-NL" b="1" dirty="0" smtClean="0">
                <a:solidFill>
                  <a:schemeClr val="accent1"/>
                </a:solidFill>
              </a:rPr>
              <a:t>klas</a:t>
            </a: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46" y="1117386"/>
            <a:ext cx="5625866" cy="502215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666583" y="471054"/>
            <a:ext cx="6048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1"/>
                </a:solidFill>
              </a:rPr>
              <a:t>TIP: Online AR toepassingen</a:t>
            </a:r>
            <a:endParaRPr lang="nl-NL" sz="36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://gcblog.wolterskluwerlb.com/wp-content/uploads/Old-Compu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59" y="0"/>
            <a:ext cx="8792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8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5187" y="641991"/>
            <a:ext cx="56375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  <a:t>Pionier</a:t>
            </a:r>
            <a:b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  <a:t>Liefde voor techniek</a:t>
            </a:r>
            <a:b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  <a:t>Leergierig</a:t>
            </a:r>
            <a: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  <a:t>Doorzetten</a:t>
            </a:r>
          </a:p>
          <a:p>
            <a:pPr algn="r"/>
            <a: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  <a:t>Initiatiefrijk</a:t>
            </a:r>
          </a:p>
          <a:p>
            <a:pPr algn="r"/>
            <a: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  <a:t>Individualist</a:t>
            </a:r>
            <a:b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  <a:t>Onderzoekend</a:t>
            </a:r>
            <a:b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  <a:t>Innovatief</a:t>
            </a:r>
          </a:p>
          <a:p>
            <a:pPr algn="r"/>
            <a: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  <a:t>Overtuigen en verleiden</a:t>
            </a:r>
            <a:endParaRPr lang="nl-NL" dirty="0"/>
          </a:p>
        </p:txBody>
      </p:sp>
      <p:pic>
        <p:nvPicPr>
          <p:cNvPr id="3074" name="Picture 2" descr="Afbeeldingsresultaat voor person vint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7312"/>
            <a:ext cx="6276975" cy="7372351"/>
          </a:xfrm>
          <a:prstGeom prst="rect">
            <a:avLst/>
          </a:prstGeom>
          <a:noFill/>
          <a:scene3d>
            <a:camera prst="orthographicFront">
              <a:rot lat="0" lon="10799977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 rot="16200000">
            <a:off x="-2766218" y="2766218"/>
            <a:ext cx="685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 smtClean="0">
                <a:solidFill>
                  <a:schemeClr val="accent1"/>
                </a:solidFill>
              </a:rPr>
              <a:t>Persoonlijke noot</a:t>
            </a:r>
            <a:endParaRPr lang="nl-N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 rot="16200000">
            <a:off x="-2766218" y="2766218"/>
            <a:ext cx="685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 smtClean="0">
                <a:solidFill>
                  <a:schemeClr val="accent1"/>
                </a:solidFill>
              </a:rPr>
              <a:t>Organisatorisch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325564" y="495994"/>
            <a:ext cx="10456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  <a:t>Wat vraagt dit van onze onderwijsorganisatie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325564" y="1034831"/>
            <a:ext cx="10757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dirty="0" smtClean="0"/>
              <a:t>Hoe en waarheen</a:t>
            </a:r>
            <a:endParaRPr lang="nl-NL" sz="9600" dirty="0"/>
          </a:p>
        </p:txBody>
      </p:sp>
      <p:pic>
        <p:nvPicPr>
          <p:cNvPr id="7" name="Picture 2" descr="Afbeeldingsresultaat voor question vint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22" y="2679518"/>
            <a:ext cx="4831310" cy="388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6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vak 24"/>
          <p:cNvSpPr txBox="1"/>
          <p:nvPr/>
        </p:nvSpPr>
        <p:spPr>
          <a:xfrm>
            <a:off x="1165016" y="785512"/>
            <a:ext cx="56375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  <a:t>Animatie</a:t>
            </a:r>
            <a:b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  <a:t>Televisie</a:t>
            </a:r>
          </a:p>
          <a:p>
            <a:pPr algn="r"/>
            <a: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  <a:t>Film</a:t>
            </a:r>
          </a:p>
          <a:p>
            <a:pPr algn="r"/>
            <a: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  <a:t>Clips</a:t>
            </a:r>
          </a:p>
          <a:p>
            <a:pPr algn="r"/>
            <a: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  <a:t>Web</a:t>
            </a:r>
            <a:b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nl-NL" sz="4000" dirty="0" smtClean="0">
                <a:solidFill>
                  <a:schemeClr val="bg1">
                    <a:lumMod val="75000"/>
                  </a:schemeClr>
                </a:solidFill>
              </a:rPr>
              <a:t>App</a:t>
            </a:r>
          </a:p>
          <a:p>
            <a:pPr algn="r"/>
            <a:r>
              <a:rPr lang="nl-NL" sz="4000" dirty="0" smtClean="0"/>
              <a:t>Virtual </a:t>
            </a:r>
            <a:r>
              <a:rPr lang="nl-NL" sz="4000" dirty="0" err="1" smtClean="0"/>
              <a:t>Reality</a:t>
            </a: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000" dirty="0" err="1" smtClean="0"/>
              <a:t>Augmented</a:t>
            </a:r>
            <a:r>
              <a:rPr lang="nl-NL" sz="4000" dirty="0" smtClean="0"/>
              <a:t> </a:t>
            </a:r>
            <a:r>
              <a:rPr lang="nl-NL" sz="4000" dirty="0" err="1" smtClean="0"/>
              <a:t>Reality</a:t>
            </a:r>
            <a:endParaRPr lang="nl-NL" dirty="0"/>
          </a:p>
        </p:txBody>
      </p:sp>
      <p:pic>
        <p:nvPicPr>
          <p:cNvPr id="6150" name="Picture 6" descr="https://upload.wikimedia.org/wikipedia/commons/d/dc/Sensorama-morton-heilig-virtual-reality-head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170" y="-761999"/>
            <a:ext cx="595312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 rot="16200000">
            <a:off x="-2766219" y="2766219"/>
            <a:ext cx="6858001" cy="1325563"/>
          </a:xfrm>
        </p:spPr>
        <p:txBody>
          <a:bodyPr>
            <a:normAutofit/>
          </a:bodyPr>
          <a:lstStyle/>
          <a:p>
            <a:pPr algn="ctr"/>
            <a:r>
              <a:rPr lang="nl-NL" sz="6000" b="1" dirty="0" smtClean="0">
                <a:solidFill>
                  <a:schemeClr val="accent1">
                    <a:lumMod val="75000"/>
                  </a:schemeClr>
                </a:solidFill>
              </a:rPr>
              <a:t>Media </a:t>
            </a:r>
            <a:r>
              <a:rPr lang="nl-NL" sz="6000" b="1" dirty="0" smtClean="0">
                <a:solidFill>
                  <a:schemeClr val="accent1">
                    <a:lumMod val="75000"/>
                  </a:schemeClr>
                </a:solidFill>
              </a:rPr>
              <a:t>uitingen</a:t>
            </a:r>
            <a:endParaRPr lang="nl-NL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0144968" y="6986995"/>
            <a:ext cx="223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Herboren op 2015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99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2766219" y="2766218"/>
            <a:ext cx="6858001" cy="1325563"/>
          </a:xfrm>
        </p:spPr>
        <p:txBody>
          <a:bodyPr>
            <a:normAutofit/>
          </a:bodyPr>
          <a:lstStyle/>
          <a:p>
            <a:pPr algn="ctr"/>
            <a:r>
              <a:rPr lang="nl-NL" sz="6000" b="1" dirty="0" smtClean="0">
                <a:solidFill>
                  <a:schemeClr val="accent1">
                    <a:lumMod val="75000"/>
                  </a:schemeClr>
                </a:solidFill>
              </a:rPr>
              <a:t>Virtual </a:t>
            </a:r>
            <a:r>
              <a:rPr lang="nl-NL" sz="6000" b="1" dirty="0" err="1" smtClean="0">
                <a:solidFill>
                  <a:schemeClr val="accent1">
                    <a:lumMod val="75000"/>
                  </a:schemeClr>
                </a:solidFill>
              </a:rPr>
              <a:t>reality</a:t>
            </a:r>
            <a:endParaRPr lang="nl-NL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25564" y="3151186"/>
            <a:ext cx="5324475" cy="2879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Korean mom ( Extreme fear of heights) with VR </a:t>
            </a:r>
            <a:r>
              <a:rPr lang="en-US" sz="1400" b="1" dirty="0" smtClean="0"/>
              <a:t>funny</a:t>
            </a:r>
            <a:br>
              <a:rPr lang="en-US" sz="1400" b="1" dirty="0" smtClean="0"/>
            </a:br>
            <a:r>
              <a:rPr lang="nl-NL" sz="1400" dirty="0" smtClean="0">
                <a:hlinkClick r:id="rId5"/>
              </a:rPr>
              <a:t>https</a:t>
            </a:r>
            <a:r>
              <a:rPr lang="nl-NL" sz="1400" dirty="0">
                <a:hlinkClick r:id="rId5"/>
              </a:rPr>
              <a:t>://www.youtube.com/watch?v=30x99GNHK1g</a:t>
            </a:r>
            <a:endParaRPr lang="nl-NL" sz="1400" dirty="0"/>
          </a:p>
          <a:p>
            <a:pPr marL="0" indent="0">
              <a:buNone/>
            </a:pPr>
            <a:endParaRPr lang="nl-NL" sz="1400" b="1" dirty="0"/>
          </a:p>
          <a:p>
            <a:pPr marL="0" indent="0">
              <a:buNone/>
            </a:pPr>
            <a:r>
              <a:rPr lang="nl-NL" sz="1400" b="1" dirty="0" smtClean="0"/>
              <a:t>JURASSIC </a:t>
            </a:r>
            <a:r>
              <a:rPr lang="nl-NL" sz="1400" b="1" dirty="0"/>
              <a:t>WORLD APATOSAUROS • SBS 1080p </a:t>
            </a:r>
            <a:r>
              <a:rPr lang="nl-NL" sz="1400" dirty="0" smtClean="0">
                <a:hlinkClick r:id="rId6"/>
              </a:rPr>
              <a:t>https</a:t>
            </a:r>
            <a:r>
              <a:rPr lang="nl-NL" sz="1400" dirty="0">
                <a:hlinkClick r:id="rId6"/>
              </a:rPr>
              <a:t>://</a:t>
            </a:r>
            <a:r>
              <a:rPr lang="nl-NL" sz="1400" dirty="0" smtClean="0">
                <a:hlinkClick r:id="rId6"/>
              </a:rPr>
              <a:t>www.youtube.com/watch?v=n4xLEM0Nkjo</a:t>
            </a:r>
            <a:endParaRPr lang="nl-NL" sz="1400" dirty="0" smtClean="0"/>
          </a:p>
          <a:p>
            <a:pPr marL="0" indent="0">
              <a:buNone/>
            </a:pPr>
            <a:endParaRPr lang="nl-NL" sz="1400" dirty="0" smtClean="0"/>
          </a:p>
          <a:p>
            <a:pPr marL="0" indent="0">
              <a:buNone/>
            </a:pPr>
            <a:r>
              <a:rPr lang="en-US" sz="1400" b="1" dirty="0"/>
              <a:t>PSVR - The Walk VR (Full </a:t>
            </a:r>
            <a:r>
              <a:rPr lang="en-US" sz="1400" b="1" dirty="0" smtClean="0"/>
              <a:t>Experience)</a:t>
            </a:r>
            <a:br>
              <a:rPr lang="en-US" sz="1400" b="1" dirty="0" smtClean="0"/>
            </a:br>
            <a:r>
              <a:rPr lang="nl-NL" sz="1400" dirty="0" smtClean="0">
                <a:hlinkClick r:id="rId7"/>
              </a:rPr>
              <a:t>https</a:t>
            </a:r>
            <a:r>
              <a:rPr lang="nl-NL" sz="1400" dirty="0">
                <a:hlinkClick r:id="rId7"/>
              </a:rPr>
              <a:t>://</a:t>
            </a:r>
            <a:r>
              <a:rPr lang="nl-NL" sz="1400" dirty="0" smtClean="0">
                <a:hlinkClick r:id="rId7"/>
              </a:rPr>
              <a:t>www.youtube.com/watch?v=pIfR0tPFLSo</a:t>
            </a:r>
            <a:endParaRPr lang="nl-NL" sz="1400" dirty="0" smtClean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3"/>
          <p:cNvSpPr txBox="1">
            <a:spLocks/>
          </p:cNvSpPr>
          <p:nvPr/>
        </p:nvSpPr>
        <p:spPr>
          <a:xfrm>
            <a:off x="1271342" y="1033773"/>
            <a:ext cx="5636604" cy="1919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Bij </a:t>
            </a:r>
            <a:r>
              <a:rPr lang="nl-NL" sz="2400" b="1" i="1" dirty="0">
                <a:solidFill>
                  <a:schemeClr val="bg1">
                    <a:lumMod val="65000"/>
                  </a:schemeClr>
                </a:solidFill>
              </a:rPr>
              <a:t> (virtual </a:t>
            </a:r>
            <a:r>
              <a:rPr lang="nl-NL" sz="2400" b="1" i="1" dirty="0" err="1">
                <a:solidFill>
                  <a:schemeClr val="bg1">
                    <a:lumMod val="65000"/>
                  </a:schemeClr>
                </a:solidFill>
              </a:rPr>
              <a:t>reality</a:t>
            </a:r>
            <a:r>
              <a:rPr lang="nl-NL" sz="2400" b="1" i="1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 kom je als gebruiker in een virtuele wereld (gecreëerde 3d wereld). Je kijkt door een afgesloten bril. In een computer gegenereerde VR-wereld waar je ieder gewenst standpunt in kan nemen.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3942" y="-222569"/>
            <a:ext cx="5394191" cy="7412833"/>
          </a:xfrm>
          <a:prstGeom prst="rect">
            <a:avLst/>
          </a:prstGeom>
        </p:spPr>
      </p:pic>
      <p:pic>
        <p:nvPicPr>
          <p:cNvPr id="5" name="30x99GNHK1g"/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5586828" y="3151186"/>
            <a:ext cx="1209207" cy="680179"/>
          </a:xfrm>
          <a:prstGeom prst="rect">
            <a:avLst/>
          </a:prstGeom>
        </p:spPr>
      </p:pic>
      <p:pic>
        <p:nvPicPr>
          <p:cNvPr id="6" name="n4xLEM0Nkjo"/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5569144" y="3968540"/>
            <a:ext cx="1236743" cy="695668"/>
          </a:xfrm>
          <a:prstGeom prst="rect">
            <a:avLst/>
          </a:prstGeom>
        </p:spPr>
      </p:pic>
      <p:pic>
        <p:nvPicPr>
          <p:cNvPr id="7" name="FxDFLP-z_2k"/>
          <p:cNvPicPr>
            <a:picLocks noRot="1" noChangeAspect="1"/>
          </p:cNvPicPr>
          <p:nvPr>
            <a:videoFile r:link="rId3"/>
          </p:nvPr>
        </p:nvPicPr>
        <p:blipFill>
          <a:blip r:embed="rId11"/>
          <a:stretch>
            <a:fillRect/>
          </a:stretch>
        </p:blipFill>
        <p:spPr>
          <a:xfrm>
            <a:off x="5588996" y="4816751"/>
            <a:ext cx="1209207" cy="68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8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2755104" y="2766216"/>
            <a:ext cx="6858002" cy="1325563"/>
          </a:xfrm>
        </p:spPr>
        <p:txBody>
          <a:bodyPr>
            <a:normAutofit/>
          </a:bodyPr>
          <a:lstStyle/>
          <a:p>
            <a:pPr algn="ctr"/>
            <a:r>
              <a:rPr lang="nl-NL" sz="60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nl-NL" sz="6000" b="1" dirty="0" smtClean="0">
                <a:solidFill>
                  <a:schemeClr val="accent1">
                    <a:lumMod val="75000"/>
                  </a:schemeClr>
                </a:solidFill>
              </a:rPr>
              <a:t>60 graden video</a:t>
            </a:r>
            <a:endParaRPr lang="nl-NL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6679" y="3035707"/>
            <a:ext cx="4333875" cy="2841625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 err="1"/>
              <a:t>Wingsuit</a:t>
            </a:r>
            <a:r>
              <a:rPr lang="nl-NL" sz="1400" b="1" dirty="0"/>
              <a:t> 360 </a:t>
            </a:r>
            <a:r>
              <a:rPr lang="nl-NL" sz="1400" b="1" dirty="0" err="1"/>
              <a:t>degree</a:t>
            </a:r>
            <a:r>
              <a:rPr lang="nl-NL" sz="1400" b="1" dirty="0"/>
              <a:t> video over </a:t>
            </a:r>
            <a:r>
              <a:rPr lang="nl-NL" sz="1400" b="1" dirty="0" smtClean="0"/>
              <a:t>Dubai</a:t>
            </a:r>
            <a:br>
              <a:rPr lang="nl-NL" sz="1400" b="1" dirty="0" smtClean="0"/>
            </a:br>
            <a:r>
              <a:rPr lang="nl-NL" sz="1400" dirty="0" smtClean="0">
                <a:hlinkClick r:id="rId5"/>
              </a:rPr>
              <a:t>https</a:t>
            </a:r>
            <a:r>
              <a:rPr lang="nl-NL" sz="1400" dirty="0" smtClean="0">
                <a:hlinkClick r:id="rId5"/>
              </a:rPr>
              <a:t>://www.youtube.com/watch?v=AX4hWfyHr5g</a:t>
            </a:r>
            <a:endParaRPr lang="nl-NL" sz="1400" dirty="0" smtClean="0"/>
          </a:p>
          <a:p>
            <a:pPr marL="0" indent="0">
              <a:buNone/>
            </a:pPr>
            <a:endParaRPr lang="nl-NL" sz="1400" dirty="0" smtClean="0"/>
          </a:p>
          <a:p>
            <a:pPr marL="0" indent="0">
              <a:buNone/>
            </a:pPr>
            <a:r>
              <a:rPr lang="en-US" sz="1400" b="1" dirty="0"/>
              <a:t>First-Ever 3D VR Filmed in Space | One Strange </a:t>
            </a:r>
            <a:r>
              <a:rPr lang="en-US" sz="1400" b="1" dirty="0" smtClean="0"/>
              <a:t>Rock</a:t>
            </a:r>
            <a:br>
              <a:rPr lang="en-US" sz="1400" b="1" dirty="0" smtClean="0"/>
            </a:br>
            <a:r>
              <a:rPr lang="nl-NL" sz="1400" dirty="0" smtClean="0">
                <a:hlinkClick r:id="rId6"/>
              </a:rPr>
              <a:t>https</a:t>
            </a:r>
            <a:r>
              <a:rPr lang="nl-NL" sz="1400" dirty="0" smtClean="0">
                <a:hlinkClick r:id="rId6"/>
              </a:rPr>
              <a:t>://www.youtube.com/watch?v=dwHBpykTloY</a:t>
            </a:r>
            <a:endParaRPr lang="nl-NL" sz="1400" dirty="0" smtClean="0"/>
          </a:p>
          <a:p>
            <a:pPr marL="0" indent="0">
              <a:buNone/>
            </a:pPr>
            <a:endParaRPr lang="nl-NL" sz="1400" dirty="0" smtClean="0"/>
          </a:p>
          <a:p>
            <a:pPr marL="0" indent="0">
              <a:buNone/>
            </a:pPr>
            <a:r>
              <a:rPr lang="en-US" sz="1400" b="1" dirty="0" smtClean="0"/>
              <a:t>The </a:t>
            </a:r>
            <a:r>
              <a:rPr lang="en-US" sz="1400" b="1" dirty="0"/>
              <a:t>Louvre Museum | Paris - a Virtual 360° </a:t>
            </a:r>
            <a:r>
              <a:rPr lang="en-US" sz="1400" b="1" dirty="0" smtClean="0"/>
              <a:t>Experience</a:t>
            </a:r>
            <a:br>
              <a:rPr lang="en-US" sz="1400" b="1" dirty="0" smtClean="0"/>
            </a:br>
            <a:r>
              <a:rPr lang="nl-NL" sz="1400" dirty="0" smtClean="0">
                <a:hlinkClick r:id="rId7"/>
              </a:rPr>
              <a:t>https</a:t>
            </a:r>
            <a:r>
              <a:rPr lang="nl-NL" sz="1400" dirty="0" smtClean="0">
                <a:hlinkClick r:id="rId7"/>
              </a:rPr>
              <a:t>://www.youtube.com/watch?v=xdiTy_YjVvg</a:t>
            </a:r>
            <a:endParaRPr lang="nl-NL" sz="1400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3"/>
          <p:cNvSpPr txBox="1">
            <a:spLocks/>
          </p:cNvSpPr>
          <p:nvPr/>
        </p:nvSpPr>
        <p:spPr>
          <a:xfrm>
            <a:off x="1277310" y="770084"/>
            <a:ext cx="5377063" cy="20562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Is niet hetzelfde is als virtual </a:t>
            </a:r>
            <a:r>
              <a:rPr lang="nl-NL" sz="2400" dirty="0" err="1" smtClean="0">
                <a:solidFill>
                  <a:schemeClr val="bg1">
                    <a:lumMod val="65000"/>
                  </a:schemeClr>
                </a:solidFill>
              </a:rPr>
              <a:t>reality</a:t>
            </a:r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 (VR). 360º video/image bekijken met een virtual </a:t>
            </a:r>
            <a:r>
              <a:rPr lang="nl-NL" sz="2400" dirty="0" err="1" smtClean="0">
                <a:solidFill>
                  <a:schemeClr val="bg1">
                    <a:lumMod val="65000"/>
                  </a:schemeClr>
                </a:solidFill>
              </a:rPr>
              <a:t>reality</a:t>
            </a:r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 bril. Je kunt dan echt om je heen kijken, alsof je aanwezig bent op locatie. Met 360 graden video kan je niet van positie veranderen </a:t>
            </a:r>
            <a:b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0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nl-NL" sz="2000" i="1" dirty="0" smtClean="0">
                <a:solidFill>
                  <a:schemeClr val="bg1">
                    <a:lumMod val="65000"/>
                  </a:schemeClr>
                </a:solidFill>
              </a:rPr>
              <a:t>mits het interactief gemaakt word – geprogrammeerd</a:t>
            </a:r>
            <a:r>
              <a:rPr lang="nl-NL" sz="2000" dirty="0" smtClean="0">
                <a:solidFill>
                  <a:schemeClr val="bg1">
                    <a:lumMod val="65000"/>
                  </a:schemeClr>
                </a:solidFill>
              </a:rPr>
              <a:t>) </a:t>
            </a:r>
            <a:endParaRPr lang="nl-NL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6118" y="-279583"/>
            <a:ext cx="5413596" cy="7325842"/>
          </a:xfrm>
          <a:prstGeom prst="rect">
            <a:avLst/>
          </a:prstGeom>
        </p:spPr>
      </p:pic>
      <p:pic>
        <p:nvPicPr>
          <p:cNvPr id="5" name="AX4hWfyHr5g"/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5532564" y="3004971"/>
            <a:ext cx="1365137" cy="767890"/>
          </a:xfrm>
          <a:prstGeom prst="rect">
            <a:avLst/>
          </a:prstGeom>
        </p:spPr>
      </p:pic>
      <p:pic>
        <p:nvPicPr>
          <p:cNvPr id="7" name="dwHBpykTloY"/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5515916" y="3951483"/>
            <a:ext cx="1430994" cy="804934"/>
          </a:xfrm>
          <a:prstGeom prst="rect">
            <a:avLst/>
          </a:prstGeom>
        </p:spPr>
      </p:pic>
      <p:pic>
        <p:nvPicPr>
          <p:cNvPr id="8" name="xdiTy_YjVvg"/>
          <p:cNvPicPr>
            <a:picLocks noRot="1" noChangeAspect="1"/>
          </p:cNvPicPr>
          <p:nvPr>
            <a:videoFile r:link="rId3"/>
          </p:nvPr>
        </p:nvPicPr>
        <p:blipFill>
          <a:blip r:embed="rId11"/>
          <a:stretch>
            <a:fillRect/>
          </a:stretch>
        </p:blipFill>
        <p:spPr>
          <a:xfrm>
            <a:off x="5515916" y="4935039"/>
            <a:ext cx="1444654" cy="81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2766218" y="2766217"/>
            <a:ext cx="6858000" cy="1325563"/>
          </a:xfrm>
        </p:spPr>
        <p:txBody>
          <a:bodyPr>
            <a:normAutofit/>
          </a:bodyPr>
          <a:lstStyle/>
          <a:p>
            <a:pPr algn="ctr"/>
            <a:r>
              <a:rPr lang="nl-NL" sz="6000" b="1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nl-NL" sz="6000" b="1" dirty="0" err="1" smtClean="0">
                <a:solidFill>
                  <a:schemeClr val="accent1">
                    <a:lumMod val="75000"/>
                  </a:schemeClr>
                </a:solidFill>
              </a:rPr>
              <a:t>ugmented</a:t>
            </a:r>
            <a:r>
              <a:rPr lang="nl-NL" sz="6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6000" b="1" dirty="0" err="1" smtClean="0">
                <a:solidFill>
                  <a:schemeClr val="accent1">
                    <a:lumMod val="75000"/>
                  </a:schemeClr>
                </a:solidFill>
              </a:rPr>
              <a:t>reality</a:t>
            </a:r>
            <a:endParaRPr lang="nl-NL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25564" y="616404"/>
            <a:ext cx="5819775" cy="2157532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Bij </a:t>
            </a:r>
            <a:r>
              <a:rPr lang="nl-NL" sz="2400" b="1" i="1" dirty="0" err="1" smtClean="0">
                <a:solidFill>
                  <a:schemeClr val="bg1">
                    <a:lumMod val="65000"/>
                  </a:schemeClr>
                </a:solidFill>
              </a:rPr>
              <a:t>augmented</a:t>
            </a:r>
            <a:r>
              <a:rPr lang="nl-NL" sz="2400" b="1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NL" sz="2400" b="1" i="1" dirty="0" err="1" smtClean="0">
                <a:solidFill>
                  <a:schemeClr val="bg1">
                    <a:lumMod val="65000"/>
                  </a:schemeClr>
                </a:solidFill>
              </a:rPr>
              <a:t>reality</a:t>
            </a:r>
            <a:r>
              <a:rPr lang="nl-NL" sz="2400" b="1" i="1" dirty="0" smtClean="0">
                <a:solidFill>
                  <a:schemeClr val="bg1">
                    <a:lumMod val="65000"/>
                  </a:schemeClr>
                </a:solidFill>
              </a:rPr>
              <a:t> (AR)</a:t>
            </a:r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 kunnen bril, tablet n telefoon de echte wereld nog steeds zien. De echte omgeving wordt vermengd met hologrammen. </a:t>
            </a:r>
            <a:b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Je ziet de echte wereld zoals hij is met gemengde met 3d objecten</a:t>
            </a:r>
          </a:p>
          <a:p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325564" y="2951160"/>
            <a:ext cx="4152900" cy="274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 smtClean="0"/>
              <a:t>BMW X2 - augmented reality </a:t>
            </a:r>
            <a:r>
              <a:rPr lang="en-US" sz="1400" b="1" dirty="0" smtClean="0">
                <a:hlinkClick r:id="rId5"/>
              </a:rPr>
              <a:t>–</a:t>
            </a:r>
            <a:r>
              <a:rPr lang="en-US" sz="1400" b="1" dirty="0" smtClean="0"/>
              <a:t> snapchat</a:t>
            </a:r>
            <a:r>
              <a:rPr lang="nl-NL" sz="1400" dirty="0"/>
              <a:t/>
            </a:r>
            <a:br>
              <a:rPr lang="nl-NL" sz="1400" dirty="0"/>
            </a:br>
            <a:r>
              <a:rPr lang="nl-NL" sz="1400" dirty="0" smtClean="0">
                <a:hlinkClick r:id="rId5"/>
              </a:rPr>
              <a:t>https</a:t>
            </a:r>
            <a:r>
              <a:rPr lang="nl-NL" sz="1400" dirty="0" smtClean="0">
                <a:hlinkClick r:id="rId5"/>
              </a:rPr>
              <a:t>://www.youtube.com/watch?v=cca0IngUs1I</a:t>
            </a:r>
            <a:endParaRPr lang="nl-NL" sz="1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1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400" b="1" dirty="0" smtClean="0"/>
              <a:t>Minecraft Hololens demo at E3 </a:t>
            </a:r>
            <a:r>
              <a:rPr lang="da-DK" sz="1400" b="1" dirty="0" smtClean="0"/>
              <a:t>2015</a:t>
            </a:r>
            <a:br>
              <a:rPr lang="da-DK" sz="1400" b="1" dirty="0" smtClean="0"/>
            </a:br>
            <a:r>
              <a:rPr lang="nl-NL" sz="1400" dirty="0" smtClean="0">
                <a:hlinkClick r:id="rId6"/>
              </a:rPr>
              <a:t>https</a:t>
            </a:r>
            <a:r>
              <a:rPr lang="nl-NL" sz="1400" dirty="0" smtClean="0">
                <a:hlinkClick r:id="rId6"/>
              </a:rPr>
              <a:t>://www.youtube.com/watch?v=xgakdcEzVwg</a:t>
            </a:r>
            <a:endParaRPr lang="nl-NL" sz="1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1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 smtClean="0"/>
              <a:t>Augmented Reality for Architecture &amp; </a:t>
            </a:r>
            <a:r>
              <a:rPr lang="en-US" sz="1400" b="1" dirty="0" smtClean="0"/>
              <a:t>Construction</a:t>
            </a:r>
            <a:br>
              <a:rPr lang="en-US" sz="1400" b="1" dirty="0" smtClean="0"/>
            </a:br>
            <a:r>
              <a:rPr lang="en-US" sz="1400" dirty="0" smtClean="0">
                <a:hlinkClick r:id="rId7"/>
              </a:rPr>
              <a:t>https</a:t>
            </a:r>
            <a:r>
              <a:rPr lang="en-US" sz="1400" dirty="0" smtClean="0">
                <a:hlinkClick r:id="rId7"/>
              </a:rPr>
              <a:t>://www.youtube.com/watch?v=wRdeY0--aF4</a:t>
            </a:r>
            <a:endParaRPr lang="en-US" sz="1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1235" y="-185957"/>
            <a:ext cx="5415211" cy="7324423"/>
          </a:xfrm>
          <a:prstGeom prst="rect">
            <a:avLst/>
          </a:prstGeom>
        </p:spPr>
      </p:pic>
      <p:pic>
        <p:nvPicPr>
          <p:cNvPr id="4" name="cca0IngUs1I"/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5504360" y="2873469"/>
            <a:ext cx="1455275" cy="818592"/>
          </a:xfrm>
          <a:prstGeom prst="rect">
            <a:avLst/>
          </a:prstGeom>
        </p:spPr>
      </p:pic>
      <p:pic>
        <p:nvPicPr>
          <p:cNvPr id="6" name="xgakdcEzVwg"/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5479178" y="3869285"/>
            <a:ext cx="1480457" cy="832757"/>
          </a:xfrm>
          <a:prstGeom prst="rect">
            <a:avLst/>
          </a:prstGeom>
        </p:spPr>
      </p:pic>
      <p:pic>
        <p:nvPicPr>
          <p:cNvPr id="8" name="wRdeY0--aF4"/>
          <p:cNvPicPr>
            <a:picLocks noRot="1" noChangeAspect="1"/>
          </p:cNvPicPr>
          <p:nvPr>
            <a:videoFile r:link="rId3"/>
          </p:nvPr>
        </p:nvPicPr>
        <p:blipFill>
          <a:blip r:embed="rId11"/>
          <a:stretch>
            <a:fillRect/>
          </a:stretch>
        </p:blipFill>
        <p:spPr>
          <a:xfrm>
            <a:off x="5478464" y="4840285"/>
            <a:ext cx="1485838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3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2738510" y="2766218"/>
            <a:ext cx="6858000" cy="1325563"/>
          </a:xfrm>
        </p:spPr>
        <p:txBody>
          <a:bodyPr>
            <a:normAutofit/>
          </a:bodyPr>
          <a:lstStyle/>
          <a:p>
            <a:pPr algn="ctr"/>
            <a:r>
              <a:rPr lang="nl-NL" sz="60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nl-NL" sz="6000" b="1" dirty="0" smtClean="0">
                <a:solidFill>
                  <a:schemeClr val="accent1">
                    <a:lumMod val="75000"/>
                  </a:schemeClr>
                </a:solidFill>
              </a:rPr>
              <a:t>esume</a:t>
            </a:r>
            <a:endParaRPr lang="nl-NL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4600" y="542925"/>
            <a:ext cx="8839200" cy="5634038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Virtual </a:t>
            </a:r>
            <a:r>
              <a:rPr lang="nl-NL" b="1" dirty="0" err="1">
                <a:solidFill>
                  <a:schemeClr val="bg1">
                    <a:lumMod val="65000"/>
                  </a:schemeClr>
                </a:solidFill>
              </a:rPr>
              <a:t>Reality</a:t>
            </a:r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nl-NL" b="1" dirty="0" smtClean="0">
                <a:solidFill>
                  <a:schemeClr val="bg1">
                    <a:lumMod val="65000"/>
                  </a:schemeClr>
                </a:solidFill>
              </a:rPr>
              <a:t>VR)</a:t>
            </a:r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nl-NL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200" i="1" dirty="0" smtClean="0">
                <a:solidFill>
                  <a:schemeClr val="bg1">
                    <a:lumMod val="65000"/>
                  </a:schemeClr>
                </a:solidFill>
              </a:rPr>
              <a:t>Een </a:t>
            </a:r>
            <a:r>
              <a:rPr lang="nl-NL" sz="2200" i="1" dirty="0">
                <a:solidFill>
                  <a:schemeClr val="bg1">
                    <a:lumMod val="65000"/>
                  </a:schemeClr>
                </a:solidFill>
              </a:rPr>
              <a:t>volledig meeslepende, kunstmatige digitale wereld. 'Werkelijke' realiteit is uitgesloten, meestal met behulp </a:t>
            </a:r>
            <a:r>
              <a:rPr lang="nl-NL" sz="2200" i="1" dirty="0" smtClean="0">
                <a:solidFill>
                  <a:schemeClr val="bg1">
                    <a:lumMod val="65000"/>
                  </a:schemeClr>
                </a:solidFill>
              </a:rPr>
              <a:t>van brillen.</a:t>
            </a:r>
            <a:br>
              <a:rPr lang="nl-NL" sz="2200" i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nl-NL" sz="22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b="1" dirty="0" smtClean="0">
                <a:solidFill>
                  <a:schemeClr val="bg1">
                    <a:lumMod val="65000"/>
                  </a:schemeClr>
                </a:solidFill>
              </a:rPr>
              <a:t>360 graden video (foto)</a:t>
            </a:r>
            <a:br>
              <a:rPr lang="nl-NL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200" i="1" dirty="0" smtClean="0">
                <a:solidFill>
                  <a:schemeClr val="bg1">
                    <a:lumMod val="65000"/>
                  </a:schemeClr>
                </a:solidFill>
              </a:rPr>
              <a:t>Er </a:t>
            </a:r>
            <a:r>
              <a:rPr lang="nl-NL" sz="2200" i="1" dirty="0">
                <a:solidFill>
                  <a:schemeClr val="bg1">
                    <a:lumMod val="65000"/>
                  </a:schemeClr>
                </a:solidFill>
              </a:rPr>
              <a:t>wordt met één of meerdere camera’s vanuit één punt gefilmd. Met behulp van een virtual </a:t>
            </a:r>
            <a:r>
              <a:rPr lang="nl-NL" sz="2200" i="1" dirty="0" err="1">
                <a:solidFill>
                  <a:schemeClr val="bg1">
                    <a:lumMod val="65000"/>
                  </a:schemeClr>
                </a:solidFill>
              </a:rPr>
              <a:t>reality</a:t>
            </a:r>
            <a:r>
              <a:rPr lang="nl-NL" sz="2200" i="1" dirty="0">
                <a:solidFill>
                  <a:schemeClr val="bg1">
                    <a:lumMod val="65000"/>
                  </a:schemeClr>
                </a:solidFill>
              </a:rPr>
              <a:t> bril hoeft een persoon niks te slepen, maar alleen zijn hoofd te bewegen. </a:t>
            </a:r>
            <a:r>
              <a:rPr lang="nl-NL" sz="2200" i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nl-NL" sz="2200" i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nl-NL" sz="22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b="1" dirty="0" err="1">
                <a:solidFill>
                  <a:schemeClr val="bg1">
                    <a:lumMod val="65000"/>
                  </a:schemeClr>
                </a:solidFill>
              </a:rPr>
              <a:t>Augmented</a:t>
            </a:r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NL" b="1" dirty="0" err="1">
                <a:solidFill>
                  <a:schemeClr val="bg1">
                    <a:lumMod val="65000"/>
                  </a:schemeClr>
                </a:solidFill>
              </a:rPr>
              <a:t>Reality</a:t>
            </a:r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nl-NL" b="1" dirty="0" smtClean="0">
                <a:solidFill>
                  <a:schemeClr val="bg1">
                    <a:lumMod val="65000"/>
                  </a:schemeClr>
                </a:solidFill>
              </a:rPr>
              <a:t>AR)</a:t>
            </a:r>
            <a:br>
              <a:rPr lang="nl-NL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200" i="1" dirty="0" smtClean="0">
                <a:solidFill>
                  <a:schemeClr val="bg1">
                    <a:lumMod val="65000"/>
                  </a:schemeClr>
                </a:solidFill>
              </a:rPr>
              <a:t>Lagen van digitale </a:t>
            </a:r>
            <a:r>
              <a:rPr lang="nl-NL" sz="2200" i="1" dirty="0">
                <a:solidFill>
                  <a:schemeClr val="bg1">
                    <a:lumMod val="65000"/>
                  </a:schemeClr>
                </a:solidFill>
              </a:rPr>
              <a:t>gegevens verschijnen over de realiteit, </a:t>
            </a:r>
            <a:r>
              <a:rPr lang="nl-NL" sz="2200" i="1" dirty="0" smtClean="0">
                <a:solidFill>
                  <a:schemeClr val="bg1">
                    <a:lumMod val="65000"/>
                  </a:schemeClr>
                </a:solidFill>
              </a:rPr>
              <a:t>met </a:t>
            </a:r>
            <a:r>
              <a:rPr lang="nl-NL" sz="2200" i="1" dirty="0">
                <a:solidFill>
                  <a:schemeClr val="bg1">
                    <a:lumMod val="65000"/>
                  </a:schemeClr>
                </a:solidFill>
              </a:rPr>
              <a:t>behulp van smartphones of tablets.</a:t>
            </a:r>
            <a:r>
              <a:rPr lang="nl-NL" i="1" dirty="0">
                <a:solidFill>
                  <a:schemeClr val="bg1">
                    <a:lumMod val="65000"/>
                  </a:schemeClr>
                </a:solidFill>
              </a:rPr>
              <a:t> </a:t>
            </a:r>
            <a:r>
              <a:rPr lang="nl-NL" i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nl-NL" i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nl-NL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b="1" dirty="0" smtClean="0">
                <a:solidFill>
                  <a:schemeClr val="bg1">
                    <a:lumMod val="65000"/>
                  </a:schemeClr>
                </a:solidFill>
              </a:rPr>
              <a:t>Mixed </a:t>
            </a:r>
            <a:r>
              <a:rPr lang="nl-NL" b="1" dirty="0" err="1">
                <a:solidFill>
                  <a:schemeClr val="bg1">
                    <a:lumMod val="65000"/>
                  </a:schemeClr>
                </a:solidFill>
              </a:rPr>
              <a:t>Reality</a:t>
            </a:r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 (MR)</a:t>
            </a:r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 </a:t>
            </a:r>
            <a:br>
              <a:rPr lang="nl-NL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2200" i="1" dirty="0" smtClean="0">
                <a:solidFill>
                  <a:schemeClr val="bg1">
                    <a:lumMod val="65000"/>
                  </a:schemeClr>
                </a:solidFill>
              </a:rPr>
              <a:t>Door </a:t>
            </a:r>
            <a:r>
              <a:rPr lang="nl-NL" sz="2200" i="1" dirty="0">
                <a:solidFill>
                  <a:schemeClr val="bg1">
                    <a:lumMod val="65000"/>
                  </a:schemeClr>
                </a:solidFill>
              </a:rPr>
              <a:t>gebruik te maken van VR en AR, kunnen gebruikers in mixed </a:t>
            </a:r>
            <a:r>
              <a:rPr lang="nl-NL" sz="2200" i="1" dirty="0" err="1">
                <a:solidFill>
                  <a:schemeClr val="bg1">
                    <a:lumMod val="65000"/>
                  </a:schemeClr>
                </a:solidFill>
              </a:rPr>
              <a:t>reality</a:t>
            </a:r>
            <a:r>
              <a:rPr lang="nl-NL" sz="2200" i="1" dirty="0">
                <a:solidFill>
                  <a:schemeClr val="bg1">
                    <a:lumMod val="65000"/>
                  </a:schemeClr>
                </a:solidFill>
              </a:rPr>
              <a:t> communiceren met digitale objecten in de echte wereld die we waarnemen met onze zintuigen, meestal met behulp van een headset met transparante lenzen</a:t>
            </a:r>
            <a:r>
              <a:rPr lang="nl-NL" sz="2200" i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nl-NL" dirty="0" smtClean="0">
                <a:hlinkClick r:id="rId3"/>
              </a:rPr>
              <a:t>   https://www.youtube.com/watch?v=GJKwHAvR4uI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GJKwHAvR4u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22191" y="5092113"/>
            <a:ext cx="1613647" cy="9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 rot="16200000">
            <a:off x="-2766218" y="2766218"/>
            <a:ext cx="6858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>
                <a:solidFill>
                  <a:schemeClr val="accent1">
                    <a:lumMod val="75000"/>
                  </a:schemeClr>
                </a:solidFill>
              </a:rPr>
              <a:t>Omzet</a:t>
            </a:r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509042" y="37013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Forecast augmented (AR) and virtual reality (VR) market size worldwide from 2016 to 2022 (in billion U.S. dollars)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333" y="1293462"/>
            <a:ext cx="8028571" cy="5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 rot="16200000">
            <a:off x="-2766218" y="2766218"/>
            <a:ext cx="6858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>
                <a:solidFill>
                  <a:schemeClr val="accent1">
                    <a:lumMod val="75000"/>
                  </a:schemeClr>
                </a:solidFill>
              </a:rPr>
              <a:t>Gebruikers</a:t>
            </a:r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509042" y="37013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Consumer virtual reality software and hardware market size worldwide from 2016 to 2021 (in billion U.S. dollars)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310" y="1356925"/>
            <a:ext cx="8057143" cy="5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7646</TotalTime>
  <Words>321</Words>
  <Application>Microsoft Office PowerPoint</Application>
  <PresentationFormat>Breedbeeld</PresentationFormat>
  <Paragraphs>85</Paragraphs>
  <Slides>24</Slides>
  <Notes>0</Notes>
  <HiddenSlides>0</HiddenSlides>
  <MMClips>10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Kantoorthema</vt:lpstr>
      <vt:lpstr>PowerPoint-presentatie</vt:lpstr>
      <vt:lpstr>PowerPoint-presentatie</vt:lpstr>
      <vt:lpstr>Media uitingen</vt:lpstr>
      <vt:lpstr>Virtual reality</vt:lpstr>
      <vt:lpstr>360 graden video</vt:lpstr>
      <vt:lpstr>Augmented reality</vt:lpstr>
      <vt:lpstr>Resume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WARNING</vt:lpstr>
      <vt:lpstr>Opleiding</vt:lpstr>
      <vt:lpstr>Projecten Media, ICT en Design College</vt:lpstr>
      <vt:lpstr>1e jaars project - 360 graden foto</vt:lpstr>
      <vt:lpstr>1e jaars project – Walkthrough</vt:lpstr>
      <vt:lpstr>2e jaars project – experimenteren AR</vt:lpstr>
      <vt:lpstr>2e jaars project – experimenteren VR</vt:lpstr>
      <vt:lpstr>3e jaars project- Augmented Reality APP</vt:lpstr>
      <vt:lpstr>Augmented Reality in de klas</vt:lpstr>
      <vt:lpstr>PowerPoint-presentatie</vt:lpstr>
      <vt:lpstr>PowerPoint-presentatie</vt:lpstr>
    </vt:vector>
  </TitlesOfParts>
  <Company>ROC Midden Nederland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Swankhuizen, R. (René)</dc:creator>
  <cp:lastModifiedBy>Swankhuizen, R. (René)</cp:lastModifiedBy>
  <cp:revision>75</cp:revision>
  <dcterms:created xsi:type="dcterms:W3CDTF">2018-09-18T13:20:48Z</dcterms:created>
  <dcterms:modified xsi:type="dcterms:W3CDTF">2018-09-28T11:38:04Z</dcterms:modified>
</cp:coreProperties>
</file>