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9" r:id="rId5"/>
    <p:sldId id="268" r:id="rId6"/>
    <p:sldId id="266" r:id="rId7"/>
    <p:sldId id="265" r:id="rId8"/>
    <p:sldId id="264" r:id="rId9"/>
    <p:sldId id="263" r:id="rId10"/>
    <p:sldId id="269" r:id="rId11"/>
    <p:sldId id="260" r:id="rId1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2B6A"/>
    <a:srgbClr val="63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0945" autoAdjust="0"/>
  </p:normalViewPr>
  <p:slideViewPr>
    <p:cSldViewPr>
      <p:cViewPr varScale="1">
        <p:scale>
          <a:sx n="86" d="100"/>
          <a:sy n="86" d="100"/>
        </p:scale>
        <p:origin x="84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3A1D03-9885-41A5-BBCE-055F39F6AD2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3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7128792" cy="64122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7128792" cy="64122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203598"/>
            <a:ext cx="410445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0"/>
          </p:nvPr>
        </p:nvSpPr>
        <p:spPr bwMode="auto">
          <a:xfrm>
            <a:off x="4716016" y="1203598"/>
            <a:ext cx="410445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7128792" cy="64122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0">
                <a:solidFill>
                  <a:srgbClr val="712B6A"/>
                </a:solidFill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928" y="1275606"/>
            <a:ext cx="4874840" cy="425054"/>
          </a:xfrm>
        </p:spPr>
        <p:txBody>
          <a:bodyPr anchor="b"/>
          <a:lstStyle>
            <a:lvl1pPr algn="l">
              <a:defRPr sz="2000" b="0">
                <a:solidFill>
                  <a:srgbClr val="712B6A"/>
                </a:solidFill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275606"/>
            <a:ext cx="3646531" cy="20401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3928" y="1851670"/>
            <a:ext cx="4896544" cy="26642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281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3347864" y="3795886"/>
            <a:ext cx="2952328" cy="215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05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/>
              <a:t>&lt;Voornaam Achternaam&gt;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3347864" y="4011910"/>
            <a:ext cx="1584176" cy="215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05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/>
              <a:t>&lt;</a:t>
            </a:r>
            <a:r>
              <a:rPr lang="nl-NL" dirty="0" err="1"/>
              <a:t>dd</a:t>
            </a:r>
            <a:r>
              <a:rPr lang="nl-NL" dirty="0"/>
              <a:t> maand </a:t>
            </a:r>
            <a:r>
              <a:rPr lang="nl-NL" dirty="0" err="1"/>
              <a:t>jjjj</a:t>
            </a:r>
            <a:r>
              <a:rPr lang="nl-NL" dirty="0"/>
              <a:t>&gt;</a:t>
            </a:r>
          </a:p>
        </p:txBody>
      </p:sp>
      <p:sp>
        <p:nvSpPr>
          <p:cNvPr id="14" name="Tekstvak 13"/>
          <p:cNvSpPr txBox="1"/>
          <p:nvPr userDrawn="1"/>
        </p:nvSpPr>
        <p:spPr>
          <a:xfrm>
            <a:off x="2627784" y="3795886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rgbClr val="FFFFFF"/>
                </a:solidFill>
                <a:latin typeface="Verdana"/>
                <a:cs typeface="Verdana"/>
              </a:rPr>
              <a:t>Auteur</a:t>
            </a:r>
          </a:p>
        </p:txBody>
      </p:sp>
      <p:sp>
        <p:nvSpPr>
          <p:cNvPr id="15" name="Tekstvak 14"/>
          <p:cNvSpPr txBox="1"/>
          <p:nvPr userDrawn="1"/>
        </p:nvSpPr>
        <p:spPr>
          <a:xfrm>
            <a:off x="2627784" y="4011910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rgbClr val="FFFFFF"/>
                </a:solidFill>
                <a:latin typeface="Verdana"/>
                <a:cs typeface="Verdana"/>
              </a:rPr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61991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707904" y="1635646"/>
            <a:ext cx="4752528" cy="2880320"/>
          </a:xfrm>
          <a:prstGeom prst="rect">
            <a:avLst/>
          </a:prstGeom>
        </p:spPr>
        <p:txBody>
          <a:bodyPr/>
          <a:lstStyle>
            <a:lvl1pPr marL="298800" indent="-298800">
              <a:spcBef>
                <a:spcPts val="900"/>
              </a:spcBef>
              <a:buFont typeface="+mj-lt"/>
              <a:buAutoNum type="arabicPeriod"/>
              <a:defRPr sz="1700" kern="1200" spc="0" baseline="0">
                <a:solidFill>
                  <a:srgbClr val="636262"/>
                </a:solidFill>
                <a:latin typeface="Verdana"/>
                <a:cs typeface="Verdana"/>
              </a:defRPr>
            </a:lvl1pPr>
            <a:lvl2pPr>
              <a:defRPr sz="2400">
                <a:solidFill>
                  <a:srgbClr val="636262"/>
                </a:solidFill>
              </a:defRPr>
            </a:lvl2pPr>
            <a:lvl3pPr>
              <a:defRPr sz="2000">
                <a:solidFill>
                  <a:srgbClr val="636262"/>
                </a:solidFill>
              </a:defRPr>
            </a:lvl3pPr>
            <a:lvl4pPr>
              <a:defRPr sz="1800">
                <a:solidFill>
                  <a:srgbClr val="636262"/>
                </a:solidFill>
              </a:defRPr>
            </a:lvl4pPr>
            <a:lvl5pPr>
              <a:defRPr sz="1800">
                <a:solidFill>
                  <a:srgbClr val="63626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Titel van onderwerp 1</a:t>
            </a:r>
          </a:p>
          <a:p>
            <a:pPr lvl="0"/>
            <a:r>
              <a:rPr lang="nl-NL" dirty="0"/>
              <a:t>Titel van onderwerp 2</a:t>
            </a:r>
          </a:p>
          <a:p>
            <a:pPr lvl="0"/>
            <a:r>
              <a:rPr lang="nl-NL" dirty="0"/>
              <a:t>Titel van onderwerp 3</a:t>
            </a:r>
          </a:p>
        </p:txBody>
      </p:sp>
    </p:spTree>
    <p:extLst>
      <p:ext uri="{BB962C8B-B14F-4D97-AF65-F5344CB8AC3E}">
        <p14:creationId xmlns:p14="http://schemas.microsoft.com/office/powerpoint/2010/main" val="34375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 userDrawn="1"/>
        </p:nvSpPr>
        <p:spPr>
          <a:xfrm>
            <a:off x="3352097" y="4410091"/>
            <a:ext cx="2738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</a:p>
        </p:txBody>
      </p:sp>
      <p:sp>
        <p:nvSpPr>
          <p:cNvPr id="12" name="Tekstvak 11"/>
          <p:cNvSpPr txBox="1"/>
          <p:nvPr userDrawn="1"/>
        </p:nvSpPr>
        <p:spPr>
          <a:xfrm>
            <a:off x="3339397" y="4630348"/>
            <a:ext cx="30355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nl-NL" sz="110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</a:p>
        </p:txBody>
      </p:sp>
      <p:sp>
        <p:nvSpPr>
          <p:cNvPr id="13" name="Tijdelijke aanduiding voor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3347864" y="4227934"/>
            <a:ext cx="2952328" cy="215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05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/>
              <a:t>&lt;Voornaam Achternaam&gt;</a:t>
            </a:r>
          </a:p>
        </p:txBody>
      </p:sp>
      <p:sp>
        <p:nvSpPr>
          <p:cNvPr id="14" name="Tijdelijke aanduiding vo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3635896" y="4659982"/>
            <a:ext cx="2160240" cy="216024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05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/>
              <a:t>&lt;mobiel telefoonnummer&gt;</a:t>
            </a:r>
          </a:p>
        </p:txBody>
      </p:sp>
      <p:sp>
        <p:nvSpPr>
          <p:cNvPr id="15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3635896" y="4443958"/>
            <a:ext cx="1584176" cy="215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05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nl-NL" dirty="0"/>
              <a:t>&lt;emailadres&gt;</a:t>
            </a:r>
          </a:p>
        </p:txBody>
      </p:sp>
    </p:spTree>
    <p:extLst>
      <p:ext uri="{BB962C8B-B14F-4D97-AF65-F5344CB8AC3E}">
        <p14:creationId xmlns:p14="http://schemas.microsoft.com/office/powerpoint/2010/main" val="59047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267494"/>
            <a:ext cx="7772400" cy="64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203598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100392" y="4803998"/>
            <a:ext cx="82785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fld id="{FB329BE7-BF60-45BD-B908-84D6E21EBF69}" type="slidenum">
              <a:rPr lang="en-US" sz="900">
                <a:solidFill>
                  <a:srgbClr val="712B6A"/>
                </a:solidFill>
                <a:latin typeface="Verdana" pitchFamily="127" charset="0"/>
              </a:rPr>
              <a:pPr algn="r">
                <a:spcBef>
                  <a:spcPct val="50000"/>
                </a:spcBef>
              </a:pPr>
              <a:t>‹nr.›</a:t>
            </a:fld>
            <a:endParaRPr lang="en-US" sz="900" dirty="0">
              <a:solidFill>
                <a:srgbClr val="712B6A"/>
              </a:solidFill>
              <a:latin typeface="Verdana" pitchFamily="12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7" r:id="rId4"/>
    <p:sldLayoutId id="2147483673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63626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0" indent="-24120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Font typeface="Times" pitchFamily="127" charset="0"/>
        <a:buChar char="•"/>
        <a:defRPr sz="1800">
          <a:solidFill>
            <a:srgbClr val="636262"/>
          </a:solidFill>
          <a:latin typeface="+mn-lt"/>
          <a:ea typeface="+mn-ea"/>
          <a:cs typeface="+mn-cs"/>
        </a:defRPr>
      </a:lvl1pPr>
      <a:lvl2pPr marL="216000" indent="24120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2pPr>
      <a:lvl3pPr marL="432000" indent="24120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3pPr>
      <a:lvl4pPr marL="432000" indent="24120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4pPr>
      <a:lvl5pPr marL="432000" indent="24120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995686"/>
            <a:ext cx="61413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14444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2" r:id="rId3"/>
  </p:sldLayoutIdLst>
  <p:txStyles>
    <p:titleStyle>
      <a:lvl1pPr algn="r" defTabSz="457200" rtl="0" eaLnBrk="1" latinLnBrk="0" hangingPunct="1">
        <a:spcBef>
          <a:spcPct val="0"/>
        </a:spcBef>
        <a:buNone/>
        <a:defRPr sz="2000" kern="1200">
          <a:solidFill>
            <a:srgbClr val="712B6A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kn.nu/bruggen-bouwe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Bruggen Bouwen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Leo Bakker </a:t>
            </a:r>
            <a:r>
              <a:rPr lang="nl-NL" dirty="0" smtClean="0"/>
              <a:t>en </a:t>
            </a:r>
            <a:r>
              <a:rPr lang="nl-NL" dirty="0"/>
              <a:t>Martijn Bijleveld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30 mei 2018</a:t>
            </a:r>
          </a:p>
        </p:txBody>
      </p:sp>
      <p:pic>
        <p:nvPicPr>
          <p:cNvPr id="1026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861A5524-1420-2647-8AD4-AB2369845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494"/>
            <a:ext cx="2160240" cy="38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5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Martijn Bijleveld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0654 244 855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3635896" y="4443958"/>
            <a:ext cx="2880320" cy="215900"/>
          </a:xfrm>
        </p:spPr>
        <p:txBody>
          <a:bodyPr/>
          <a:lstStyle/>
          <a:p>
            <a:r>
              <a:rPr lang="nl-NL" dirty="0"/>
              <a:t>m</a:t>
            </a:r>
            <a:r>
              <a:rPr lang="nl-NL" dirty="0" smtClean="0"/>
              <a:t>artijn.bijleveld@sambo-ict.nl</a:t>
            </a:r>
            <a:endParaRPr lang="nl-NL" dirty="0"/>
          </a:p>
        </p:txBody>
      </p:sp>
      <p:pic>
        <p:nvPicPr>
          <p:cNvPr id="5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F453BE36-97CA-B448-B713-86C245C68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67494"/>
            <a:ext cx="1984143" cy="35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9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Publicatie Bruggen Bouwen</a:t>
            </a:r>
          </a:p>
          <a:p>
            <a:r>
              <a:rPr lang="nl-NL" dirty="0"/>
              <a:t>Fase 2: pilots</a:t>
            </a:r>
          </a:p>
          <a:p>
            <a:r>
              <a:rPr lang="nl-NL" dirty="0"/>
              <a:t>Fase 3: leergang</a:t>
            </a:r>
          </a:p>
          <a:p>
            <a:r>
              <a:rPr lang="nl-NL" dirty="0"/>
              <a:t>Carrousel</a:t>
            </a:r>
          </a:p>
        </p:txBody>
      </p:sp>
      <p:pic>
        <p:nvPicPr>
          <p:cNvPr id="3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96ACEFEA-6075-4D4B-9CE2-ACFB88478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494"/>
            <a:ext cx="2160240" cy="38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46A55B44-40F2-4941-AA8E-5881B71232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5" b="25438"/>
          <a:stretch/>
        </p:blipFill>
        <p:spPr>
          <a:xfrm>
            <a:off x="5868145" y="2968641"/>
            <a:ext cx="3096344" cy="15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beeldingsresultaat voor tromgeroffe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55726"/>
            <a:ext cx="2750745" cy="231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Publicatie Bruggen Bouwen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3598"/>
            <a:ext cx="7772400" cy="2520280"/>
          </a:xfrm>
        </p:spPr>
        <p:txBody>
          <a:bodyPr/>
          <a:lstStyle/>
          <a:p>
            <a:pPr indent="0">
              <a:buNone/>
            </a:pPr>
            <a:r>
              <a:rPr lang="nl-NL" dirty="0"/>
              <a:t>Kennisnet – saMBO-ICT hebben kennis en ervaringen opgehaald bij 12 instellingen</a:t>
            </a:r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dirty="0"/>
              <a:t>Dit gaf een helder beeld van wat er nodig is om een i-coach programma goed te faciliteren en uit te voeren</a:t>
            </a:r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dirty="0"/>
              <a:t>Alle bevindingen in een publicatie gebundeld……</a:t>
            </a:r>
          </a:p>
          <a:p>
            <a:pPr indent="0">
              <a:buNone/>
            </a:pPr>
            <a:endParaRPr lang="nl-NL" dirty="0"/>
          </a:p>
        </p:txBody>
      </p:sp>
      <p:pic>
        <p:nvPicPr>
          <p:cNvPr id="4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61B89444-BCC7-554A-9923-85576CF3B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8107"/>
            <a:ext cx="1584176" cy="2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28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Publicatie Bruggen Bouwen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3598"/>
            <a:ext cx="7772400" cy="2520280"/>
          </a:xfrm>
        </p:spPr>
        <p:txBody>
          <a:bodyPr/>
          <a:lstStyle/>
          <a:p>
            <a:pPr indent="0">
              <a:buNone/>
            </a:pPr>
            <a:r>
              <a:rPr lang="nl-NL" dirty="0"/>
              <a:t>Belangrijkste elementen:</a:t>
            </a:r>
          </a:p>
          <a:p>
            <a:pPr marL="285750" indent="-285750">
              <a:buFontTx/>
              <a:buChar char="-"/>
            </a:pPr>
            <a:r>
              <a:rPr lang="nl-NL" dirty="0"/>
              <a:t>6 succesfactoren, soort van model aanpak!</a:t>
            </a:r>
          </a:p>
          <a:p>
            <a:pPr marL="285750" indent="-285750">
              <a:buFontTx/>
              <a:buChar char="-"/>
            </a:pPr>
            <a:r>
              <a:rPr lang="nl-NL" dirty="0"/>
              <a:t>Groen – oranje – rood analyse</a:t>
            </a:r>
          </a:p>
          <a:p>
            <a:pPr marL="285750" indent="-285750">
              <a:buFontTx/>
              <a:buChar char="-"/>
            </a:pPr>
            <a:r>
              <a:rPr lang="nl-NL" dirty="0"/>
              <a:t>Quick scan voor de eigen instelling</a:t>
            </a:r>
          </a:p>
          <a:p>
            <a:pPr marL="285750" indent="-285750">
              <a:buFontTx/>
              <a:buChar char="-"/>
            </a:pPr>
            <a:r>
              <a:rPr lang="nl-NL" dirty="0"/>
              <a:t>Doorkijkje bij de instellingen (anoniem)</a:t>
            </a:r>
          </a:p>
          <a:p>
            <a:pPr marL="285750" indent="-285750">
              <a:buFontTx/>
              <a:buChar char="-"/>
            </a:pPr>
            <a:r>
              <a:rPr lang="nl-NL" dirty="0"/>
              <a:t>In pdf beschikbaar, zeer binnenkort ook</a:t>
            </a:r>
            <a:br>
              <a:rPr lang="nl-NL" dirty="0"/>
            </a:br>
            <a:r>
              <a:rPr lang="nl-NL" dirty="0"/>
              <a:t>in online formaat bij Kennisnet</a:t>
            </a:r>
          </a:p>
          <a:p>
            <a:pPr indent="0">
              <a:buNone/>
            </a:pPr>
            <a:endParaRPr lang="nl-NL" dirty="0"/>
          </a:p>
        </p:txBody>
      </p:sp>
      <p:pic>
        <p:nvPicPr>
          <p:cNvPr id="4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61B89444-BCC7-554A-9923-85576CF3B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8107"/>
            <a:ext cx="1584176" cy="2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68EFA7C-58C7-3240-9F11-D3A1838A7E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5" b="25438"/>
          <a:stretch/>
        </p:blipFill>
        <p:spPr>
          <a:xfrm>
            <a:off x="5868145" y="2968641"/>
            <a:ext cx="3096344" cy="15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Aan de slag met de pilots: fase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3598"/>
            <a:ext cx="7772400" cy="331236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Nieuw programma starten</a:t>
            </a:r>
          </a:p>
          <a:p>
            <a:pPr lvl="1"/>
            <a:r>
              <a:rPr lang="nl-NL" dirty="0"/>
              <a:t>Horizon College</a:t>
            </a:r>
          </a:p>
          <a:p>
            <a:pPr lvl="1"/>
            <a:r>
              <a:rPr lang="nl-NL" dirty="0"/>
              <a:t>Regio </a:t>
            </a:r>
            <a:r>
              <a:rPr lang="nl-NL" dirty="0" smtClean="0"/>
              <a:t>College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Bestaand programma verbeteren</a:t>
            </a:r>
          </a:p>
          <a:p>
            <a:pPr lvl="1"/>
            <a:r>
              <a:rPr lang="nl-NL" dirty="0"/>
              <a:t>Friesland College</a:t>
            </a:r>
          </a:p>
          <a:p>
            <a:pPr lvl="1"/>
            <a:r>
              <a:rPr lang="nl-NL" dirty="0"/>
              <a:t>Noorderpoort</a:t>
            </a:r>
          </a:p>
          <a:p>
            <a:pPr lvl="1"/>
            <a:r>
              <a:rPr lang="nl-NL" dirty="0" err="1"/>
              <a:t>Deltion</a:t>
            </a:r>
            <a:endParaRPr lang="nl-NL" dirty="0"/>
          </a:p>
          <a:p>
            <a:pPr lvl="1"/>
            <a:r>
              <a:rPr lang="nl-NL" dirty="0"/>
              <a:t>Lessen uit het </a:t>
            </a:r>
            <a:r>
              <a:rPr lang="nl-NL" dirty="0" err="1"/>
              <a:t>practoraat</a:t>
            </a:r>
            <a:r>
              <a:rPr lang="nl-NL" dirty="0"/>
              <a:t> i-coaches </a:t>
            </a:r>
            <a:r>
              <a:rPr lang="nl-NL" dirty="0" err="1"/>
              <a:t>Hoornbeeck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  <p:pic>
        <p:nvPicPr>
          <p:cNvPr id="4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C1E4D8C9-13F1-5945-9285-98B783341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8107"/>
            <a:ext cx="1584176" cy="2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5604B32-F240-8B4F-8C86-5354F4D8A4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5" b="25438"/>
          <a:stretch/>
        </p:blipFill>
        <p:spPr>
          <a:xfrm>
            <a:off x="5868145" y="2968641"/>
            <a:ext cx="3096344" cy="15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Ontwikkelen leergang: fase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3598"/>
            <a:ext cx="7772400" cy="331236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Verzamelen ervaringen uit de pilots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Opzet en uitvoering van de leergang</a:t>
            </a:r>
          </a:p>
          <a:p>
            <a:pPr marL="558900" lvl="1" indent="-342900"/>
            <a:r>
              <a:rPr lang="nl-NL" dirty="0"/>
              <a:t>Wie moeten er worden geschoold</a:t>
            </a:r>
          </a:p>
          <a:p>
            <a:pPr marL="558900" lvl="1" indent="-342900"/>
            <a:r>
              <a:rPr lang="nl-NL" dirty="0"/>
              <a:t>Welke vorm</a:t>
            </a:r>
          </a:p>
          <a:p>
            <a:pPr marL="558900" lvl="1" indent="-342900"/>
            <a:r>
              <a:rPr lang="nl-NL" dirty="0"/>
              <a:t>Welke onderwerpen</a:t>
            </a:r>
          </a:p>
          <a:p>
            <a:pPr marL="558900" lvl="1" indent="-342900"/>
            <a:r>
              <a:rPr lang="nl-NL" dirty="0"/>
              <a:t>Hoe wisselen we ervaringen uit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  <p:pic>
        <p:nvPicPr>
          <p:cNvPr id="4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322309FD-7BF5-EA4C-9481-EA0EED95E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8107"/>
            <a:ext cx="1584176" cy="2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C9AD025-5580-404B-A649-E586259DB6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5" b="25438"/>
          <a:stretch/>
        </p:blipFill>
        <p:spPr>
          <a:xfrm>
            <a:off x="5868145" y="2968641"/>
            <a:ext cx="3096344" cy="15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8A93EB6-540F-4C4A-936B-EA9958808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5" b="25438"/>
          <a:stretch/>
        </p:blipFill>
        <p:spPr>
          <a:xfrm>
            <a:off x="5868145" y="2968641"/>
            <a:ext cx="3096344" cy="15473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Waar staat jouw instelling?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3598"/>
            <a:ext cx="7772400" cy="331236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Is er een koppeling met de onderwijskundige doelen?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Is er aandacht voor de selectie en het profiel van de i-coach?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Staat de i-coach in verbinding met het strategisch, tactisch en operationeel niveau?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Is er een centrale kennisdeling en aanpak?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Is er transparantie over rollen en eigenaarschap?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Zijn er tijd en middelen beschikbaar?</a:t>
            </a:r>
          </a:p>
        </p:txBody>
      </p:sp>
      <p:pic>
        <p:nvPicPr>
          <p:cNvPr id="4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824B35E9-63AF-BB48-85A8-5F6548898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8107"/>
            <a:ext cx="1584176" cy="2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9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Carrousel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3598"/>
            <a:ext cx="7772400" cy="3312368"/>
          </a:xfrm>
        </p:spPr>
        <p:txBody>
          <a:bodyPr/>
          <a:lstStyle/>
          <a:p>
            <a:pPr marL="285750" indent="-285750"/>
            <a:r>
              <a:rPr lang="nl-NL" dirty="0"/>
              <a:t>5 Thema’s</a:t>
            </a:r>
          </a:p>
          <a:p>
            <a:pPr marL="285750" indent="-285750"/>
            <a:r>
              <a:rPr lang="nl-NL" dirty="0"/>
              <a:t>5 tafels</a:t>
            </a:r>
          </a:p>
          <a:p>
            <a:pPr marL="285750" indent="-285750"/>
            <a:r>
              <a:rPr lang="nl-NL" dirty="0"/>
              <a:t>5 tafelheren</a:t>
            </a:r>
          </a:p>
          <a:p>
            <a:pPr marL="285750" indent="-285750"/>
            <a:r>
              <a:rPr lang="nl-NL" dirty="0"/>
              <a:t>15 minuten per ronde</a:t>
            </a:r>
          </a:p>
          <a:p>
            <a:pPr marL="285750" indent="-285750"/>
            <a:r>
              <a:rPr lang="nl-NL" dirty="0"/>
              <a:t>Ervaringen uitwisselen</a:t>
            </a:r>
          </a:p>
          <a:p>
            <a:pPr marL="285750" indent="-285750"/>
            <a:r>
              <a:rPr lang="nl-NL" dirty="0"/>
              <a:t>Elementen voor de leergang ophalen</a:t>
            </a:r>
            <a:br>
              <a:rPr lang="nl-NL" dirty="0"/>
            </a:br>
            <a:r>
              <a:rPr lang="nl-NL" dirty="0"/>
              <a:t>en aanscherpen</a:t>
            </a:r>
          </a:p>
        </p:txBody>
      </p:sp>
      <p:pic>
        <p:nvPicPr>
          <p:cNvPr id="4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4990FFE3-CF0D-D041-8801-1FD768618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8107"/>
            <a:ext cx="1584176" cy="2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04570B2-3C1B-1640-9CF5-4E30A3D7AA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5" b="25438"/>
          <a:stretch/>
        </p:blipFill>
        <p:spPr>
          <a:xfrm>
            <a:off x="5868145" y="2968641"/>
            <a:ext cx="3096344" cy="15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DE5E9D4-8AB5-9740-93BE-260C891C1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5" b="25438"/>
          <a:stretch/>
        </p:blipFill>
        <p:spPr>
          <a:xfrm>
            <a:off x="5868145" y="2968641"/>
            <a:ext cx="3096344" cy="15473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Carrousel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03598"/>
            <a:ext cx="7772400" cy="3312368"/>
          </a:xfrm>
        </p:spPr>
        <p:txBody>
          <a:bodyPr/>
          <a:lstStyle/>
          <a:p>
            <a:pPr marL="558900" lvl="1" indent="-342900">
              <a:buFont typeface="+mj-lt"/>
              <a:buAutoNum type="arabicPeriod"/>
            </a:pPr>
            <a:r>
              <a:rPr lang="nl-NL" dirty="0"/>
              <a:t>Koppeling met de onderwijskundige doelen</a:t>
            </a:r>
            <a:br>
              <a:rPr lang="nl-NL" dirty="0"/>
            </a:br>
            <a:r>
              <a:rPr lang="nl-NL" sz="1200" dirty="0"/>
              <a:t>Henk Kuiper (informatiemanager)</a:t>
            </a:r>
          </a:p>
          <a:p>
            <a:pPr marL="558900" lvl="1" indent="-342900">
              <a:buFont typeface="+mj-lt"/>
              <a:buAutoNum type="arabicPeriod"/>
            </a:pPr>
            <a:r>
              <a:rPr lang="nl-NL" dirty="0"/>
              <a:t>Aandacht voor de selectie en het profiel van de i-coach</a:t>
            </a:r>
            <a:br>
              <a:rPr lang="nl-NL" dirty="0"/>
            </a:br>
            <a:r>
              <a:rPr lang="nl-NL" sz="1200" dirty="0"/>
              <a:t>Mark Terpstra (marketing &amp; communicatie)</a:t>
            </a:r>
          </a:p>
          <a:p>
            <a:pPr marL="558900" lvl="1" indent="-342900">
              <a:buFont typeface="+mj-lt"/>
              <a:buAutoNum type="arabicPeriod"/>
            </a:pPr>
            <a:r>
              <a:rPr lang="nl-NL" dirty="0"/>
              <a:t>Verbinding met strategisch, tactisch en operationeel niveau</a:t>
            </a:r>
            <a:br>
              <a:rPr lang="nl-NL" dirty="0"/>
            </a:br>
            <a:r>
              <a:rPr lang="nl-NL" sz="1200" dirty="0"/>
              <a:t>Ronald Kollen (automatisering)</a:t>
            </a:r>
          </a:p>
          <a:p>
            <a:pPr marL="558900" lvl="1" indent="-342900">
              <a:buFont typeface="+mj-lt"/>
              <a:buAutoNum type="arabicPeriod"/>
            </a:pPr>
            <a:r>
              <a:rPr lang="nl-NL" dirty="0"/>
              <a:t>Rollen en eigenaarschap</a:t>
            </a:r>
            <a:br>
              <a:rPr lang="nl-NL" dirty="0"/>
            </a:br>
            <a:r>
              <a:rPr lang="nl-NL" sz="1200" dirty="0"/>
              <a:t>Jan Willem Overal (functioneel beheerder)</a:t>
            </a:r>
          </a:p>
          <a:p>
            <a:pPr marL="558900" lvl="1" indent="-342900">
              <a:buFont typeface="+mj-lt"/>
              <a:buAutoNum type="arabicPeriod"/>
            </a:pPr>
            <a:r>
              <a:rPr lang="nl-NL" dirty="0"/>
              <a:t>Centrale kennisdeling en aanpak / tijd en middelen</a:t>
            </a:r>
            <a:br>
              <a:rPr lang="nl-NL" dirty="0"/>
            </a:br>
            <a:r>
              <a:rPr lang="nl-NL" sz="1200" dirty="0" err="1"/>
              <a:t>Ashwin</a:t>
            </a:r>
            <a:r>
              <a:rPr lang="nl-NL" sz="1200" dirty="0"/>
              <a:t> Brouwer (beleidsmedewerker onderwijs)</a:t>
            </a:r>
          </a:p>
        </p:txBody>
      </p:sp>
      <p:pic>
        <p:nvPicPr>
          <p:cNvPr id="4" name="Picture 2" descr="https://lh4.googleusercontent.com/w7nRcwyQjSOhrN7KXfh7a4u_I47DTJhZpShZB07sXdGZL7z7lXgxODj-B2VWH1rl3Ys9SlWIZQY6tj_sM7msZBIg321G9P5JqKJgERGmYi4My-megdXCicbKovoDfGZShB4TnbeVxoY">
            <a:extLst>
              <a:ext uri="{FF2B5EF4-FFF2-40B4-BE49-F238E27FC236}">
                <a16:creationId xmlns:a16="http://schemas.microsoft.com/office/drawing/2014/main" id="{4990FFE3-CF0D-D041-8801-1FD768618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8107"/>
            <a:ext cx="1584176" cy="2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5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Aangepas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12B6A"/>
      </a:hlink>
      <a:folHlink>
        <a:srgbClr val="B57CC6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27" charset="0"/>
            <a:ea typeface="ＭＳ Ｐゴシック" pitchFamily="127" charset="-128"/>
            <a:cs typeface="ＭＳ Ｐゴシック" pitchFamily="12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27" charset="0"/>
            <a:ea typeface="ＭＳ Ｐゴシック" pitchFamily="127" charset="-128"/>
            <a:cs typeface="ＭＳ Ｐゴシック" pitchFamily="12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16-9 met extra logo.potx" id="{C0E539BD-CA30-40AF-A711-6910AEB5DC7D}" vid="{2A4C5AA7-8DF2-4C4B-A7B5-6C0FE80AD5D8}"/>
    </a:ext>
  </a:extLst>
</a:theme>
</file>

<file path=ppt/theme/theme2.xml><?xml version="1.0" encoding="utf-8"?>
<a:theme xmlns:a="http://schemas.openxmlformats.org/drawingml/2006/main" name="Speciale dia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 template 16-9 met extra logo.potx" id="{C0E539BD-CA30-40AF-A711-6910AEB5DC7D}" vid="{939470E7-6B22-4AEF-9F24-3680F8068FEC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16-9</Template>
  <TotalTime>774</TotalTime>
  <Words>258</Words>
  <Application>Microsoft Office PowerPoint</Application>
  <PresentationFormat>Diavoorstelling (16:9)</PresentationFormat>
  <Paragraphs>59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Times</vt:lpstr>
      <vt:lpstr>Verdana</vt:lpstr>
      <vt:lpstr>Blank Presentation</vt:lpstr>
      <vt:lpstr>Speciale dia's</vt:lpstr>
      <vt:lpstr>Programma Bruggen Bouwen</vt:lpstr>
      <vt:lpstr>PowerPoint-presentatie</vt:lpstr>
      <vt:lpstr>Publicatie Bruggen Bouwen</vt:lpstr>
      <vt:lpstr>Publicatie Bruggen Bouwen</vt:lpstr>
      <vt:lpstr>Aan de slag met de pilots: fase 2</vt:lpstr>
      <vt:lpstr>Ontwikkelen leergang: fase 3</vt:lpstr>
      <vt:lpstr>Waar staat jouw instelling?</vt:lpstr>
      <vt:lpstr>Carrousel</vt:lpstr>
      <vt:lpstr>Carrousel</vt:lpstr>
      <vt:lpstr>PowerPoint-presentatie</vt:lpstr>
    </vt:vector>
  </TitlesOfParts>
  <Company>MBO Raad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 Karssenberg</dc:creator>
  <cp:lastModifiedBy>Ashwin Brouwer</cp:lastModifiedBy>
  <cp:revision>16</cp:revision>
  <dcterms:created xsi:type="dcterms:W3CDTF">2015-10-30T09:34:48Z</dcterms:created>
  <dcterms:modified xsi:type="dcterms:W3CDTF">2018-05-30T14:52:49Z</dcterms:modified>
</cp:coreProperties>
</file>