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85" r:id="rId5"/>
    <p:sldId id="275" r:id="rId6"/>
    <p:sldId id="287" r:id="rId7"/>
    <p:sldId id="280" r:id="rId8"/>
    <p:sldId id="288" r:id="rId9"/>
    <p:sldId id="276" r:id="rId10"/>
    <p:sldId id="293" r:id="rId11"/>
    <p:sldId id="291" r:id="rId12"/>
    <p:sldId id="286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>
          <p15:clr>
            <a:srgbClr val="A4A3A4"/>
          </p15:clr>
        </p15:guide>
        <p15:guide id="2" pos="53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-2072" y="-504"/>
      </p:cViewPr>
      <p:guideLst>
        <p:guide orient="horz" pos="799"/>
        <p:guide pos="53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DCCC-614E-4C9A-8D64-9EAC79E7CE96}" type="datetimeFigureOut">
              <a:rPr lang="nl-NL" smtClean="0"/>
              <a:t>29/01/15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81ED-0596-452F-9800-784471CC2B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9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81ED-0596-452F-9800-784471CC2BC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72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81ED-0596-452F-9800-784471CC2BC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72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81ED-0596-452F-9800-784471CC2BC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4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81ED-0596-452F-9800-784471CC2BC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4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81ED-0596-452F-9800-784471CC2BC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43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81ED-0596-452F-9800-784471CC2BC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43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81ED-0596-452F-9800-784471CC2BC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45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3682" y="3273760"/>
            <a:ext cx="8004366" cy="1470025"/>
          </a:xfrm>
        </p:spPr>
        <p:txBody>
          <a:bodyPr>
            <a:noAutofit/>
          </a:bodyPr>
          <a:lstStyle>
            <a:lvl1pPr algn="l">
              <a:defRPr sz="6000" b="1" i="0" kern="400" spc="-1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6399" y="4517509"/>
            <a:ext cx="7970037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 b="1" kern="1600" spc="-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Onderwerp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78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3232" y="3271329"/>
            <a:ext cx="8004815" cy="1470025"/>
          </a:xfrm>
        </p:spPr>
        <p:txBody>
          <a:bodyPr>
            <a:noAutofit/>
          </a:bodyPr>
          <a:lstStyle>
            <a:lvl1pPr algn="l">
              <a:defRPr sz="6000" b="1" kern="500" spc="-1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Hoofdstuk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5178" y="4518000"/>
            <a:ext cx="7962870" cy="1752600"/>
          </a:xfrm>
        </p:spPr>
        <p:txBody>
          <a:bodyPr/>
          <a:lstStyle>
            <a:lvl1pPr marL="0" indent="0" algn="l">
              <a:buNone/>
              <a:defRPr b="1" kern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Onderwerp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355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en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6399" y="3272400"/>
            <a:ext cx="7971013" cy="1470025"/>
          </a:xfrm>
        </p:spPr>
        <p:txBody>
          <a:bodyPr>
            <a:noAutofit/>
          </a:bodyPr>
          <a:lstStyle>
            <a:lvl1pPr algn="l">
              <a:defRPr sz="6000" b="1" kern="500" spc="-1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Tussenpresentatie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6399" y="4517509"/>
            <a:ext cx="7953259" cy="1752600"/>
          </a:xfrm>
        </p:spPr>
        <p:txBody>
          <a:bodyPr/>
          <a:lstStyle>
            <a:lvl1pPr marL="0" indent="0" algn="l">
              <a:buNone/>
              <a:defRPr b="1" kern="1600" spc="-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Onderwerp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201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7200" y="526308"/>
            <a:ext cx="7950688" cy="680923"/>
          </a:xfrm>
        </p:spPr>
        <p:txBody>
          <a:bodyPr>
            <a:normAutofit/>
          </a:bodyPr>
          <a:lstStyle>
            <a:lvl1pPr algn="l"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7200" y="1600200"/>
            <a:ext cx="7950688" cy="4276725"/>
          </a:xfrm>
        </p:spPr>
        <p:txBody>
          <a:bodyPr/>
          <a:lstStyle>
            <a:lvl1pPr marL="176213" indent="-176213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800" spc="0"/>
            </a:lvl1pPr>
            <a:lvl2pPr marL="536575" indent="-196850">
              <a:lnSpc>
                <a:spcPct val="120000"/>
              </a:lnSpc>
              <a:defRPr sz="1600" spc="0"/>
            </a:lvl2pPr>
            <a:lvl3pPr marL="990600" indent="-185738">
              <a:lnSpc>
                <a:spcPct val="120000"/>
              </a:lnSpc>
              <a:defRPr sz="1400" spc="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56160" y="6084907"/>
            <a:ext cx="21336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21 mei 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0422" y="408862"/>
            <a:ext cx="7974027" cy="727764"/>
          </a:xfrm>
        </p:spPr>
        <p:txBody>
          <a:bodyPr>
            <a:normAutofit/>
          </a:bodyPr>
          <a:lstStyle>
            <a:lvl1pPr algn="l">
              <a:defRPr sz="2400" b="1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Naam grafiek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6112" y="1340768"/>
            <a:ext cx="7866725" cy="45361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51" y="600417"/>
            <a:ext cx="969264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5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6113" y="1340768"/>
            <a:ext cx="7859712" cy="4525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56160" y="6084907"/>
            <a:ext cx="21336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FuturaBookTBWA" panose="00000400000000000000" pitchFamily="2" charset="0"/>
              </a:defRPr>
            </a:lvl1pPr>
          </a:lstStyle>
          <a:p>
            <a:r>
              <a:rPr lang="nl-NL" smtClean="0"/>
              <a:t>21 mei 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555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8" y="-68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2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15923" y="2662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27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695261" y="62137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nl-NL" smtClean="0"/>
              <a:t>21 mei 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214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5" r:id="rId7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 spc="-15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idcollege.sharepoint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484784"/>
            <a:ext cx="800436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500" spc="-15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3600" dirty="0" err="1" smtClean="0"/>
              <a:t>saMBO</a:t>
            </a:r>
            <a:r>
              <a:rPr lang="nl-NL" sz="3600" dirty="0"/>
              <a:t>-</a:t>
            </a:r>
            <a:r>
              <a:rPr lang="nl-NL" sz="3600" smtClean="0"/>
              <a:t>ICT </a:t>
            </a:r>
            <a:r>
              <a:rPr lang="nl-NL" sz="3600" smtClean="0"/>
              <a:t>Conferentie</a:t>
            </a:r>
            <a:endParaRPr lang="nl-NL" sz="3600" dirty="0" smtClean="0"/>
          </a:p>
          <a:p>
            <a:endParaRPr lang="nl-NL" sz="2000" dirty="0" smtClean="0"/>
          </a:p>
          <a:p>
            <a:r>
              <a:rPr lang="nl-NL" sz="2400" b="0" dirty="0" smtClean="0"/>
              <a:t>Studentportaal </a:t>
            </a:r>
            <a:r>
              <a:rPr lang="nl-NL" sz="2400" b="0" dirty="0"/>
              <a:t>en Onderwijscatalogus </a:t>
            </a:r>
            <a:endParaRPr lang="nl-NL" sz="2400" b="0" dirty="0" smtClean="0"/>
          </a:p>
          <a:p>
            <a:r>
              <a:rPr lang="nl-NL" sz="2400" b="0" dirty="0" smtClean="0"/>
              <a:t>o.b.v</a:t>
            </a:r>
            <a:r>
              <a:rPr lang="nl-NL" sz="2400" b="0" dirty="0"/>
              <a:t>. SharePoint en Office 365. </a:t>
            </a:r>
            <a:endParaRPr lang="nl-NL" sz="2400" b="0" dirty="0" smtClean="0"/>
          </a:p>
          <a:p>
            <a:endParaRPr lang="nl-NL" sz="3600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536399" y="4476323"/>
            <a:ext cx="7970037" cy="2049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6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0" kern="1200" spc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spc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spc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spc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r>
              <a:rPr lang="nl-NL" sz="2000" dirty="0" smtClean="0"/>
              <a:t>30 januari 2015</a:t>
            </a:r>
          </a:p>
          <a:p>
            <a:r>
              <a:rPr lang="nl-NL" sz="2000" dirty="0" smtClean="0"/>
              <a:t>Bert Klop &amp; Frans Noordman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5481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539552" y="1268760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nl-NL" sz="1200" dirty="0" smtClean="0"/>
              <a:t>Opening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 smtClean="0"/>
              <a:t>Het ID </a:t>
            </a:r>
            <a:r>
              <a:rPr lang="nl-NL" sz="1200" dirty="0" err="1" smtClean="0"/>
              <a:t>Colllege</a:t>
            </a:r>
            <a:endParaRPr lang="nl-NL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1200" dirty="0" smtClean="0"/>
              <a:t>De uitdaging?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 smtClean="0"/>
              <a:t>Ontwikkelingen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 smtClean="0"/>
              <a:t>Wat biedt het Studentportaal?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/>
              <a:t>Wat biedt </a:t>
            </a:r>
            <a:r>
              <a:rPr lang="nl-NL" sz="1200" dirty="0" smtClean="0"/>
              <a:t>de Onderwijscatalogus?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 smtClean="0"/>
              <a:t>Demo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smtClean="0"/>
              <a:t>Afsluiting</a:t>
            </a:r>
            <a:r>
              <a:rPr lang="nl-NL" sz="1200" dirty="0" smtClean="0"/>
              <a:t>/Vragen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1506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ID College</a:t>
            </a:r>
            <a:endParaRPr lang="en-US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539552" y="1268760"/>
            <a:ext cx="799288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lang="nl-NL" sz="1400" dirty="0" smtClean="0"/>
              <a:t>12.000 studenten</a:t>
            </a:r>
          </a:p>
          <a:p>
            <a:pPr marL="171450" indent="-171450">
              <a:buFont typeface="Arial"/>
              <a:buChar char="•"/>
            </a:pPr>
            <a:r>
              <a:rPr lang="nl-NL" sz="1400" dirty="0" smtClean="0"/>
              <a:t>800 docenten </a:t>
            </a:r>
          </a:p>
          <a:p>
            <a:pPr marL="171450" indent="-171450">
              <a:buFont typeface="Arial"/>
              <a:buChar char="•"/>
            </a:pPr>
            <a:r>
              <a:rPr lang="nl-NL" sz="1400" dirty="0"/>
              <a:t>12 </a:t>
            </a:r>
            <a:r>
              <a:rPr lang="nl-NL" sz="1400" dirty="0" smtClean="0"/>
              <a:t>locaties (Regio</a:t>
            </a:r>
            <a:r>
              <a:rPr lang="nl-NL" sz="1400" dirty="0"/>
              <a:t>: Alphen aan den Rijn, Gouda, Katwijk, </a:t>
            </a:r>
            <a:r>
              <a:rPr lang="nl-NL" sz="1400" dirty="0" smtClean="0"/>
              <a:t>Leiden</a:t>
            </a:r>
            <a:r>
              <a:rPr lang="nl-NL" sz="1400" dirty="0"/>
              <a:t>, </a:t>
            </a:r>
            <a:r>
              <a:rPr lang="nl-NL" sz="1400" dirty="0" smtClean="0"/>
              <a:t>Leidschendam, Woerden, Zoetermeer)</a:t>
            </a:r>
          </a:p>
          <a:p>
            <a:pPr marL="171450" indent="-171450">
              <a:buFont typeface="Arial"/>
              <a:buChar char="•"/>
            </a:pPr>
            <a:r>
              <a:rPr lang="nl-NL" sz="1400" dirty="0" smtClean="0"/>
              <a:t>7 Domeinen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Bedrijfsopleidingen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Dienstverlenging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Economie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Gezondheidszorg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Oriëntatie &amp; Toeleiding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Techniek &amp; ICT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Welzijn</a:t>
            </a:r>
          </a:p>
          <a:p>
            <a:pPr marL="171450" indent="-171450">
              <a:buFont typeface="Arial"/>
              <a:buChar char="•"/>
            </a:pPr>
            <a:r>
              <a:rPr lang="nl-NL" sz="1400" dirty="0" smtClean="0"/>
              <a:t>6 Ondersteunende diensten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HRM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Marketing &amp; Communicatie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Onderwijs &amp; Begeleiding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Planning &amp; Control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SCC Administraties</a:t>
            </a:r>
          </a:p>
          <a:p>
            <a:pPr marL="914400" lvl="1" indent="-171450">
              <a:buFont typeface="Arial"/>
              <a:buChar char="•"/>
            </a:pPr>
            <a:r>
              <a:rPr lang="nl-NL" sz="1400" dirty="0" smtClean="0"/>
              <a:t>SCC FD &amp; ICT</a:t>
            </a:r>
          </a:p>
          <a:p>
            <a:pPr marL="914400" lvl="1" indent="-171450">
              <a:buFont typeface="Arial"/>
              <a:buChar char="•"/>
            </a:pPr>
            <a:endParaRPr lang="nl-NL" sz="800" dirty="0" smtClean="0"/>
          </a:p>
          <a:p>
            <a:pPr marL="914400" lvl="1" indent="-171450">
              <a:buFont typeface="Arial"/>
              <a:buChar char="•"/>
            </a:pPr>
            <a:endParaRPr lang="nl-NL" sz="800" dirty="0" smtClean="0"/>
          </a:p>
          <a:p>
            <a:pPr marL="914400" lvl="1" indent="-171450">
              <a:buFont typeface="Arial"/>
              <a:buChar char="•"/>
            </a:pPr>
            <a:endParaRPr lang="nl-NL" sz="800" dirty="0" smtClean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74482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uitdaging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539552" y="1268760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nl-NL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683568" y="1196752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student inzicht geven in zijn leertraject, keuze te laten maken binnen zijn studie (flexibiliteit) en (digitale) ondersteuning te bieden.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Knelpunten: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Er zijn veel verschillende informatiebronnen voor een student (cijfers, rooster, leermateriaal)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Er is geen platform voor digitaal onderwijs (</a:t>
            </a:r>
            <a:r>
              <a:rPr lang="nl-NL" dirty="0" err="1" smtClean="0"/>
              <a:t>flipping</a:t>
            </a:r>
            <a:r>
              <a:rPr lang="nl-NL" dirty="0" smtClean="0"/>
              <a:t> the classroom, digitale lessen, les op afstand).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Student meer keuze geven in de inrichting van zijn leertraject.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Eenvoudiger delen van informatie tussen studenten, docenten en externe (leer)bedrijven.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Informatie ontbreek of slecht toegankelijk (Leertraject, aanbod OC)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Verouderde omgevingen (intranet, studenten portaal)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2512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Ontwikkelingen</a:t>
            </a:r>
            <a:r>
              <a:rPr lang="en-US" dirty="0" smtClean="0"/>
              <a:t> </a:t>
            </a:r>
            <a:r>
              <a:rPr lang="en-US" dirty="0" err="1" smtClean="0"/>
              <a:t>m.b.t</a:t>
            </a:r>
            <a:r>
              <a:rPr lang="en-US" dirty="0" smtClean="0"/>
              <a:t>. </a:t>
            </a:r>
            <a:r>
              <a:rPr lang="en-US" dirty="0" err="1" smtClean="0"/>
              <a:t>realisatie</a:t>
            </a:r>
            <a:r>
              <a:rPr lang="en-US" dirty="0" smtClean="0"/>
              <a:t> </a:t>
            </a:r>
            <a:r>
              <a:rPr lang="en-US" dirty="0" err="1" smtClean="0"/>
              <a:t>uitdagingen</a:t>
            </a:r>
            <a:endParaRPr lang="en-US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539552" y="1268760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nl-NL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683568" y="1196752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 smtClean="0"/>
              <a:t>Nieuw medewerkersportaal (intranet/samenwerkingsomgeving) (SharePoint 2010)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Ontwikkeling Onderwijscatalogus (SharePoint 2010)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Ontwikkeling Studentportaal (Office 365)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118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biedt</a:t>
            </a:r>
            <a:r>
              <a:rPr lang="en-US" dirty="0" smtClean="0"/>
              <a:t> het </a:t>
            </a:r>
            <a:r>
              <a:rPr lang="en-US" dirty="0" err="1" smtClean="0"/>
              <a:t>Studentportaal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539552" y="1268760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nl-NL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1196752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rgbClr val="000000"/>
                </a:solidFill>
                <a:latin typeface="Arial"/>
                <a:cs typeface="Arial"/>
              </a:rPr>
              <a:t>Algemeen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Een centrale plek voor toegang tot (alle) voor de student relevante informatie.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De middelen om studenten en docenten digitaal te laten samenwerken.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De basis voor digitaal leren (b.v. </a:t>
            </a:r>
            <a:r>
              <a:rPr lang="nl-NL" sz="1600" dirty="0" err="1" smtClean="0">
                <a:solidFill>
                  <a:srgbClr val="000000"/>
                </a:solidFill>
                <a:latin typeface="Arial"/>
                <a:cs typeface="Arial"/>
              </a:rPr>
              <a:t>Flipping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 the classroom)</a:t>
            </a:r>
          </a:p>
          <a:p>
            <a:endParaRPr lang="nl-NL" sz="16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nl-NL" sz="1600" b="1" dirty="0" smtClean="0">
                <a:solidFill>
                  <a:srgbClr val="000000"/>
                </a:solidFill>
                <a:latin typeface="Arial"/>
                <a:cs typeface="Arial"/>
              </a:rPr>
              <a:t>Detail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Nieuws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Mail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Agenda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Bestandopslag</a:t>
            </a:r>
            <a:endParaRPr lang="nl-NL" sz="16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Samenwerkingsomgevingen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Rooster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Cijfers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Onderwijscatalogus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Leertraject</a:t>
            </a:r>
          </a:p>
          <a:p>
            <a:r>
              <a:rPr lang="nl-NL" sz="1600" dirty="0" err="1" smtClean="0">
                <a:solidFill>
                  <a:srgbClr val="000000"/>
                </a:solidFill>
                <a:latin typeface="Arial"/>
                <a:cs typeface="Arial"/>
              </a:rPr>
              <a:t>Lync</a:t>
            </a:r>
            <a:r>
              <a:rPr lang="nl-NL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(telefonie, les op afstand)</a:t>
            </a:r>
          </a:p>
        </p:txBody>
      </p:sp>
      <p:pic>
        <p:nvPicPr>
          <p:cNvPr id="6" name="Afbeelding 5" descr="Screen Shot 2014-12-03 at 09.36.2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2"/>
            <a:ext cx="542470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1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biedt</a:t>
            </a:r>
            <a:r>
              <a:rPr lang="en-US" dirty="0" smtClean="0"/>
              <a:t> de </a:t>
            </a:r>
            <a:r>
              <a:rPr lang="en-US" dirty="0" err="1" smtClean="0"/>
              <a:t>Onderwijscatalogus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539552" y="1268760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nl-NL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1196752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rgbClr val="000000"/>
                </a:solidFill>
                <a:latin typeface="Arial"/>
                <a:cs typeface="Arial"/>
              </a:rPr>
              <a:t>Algemeen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De centrale plek voor studenten en docenten waar voor elke opleiding een </a:t>
            </a:r>
            <a:r>
              <a:rPr lang="nl-NL" sz="1600" dirty="0" err="1" smtClean="0">
                <a:solidFill>
                  <a:srgbClr val="000000"/>
                </a:solidFill>
                <a:latin typeface="Arial"/>
                <a:cs typeface="Arial"/>
              </a:rPr>
              <a:t>crebotraject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, leereenheden en onderwijsproducten zijn vastgelegd.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Vanuit het </a:t>
            </a:r>
            <a:r>
              <a:rPr lang="nl-NL" sz="1600" dirty="0" err="1" smtClean="0">
                <a:solidFill>
                  <a:srgbClr val="000000"/>
                </a:solidFill>
                <a:latin typeface="Arial"/>
                <a:cs typeface="Arial"/>
              </a:rPr>
              <a:t>crebotraject</a:t>
            </a:r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 worden de leertrajecten samengesteld.</a:t>
            </a:r>
          </a:p>
          <a:p>
            <a:endParaRPr lang="nl-NL" sz="16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nl-NL" sz="1600" b="1" dirty="0" smtClean="0">
                <a:solidFill>
                  <a:srgbClr val="000000"/>
                </a:solidFill>
                <a:latin typeface="Arial"/>
                <a:cs typeface="Arial"/>
              </a:rPr>
              <a:t>Detail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Domein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Opleidingsgroep</a:t>
            </a:r>
          </a:p>
          <a:p>
            <a:r>
              <a:rPr lang="nl-NL" sz="1600" dirty="0" err="1" smtClean="0">
                <a:solidFill>
                  <a:srgbClr val="000000"/>
                </a:solidFill>
                <a:latin typeface="Arial"/>
                <a:cs typeface="Arial"/>
              </a:rPr>
              <a:t>Crebotraject</a:t>
            </a:r>
            <a:endParaRPr lang="nl-NL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Leereenheden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Onderwijsproducten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Generieke clusters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Informatieproducten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Leermiddelen</a:t>
            </a:r>
          </a:p>
          <a:p>
            <a:endParaRPr lang="nl-NL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Etalage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Ontwikkelomgeving</a:t>
            </a:r>
          </a:p>
          <a:p>
            <a:r>
              <a:rPr lang="nl-NL" sz="1600" dirty="0" smtClean="0">
                <a:solidFill>
                  <a:srgbClr val="000000"/>
                </a:solidFill>
                <a:latin typeface="Arial"/>
                <a:cs typeface="Arial"/>
              </a:rPr>
              <a:t>Beheeromgeving</a:t>
            </a:r>
          </a:p>
          <a:p>
            <a:endParaRPr lang="nl-NL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Afbeelding 5" descr="Screen Shot 2015-01-20 at 13.56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36" y="2307862"/>
            <a:ext cx="5256584" cy="38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5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67544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http</a:t>
            </a:r>
            <a:r>
              <a:rPr lang="nl-NL" sz="120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://idcollege.sharepoint.com</a:t>
            </a:r>
            <a:endParaRPr lang="nl-NL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Afbeelding 5" descr="Screen Shot 2014-12-03 at 09.36.2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424709" cy="3528392"/>
          </a:xfrm>
          <a:prstGeom prst="rect">
            <a:avLst/>
          </a:prstGeom>
        </p:spPr>
      </p:pic>
      <p:pic>
        <p:nvPicPr>
          <p:cNvPr id="7" name="Afbeelding 6" descr="Screen Shot 2015-01-20 at 13.56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74064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3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Afsluiting</a:t>
            </a:r>
            <a:endParaRPr lang="en-US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539552" y="1268760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nl-NL" sz="1200" dirty="0"/>
          </a:p>
        </p:txBody>
      </p:sp>
      <p:sp>
        <p:nvSpPr>
          <p:cNvPr id="2" name="Tekstvak 1"/>
          <p:cNvSpPr txBox="1"/>
          <p:nvPr/>
        </p:nvSpPr>
        <p:spPr>
          <a:xfrm>
            <a:off x="611560" y="1340768"/>
            <a:ext cx="7863656" cy="723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>
              <a:latin typeface="Arial"/>
              <a:cs typeface="Arial"/>
            </a:endParaRPr>
          </a:p>
          <a:p>
            <a:endParaRPr lang="nl-NL" sz="2000" dirty="0" smtClean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endParaRPr lang="nl-NL" sz="2000" dirty="0" smtClean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r>
              <a:rPr lang="nl-NL" sz="3200" dirty="0" smtClean="0">
                <a:latin typeface="Arial"/>
                <a:cs typeface="Arial"/>
              </a:rPr>
              <a:t>Vragen en/of opmerkingen?</a:t>
            </a:r>
          </a:p>
          <a:p>
            <a:endParaRPr lang="nl-NL" sz="2000" dirty="0" smtClean="0">
              <a:latin typeface="Arial"/>
              <a:cs typeface="Arial"/>
            </a:endParaRPr>
          </a:p>
          <a:p>
            <a:endParaRPr lang="nl-NL" sz="2000" dirty="0" smtClean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endParaRPr lang="nl-NL" sz="2000" dirty="0" smtClean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endParaRPr lang="nl-NL" sz="2000" dirty="0" smtClean="0">
              <a:latin typeface="Arial"/>
              <a:cs typeface="Arial"/>
            </a:endParaRPr>
          </a:p>
          <a:p>
            <a:pPr algn="r"/>
            <a:endParaRPr lang="nl-NL" sz="2000" dirty="0">
              <a:latin typeface="Arial"/>
              <a:cs typeface="Arial"/>
            </a:endParaRPr>
          </a:p>
          <a:p>
            <a:pPr>
              <a:tabLst>
                <a:tab pos="3771900" algn="l"/>
              </a:tabLst>
            </a:pPr>
            <a:r>
              <a:rPr lang="nl-NL" sz="2000" dirty="0" smtClean="0">
                <a:latin typeface="Arial"/>
                <a:cs typeface="Arial"/>
              </a:rPr>
              <a:t>	</a:t>
            </a:r>
            <a:r>
              <a:rPr lang="nl-NL" sz="1600" dirty="0" smtClean="0">
                <a:latin typeface="Arial"/>
                <a:cs typeface="Arial"/>
              </a:rPr>
              <a:t>Bert Klop: bklop</a:t>
            </a:r>
            <a:r>
              <a:rPr lang="nl-NL" sz="1600" dirty="0">
                <a:latin typeface="Arial"/>
                <a:cs typeface="Arial"/>
              </a:rPr>
              <a:t>@</a:t>
            </a:r>
            <a:r>
              <a:rPr lang="nl-NL" sz="1600" dirty="0" smtClean="0">
                <a:latin typeface="Arial"/>
                <a:cs typeface="Arial"/>
              </a:rPr>
              <a:t>idcollege.nl</a:t>
            </a:r>
            <a:endParaRPr lang="nl-NL" sz="1600" dirty="0">
              <a:latin typeface="Arial"/>
              <a:cs typeface="Arial"/>
            </a:endParaRPr>
          </a:p>
          <a:p>
            <a:pPr>
              <a:tabLst>
                <a:tab pos="3771900" algn="l"/>
              </a:tabLst>
            </a:pPr>
            <a:r>
              <a:rPr lang="nl-NL" sz="1600" dirty="0">
                <a:latin typeface="Arial"/>
                <a:cs typeface="Arial"/>
              </a:rPr>
              <a:t>	</a:t>
            </a:r>
            <a:r>
              <a:rPr lang="nl-NL" sz="1600" dirty="0" smtClean="0">
                <a:latin typeface="Arial"/>
                <a:cs typeface="Arial"/>
              </a:rPr>
              <a:t>Frans Noordman: fnoordman@idcollege.nl</a:t>
            </a:r>
          </a:p>
          <a:p>
            <a:endParaRPr lang="nl-NL" sz="2000" dirty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  <a:p>
            <a:endParaRPr lang="nl-NL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82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ID Colle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C3D"/>
      </a:accent1>
      <a:accent2>
        <a:srgbClr val="D49500"/>
      </a:accent2>
      <a:accent3>
        <a:srgbClr val="004F9E"/>
      </a:accent3>
      <a:accent4>
        <a:srgbClr val="EFD500"/>
      </a:accent4>
      <a:accent5>
        <a:srgbClr val="C70076"/>
      </a:accent5>
      <a:accent6>
        <a:srgbClr val="C31315"/>
      </a:accent6>
      <a:hlink>
        <a:srgbClr val="666666"/>
      </a:hlink>
      <a:folHlink>
        <a:srgbClr val="0000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EB92A7897FF4FA7CC1A565EE14AC7" ma:contentTypeVersion="1" ma:contentTypeDescription="Een nieuw document maken." ma:contentTypeScope="" ma:versionID="5491348f4237d08275ce7d11769ada12">
  <xsd:schema xmlns:xsd="http://www.w3.org/2001/XMLSchema" xmlns:xs="http://www.w3.org/2001/XMLSchema" xmlns:p="http://schemas.microsoft.com/office/2006/metadata/properties" xmlns:ns3="52ee2863-7d3a-4a93-a5a8-51d582c28b0f" targetNamespace="http://schemas.microsoft.com/office/2006/metadata/properties" ma:root="true" ma:fieldsID="8c5606d218c4c34af8062f11031037dc" ns3:_="">
    <xsd:import namespace="52ee2863-7d3a-4a93-a5a8-51d582c28b0f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e2863-7d3a-4a93-a5a8-51d582c28b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5208A1-759D-44D2-B82C-C482EE9D2D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0BCD33-119A-46A4-814D-7C1CE1FFA647}">
  <ds:schemaRefs>
    <ds:schemaRef ds:uri="http://purl.org/dc/dcmitype/"/>
    <ds:schemaRef ds:uri="http://purl.org/dc/terms/"/>
    <ds:schemaRef ds:uri="52ee2863-7d3a-4a93-a5a8-51d582c28b0f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93038D0-F128-41D0-ABAF-4646317C0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e2863-7d3a-4a93-a5a8-51d582c28b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ID College</Template>
  <TotalTime>1661</TotalTime>
  <Words>374</Words>
  <Application>Microsoft Macintosh PowerPoint</Application>
  <PresentationFormat>Diavoorstelling (4:3)</PresentationFormat>
  <Paragraphs>120</Paragraphs>
  <Slides>9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Agenda</vt:lpstr>
      <vt:lpstr>Het ID College</vt:lpstr>
      <vt:lpstr>De uitdaging?</vt:lpstr>
      <vt:lpstr>Ontwikkelingen m.b.t. realisatie uitdagingen</vt:lpstr>
      <vt:lpstr>Wat biedt het Studentportaal?</vt:lpstr>
      <vt:lpstr>Wat biedt de Onderwijscatalogus?</vt:lpstr>
      <vt:lpstr>Demo</vt:lpstr>
      <vt:lpstr>Afsluiting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Individueel rooster in agenda</dc:title>
  <dc:creator>Monique van Bemmelen</dc:creator>
  <cp:lastModifiedBy>Frans Noordman</cp:lastModifiedBy>
  <cp:revision>172</cp:revision>
  <dcterms:created xsi:type="dcterms:W3CDTF">2014-06-19T07:02:52Z</dcterms:created>
  <dcterms:modified xsi:type="dcterms:W3CDTF">2015-01-29T15:40:43Z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0x01010069DEB92A7897FF4FA7CC1A565EE14AC7</vt:lpwstr>
  </property>
  <property fmtid="{D5CDD505-2E9C-101B-9397-08002B2CF9AE}" pid="3" name="IsMyDocuments">
    <vt:bool>true</vt:bool>
  </property>
</Properties>
</file>