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8" r:id="rId5"/>
    <p:sldId id="263" r:id="rId6"/>
    <p:sldId id="264" r:id="rId7"/>
    <p:sldId id="274" r:id="rId8"/>
    <p:sldId id="265" r:id="rId9"/>
    <p:sldId id="300" r:id="rId10"/>
    <p:sldId id="290" r:id="rId11"/>
    <p:sldId id="291" r:id="rId12"/>
    <p:sldId id="283" r:id="rId13"/>
    <p:sldId id="289" r:id="rId14"/>
    <p:sldId id="287" r:id="rId15"/>
    <p:sldId id="286" r:id="rId16"/>
    <p:sldId id="297" r:id="rId17"/>
    <p:sldId id="299" r:id="rId18"/>
    <p:sldId id="293" r:id="rId19"/>
    <p:sldId id="296" r:id="rId20"/>
    <p:sldId id="267" r:id="rId21"/>
    <p:sldId id="269" r:id="rId22"/>
    <p:sldId id="270" r:id="rId23"/>
    <p:sldId id="271" r:id="rId24"/>
    <p:sldId id="278" r:id="rId2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DB99"/>
    <a:srgbClr val="99CCFF"/>
    <a:srgbClr val="FDF1C9"/>
    <a:srgbClr val="333399"/>
    <a:srgbClr val="000099"/>
    <a:srgbClr val="9D9D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8" autoAdjust="0"/>
  </p:normalViewPr>
  <p:slideViewPr>
    <p:cSldViewPr>
      <p:cViewPr varScale="1">
        <p:scale>
          <a:sx n="79" d="100"/>
          <a:sy n="79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0C91-B730-4B19-9C4F-8FEEE62ECCD7}" type="datetimeFigureOut">
              <a:rPr lang="nl-NL" smtClean="0"/>
              <a:pPr/>
              <a:t>30-1-2015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6294-2C22-4F6D-848E-35AC004FD22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944" y="0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105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116833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105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49639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105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74135" y="9649639"/>
            <a:ext cx="523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6C4D466B-F14A-4831-A99A-595CA0952EE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0796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</a:t>
            </a:r>
            <a:r>
              <a:rPr lang="nl-NL" baseline="0" dirty="0" smtClean="0"/>
              <a:t> Onderwijscatalogus en Focus op Vakmanschap in praktijk: In 10 stappen naar een nieuwe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3026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10943124" cy="1237262"/>
          </a:xfrm>
        </p:spPr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Ontwikkeldocent, 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Vaststellen</a:t>
            </a:r>
            <a:r>
              <a:rPr lang="nl-N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onderwijseenheden en resultaatgerichte opdrachten; uren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enz</a:t>
            </a:r>
            <a:endParaRPr lang="nl-N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Voorbereiding RE en OE; vastzetten in een Activiteitenplan met taken en cijfer per periode inclusief rekenregels bv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Ned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Periode 1 Leestekst cijfer telt 1x</a:t>
            </a:r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1198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6. Opleidingsmanager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Inrichting OC, iedere docent(en) per vak in een format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sbu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KT/WP, evaluatie methodieken, materialen; vastzetten voor 1 jaar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Schema inrichting opleiding, KT, WP, RE, OE in opzet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0218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10943124" cy="1237262"/>
          </a:xfrm>
        </p:spPr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Ontwikkeldocent, 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Vaststellen</a:t>
            </a:r>
            <a:r>
              <a:rPr lang="nl-N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onderwijseenheden en resultaatgerichte opdrachten; uren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enz</a:t>
            </a:r>
            <a:endParaRPr lang="nl-N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Voorbereiding RE en OE; vastzetten in een Activiteitenplan met taken en cijfer per periode inclusief rekenregels bv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Ned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Periode 1 Leestekst cijfer telt 1x</a:t>
            </a:r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9054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Rapportage Opleidingsmanager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Rapportage Opleidingsmanager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Rapportage Opleidingsmanager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Totaal plaatje Focus</a:t>
            </a:r>
            <a:r>
              <a:rPr lang="nl-NL" baseline="0" dirty="0" smtClean="0"/>
              <a:t> op Vakmanschap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7 ROC6 en Natschool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Samenwerking bestelomgeving en andere thema’s; Van oer tot diploma 10 jaar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Stip op de Horizon en daar heen gekoerst,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Implementatie: filmpjes FoV/OC; Pilot OA; Werkgroep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scrumsgewijs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 beleidsbesluit </a:t>
            </a:r>
            <a:endParaRPr lang="nl-NL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617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8. Planning met Natschool en voorbereiding teams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Mei 2015 FoV en OC operationeel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Pilots HC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sept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 invoering breed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sept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2016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Iedereen er bij betrokken: Sectordirecteuren, OM’ers, OSB’s, docenten, leerlingen, stagebedrijven, ouders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906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 Digitale content en tools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Structuur is af, digitale content gebruiken. Silverpoint, Internet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van 24boost en tools. Diverse uitgevers procesgericht ontwikkelen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832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Duizend bloemen bloeien en vele eilandjes van automatiseren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Van ongeorganiseerde veelheid, tool van enkele mensen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Van verborgen, niet gestandaardiseerd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4500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 Om 1000 bloemen te kunnen planten en laten bloeien!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Structuur is bekend, bij een OE diverse varianten, deze laten beoordelen en op ervaring beste kiezen; biedt flexibiliteit, praktijkgerichte ondernemende opdrachten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Ervaringen leiden tot aanpassingen, verbeteringen content, tools, opleidingen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2920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Vele processen en cycli van voorbereiding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Informatie opleiding, toelatingseisen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Opzet opleiding, planning, resultatenboom, lesmateriaal, didactiek, uren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8458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 De Opdracht”ontwerp een brug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Eenvoud bruggen bouwen, plat slaan 1 keuze en anders 2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Golden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Gate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brug Londen bridge; maken in stro karton voorbeeld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Uitkomst lijn tussen 2 oevers; genot, gemak, gewin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1932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 Leerling 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Agenda/rooster, afspraken, informatie, lesmat, begeleiding, rapport cijfers,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begel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Scherm aanvang, informatiewidget, plannen, rapporten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Handleiding onderwijs, standaarden, overgangsnormen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178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5. Docent, Ontwikkeldocent, 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Agenda, informatie, Klassen of 1 les; bulkinvoer, in 1 oogopslag, alles bijeen, rapportages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Schermen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Voorbereiding RE en OE; vastzetten in een Activiteitenplan met taken en cijfer per periode inclusief rekenregels bv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Ned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Periode 1 Leestekst cijfer telt 1x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Vastgezette standaard van opleiding; docent kan alleen tekstje (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opdr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/info) bijplaatsen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1729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5. Docent, Ontwikkeldocent, 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Agenda, informatie, Klassen of 1 les; bulkinvoer, in 1 oogopslag, alles bijeen, rapportages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Schermen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Voorbereiding RE en OE; vastzetten in een Activiteitenplan met taken en cijfer per periode inclusief rekenregels bv 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Ned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Periode 1 Leestekst cijfer telt 1x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Vastgezette standaard van opleiding; docent kan alleen tekstje (</a:t>
            </a:r>
            <a:r>
              <a:rPr lang="nl-N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opdr</a:t>
            </a:r>
            <a:r>
              <a:rPr lang="nl-N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/info) bijplaatsen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15226" y="9649639"/>
            <a:ext cx="282449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6433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Inleveropdracht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Voortgang activiteitenplan</a:t>
            </a:r>
          </a:p>
          <a:p>
            <a:r>
              <a:rPr lang="nl-NL" dirty="0" smtClean="0"/>
              <a:t>Voortgang activiteitenplan in detail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17443" y="9649639"/>
            <a:ext cx="380232" cy="276999"/>
          </a:xfrm>
        </p:spPr>
        <p:txBody>
          <a:bodyPr/>
          <a:lstStyle/>
          <a:p>
            <a:fld id="{6C4D466B-F14A-4831-A99A-595CA0952EE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E93598-9918-4C98-9E6F-20A5E845A1E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A32E6-FA13-45CB-8873-52514F30ACA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6050" y="1798638"/>
            <a:ext cx="1657350" cy="42830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1798638"/>
            <a:ext cx="4819650" cy="42830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3362-362D-4B42-BBE7-AD8D3B76218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78178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55EC-9799-4540-B1BA-7D6304C5542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A795B-3EA1-4D94-A7C1-AB121EEE769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31938" y="3048000"/>
            <a:ext cx="3233737" cy="303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8075" y="3048000"/>
            <a:ext cx="3235325" cy="303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EA1A-FAF7-4C35-A443-181DEDF31A8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529AD-0481-456A-BF8E-47F7E9C572B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58B54-70BD-4171-9E23-B27A2CCD48C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8C864-95AF-4A04-A91A-4159F795828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E6C1C-DA79-4C98-A50B-9E53E31AA0A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AA4A-BBAB-46F9-AA17-1489F6AD730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98638"/>
            <a:ext cx="6586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1938" y="3048000"/>
            <a:ext cx="66214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BBD119-9203-411C-8736-AD2A3259F8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324600" y="457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</a:rPr>
              <a:t>Titel presentatie</a:t>
            </a:r>
            <a:endParaRPr lang="nl-NL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reeships.nl/nl-nl/focusopvakmanschap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7"/>
            <a:ext cx="9144000" cy="576064"/>
          </a:xfrm>
          <a:solidFill>
            <a:schemeClr val="bg1"/>
          </a:solidFill>
        </p:spPr>
        <p:txBody>
          <a:bodyPr/>
          <a:lstStyle/>
          <a:p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200" b="1" dirty="0" smtClean="0"/>
              <a:t>De onderwijscatalogus/FOV in praktijk</a:t>
            </a:r>
            <a:endParaRPr lang="nl-NL" sz="3200" dirty="0"/>
          </a:p>
        </p:txBody>
      </p:sp>
      <p:pic>
        <p:nvPicPr>
          <p:cNvPr id="10242" name="Picture 2" descr="https://encrypted-tbn0.gstatic.com/images?q=tbn:ANd9GcTE5wosSbolzN0FyQWFUjZF0OxzZG2fls1c6xapPwwZsUVpUr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552700" cy="1790701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SDAPW1K7YPhRcpOeKF184ttvyYaeNo8JtJCYD9xNBGLN1hDe4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8880"/>
            <a:ext cx="2486025" cy="1838325"/>
          </a:xfrm>
          <a:prstGeom prst="rect">
            <a:avLst/>
          </a:prstGeom>
          <a:noFill/>
        </p:spPr>
      </p:pic>
      <p:pic>
        <p:nvPicPr>
          <p:cNvPr id="10248" name="Picture 8" descr="https://encrypted-tbn2.gstatic.com/images?q=tbn:ANd9GcSR_laCimc427eLtEOC0sAixOQTj6JILqjgwrUPlu_OvOWrhola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348880"/>
            <a:ext cx="3000332" cy="1800200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T6eCvdKrSM_f1NGuzUjVO6E84lRiIJwcnrMlG9rz5q271wwKq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1728192" cy="1634199"/>
          </a:xfrm>
          <a:prstGeom prst="rect">
            <a:avLst/>
          </a:prstGeom>
          <a:noFill/>
        </p:spPr>
      </p:pic>
      <p:pic>
        <p:nvPicPr>
          <p:cNvPr id="10252" name="Picture 12" descr="https://encrypted-tbn3.gstatic.com/images?q=tbn:ANd9GcSwYXvHQVcTGa2GY-n9Ihw50bqvcYlrivdPKj_0rAmCV6UDD5v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293096"/>
            <a:ext cx="3644167" cy="1656184"/>
          </a:xfrm>
          <a:prstGeom prst="rect">
            <a:avLst/>
          </a:prstGeom>
          <a:noFill/>
        </p:spPr>
      </p:pic>
      <p:pic>
        <p:nvPicPr>
          <p:cNvPr id="10256" name="Picture 16" descr="https://encrypted-tbn1.gstatic.com/images?q=tbn:ANd9GcTCy3E3qn2OwHWwiSceBroUw-A678lSgRIq-N2dNG_sVLvqWI6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293096"/>
            <a:ext cx="2547367" cy="1695158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547664" y="60212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200" dirty="0" err="1" smtClean="0">
                <a:solidFill>
                  <a:schemeClr val="accent6">
                    <a:lumMod val="50000"/>
                  </a:schemeClr>
                </a:solidFill>
              </a:rPr>
              <a:t>k.wever</a:t>
            </a:r>
            <a:r>
              <a:rPr lang="nl-NL" sz="1200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nl-NL" sz="1200" dirty="0" err="1" smtClean="0">
                <a:solidFill>
                  <a:schemeClr val="accent6">
                    <a:lumMod val="50000"/>
                  </a:schemeClr>
                </a:solidFill>
              </a:rPr>
              <a:t>horizoncollege.nl</a:t>
            </a:r>
            <a:endParaRPr lang="nl-NL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nl-NL" sz="1200" dirty="0" err="1" smtClean="0">
                <a:solidFill>
                  <a:schemeClr val="accent6">
                    <a:lumMod val="50000"/>
                  </a:schemeClr>
                </a:solidFill>
              </a:rPr>
              <a:t>pabi</a:t>
            </a:r>
            <a:r>
              <a:rPr lang="nl-NL" sz="1200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nl-NL" sz="1200" dirty="0" err="1" smtClean="0">
                <a:solidFill>
                  <a:schemeClr val="accent6">
                    <a:lumMod val="50000"/>
                  </a:schemeClr>
                </a:solidFill>
              </a:rPr>
              <a:t>threeships.nl</a:t>
            </a:r>
            <a:endParaRPr lang="nl-NL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5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0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33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7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5656" y="1437358"/>
            <a:ext cx="6586538" cy="7662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9pPr>
          </a:lstStyle>
          <a:p>
            <a:r>
              <a:rPr lang="nl-NL" b="1" kern="0" dirty="0" smtClean="0"/>
              <a:t>5. Docentontwikkelaar</a:t>
            </a:r>
            <a:endParaRPr lang="nl-NL" b="1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1938" y="2852936"/>
            <a:ext cx="7612062" cy="19442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nl-NL" kern="0" dirty="0" smtClean="0"/>
              <a:t>Opleidingsmanager stelt kaders:</a:t>
            </a:r>
          </a:p>
          <a:p>
            <a:r>
              <a:rPr lang="nl-NL" kern="0" dirty="0" smtClean="0"/>
              <a:t>Vakken, Uren, KT-WP, Stage</a:t>
            </a:r>
          </a:p>
          <a:p>
            <a:r>
              <a:rPr lang="nl-NL" kern="0" dirty="0" smtClean="0"/>
              <a:t>8 Onderwijseenheden in 4 perioden</a:t>
            </a:r>
          </a:p>
          <a:p>
            <a:r>
              <a:rPr lang="nl-NL" kern="0" dirty="0" smtClean="0"/>
              <a:t>1 periode 2 resultaten, rekenregel 50%</a:t>
            </a:r>
          </a:p>
        </p:txBody>
      </p:sp>
    </p:spTree>
    <p:extLst>
      <p:ext uri="{BB962C8B-B14F-4D97-AF65-F5344CB8AC3E}">
        <p14:creationId xmlns:p14="http://schemas.microsoft.com/office/powerpoint/2010/main" xmlns="" val="3837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7204710"/>
              </p:ext>
            </p:extLst>
          </p:nvPr>
        </p:nvGraphicFramePr>
        <p:xfrm>
          <a:off x="1475655" y="1988840"/>
          <a:ext cx="7668345" cy="41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088232"/>
                <a:gridCol w="1744818"/>
                <a:gridCol w="1675054"/>
              </a:tblGrid>
              <a:tr h="9706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Opleiding Verkoper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Crebo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:         30-01-2015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Vak Nederlands             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</a:t>
                      </a:r>
                      <a:r>
                        <a:rPr lang="nl-N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Vaststellen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01-03-2015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Invulformulier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+mn-lt"/>
                        </a:rPr>
                        <a:t>Periode 1   R</a:t>
                      </a:r>
                      <a:r>
                        <a:rPr lang="nl-NL" sz="1400" dirty="0">
                          <a:effectLst/>
                          <a:latin typeface="+mn-lt"/>
                        </a:rPr>
                        <a:t>oosterbare </a:t>
                      </a:r>
                      <a:r>
                        <a:rPr lang="nl-NL" sz="1400" b="1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nl-NL" sz="1400" dirty="0" smtClean="0">
                          <a:effectLst/>
                          <a:latin typeface="+mn-lt"/>
                        </a:rPr>
                        <a:t>enheid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1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Cijfer 1-weging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2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Cijfer 2-weging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+mn-lt"/>
                        </a:rPr>
                        <a:t>Periode 2  RE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3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Cijfer 3-weging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4(KT-WP-SBU)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Cijfer 4-weging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+mn-lt"/>
                        </a:rPr>
                        <a:t>Periode 3  RE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5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Cijfer 5-weging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6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Cijfer 6-weging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+mn-lt"/>
                        </a:rPr>
                        <a:t>Periode 4 </a:t>
                      </a:r>
                      <a:r>
                        <a:rPr lang="nl-NL" sz="1400" b="1" dirty="0" smtClean="0">
                          <a:effectLst/>
                          <a:latin typeface="+mn-lt"/>
                        </a:rPr>
                        <a:t> RE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+mn-lt"/>
                        </a:rPr>
                        <a:t>OE 7 (KT-WP-SBU)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Cijfer 7-weging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Lesmateriaal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OE 8 (KT-WP-SBU)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Cijfer 8-weging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Lesmateriaal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37492" marB="37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648" y="1268760"/>
            <a:ext cx="6586538" cy="7662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9pPr>
          </a:lstStyle>
          <a:p>
            <a:r>
              <a:rPr lang="nl-NL" b="1" kern="0" dirty="0" smtClean="0"/>
              <a:t>5. Docentontwikkelaar</a:t>
            </a:r>
            <a:endParaRPr lang="nl-NL" b="1" kern="0" dirty="0"/>
          </a:p>
        </p:txBody>
      </p:sp>
    </p:spTree>
    <p:extLst>
      <p:ext uri="{BB962C8B-B14F-4D97-AF65-F5344CB8AC3E}">
        <p14:creationId xmlns:p14="http://schemas.microsoft.com/office/powerpoint/2010/main" xmlns="" val="24273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412776"/>
            <a:ext cx="6586538" cy="720080"/>
          </a:xfrm>
        </p:spPr>
        <p:txBody>
          <a:bodyPr/>
          <a:lstStyle/>
          <a:p>
            <a:r>
              <a:rPr lang="nl-NL" b="1" dirty="0" smtClean="0"/>
              <a:t>6. Opleidingsmanager</a:t>
            </a:r>
            <a:endParaRPr lang="nl-NL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9966" y="2492896"/>
            <a:ext cx="7612062" cy="19442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nl-NL" kern="0" dirty="0" smtClean="0"/>
              <a:t>Checkt KWD, vakken, Uren, </a:t>
            </a:r>
            <a:r>
              <a:rPr lang="nl-NL" kern="0" dirty="0" err="1" smtClean="0"/>
              <a:t>OE’s</a:t>
            </a:r>
            <a:r>
              <a:rPr lang="nl-NL" kern="0" dirty="0" smtClean="0"/>
              <a:t> </a:t>
            </a:r>
          </a:p>
          <a:p>
            <a:r>
              <a:rPr lang="nl-NL" kern="0" dirty="0" smtClean="0"/>
              <a:t>Periode indeling</a:t>
            </a:r>
          </a:p>
          <a:p>
            <a:r>
              <a:rPr lang="nl-NL" kern="0" dirty="0" smtClean="0"/>
              <a:t>Resultaten per vak, periode</a:t>
            </a:r>
          </a:p>
          <a:p>
            <a:r>
              <a:rPr lang="nl-NL" dirty="0" smtClean="0"/>
              <a:t>Didactiek, evaluatie</a:t>
            </a:r>
          </a:p>
          <a:p>
            <a:r>
              <a:rPr lang="nl-NL" dirty="0"/>
              <a:t>ELO </a:t>
            </a:r>
            <a:r>
              <a:rPr lang="nl-NL" dirty="0" smtClean="0"/>
              <a:t>integraal naar docenten/</a:t>
            </a:r>
            <a:r>
              <a:rPr lang="nl-NL" dirty="0" err="1" smtClean="0"/>
              <a:t>medew</a:t>
            </a:r>
            <a:r>
              <a:rPr lang="nl-NL" dirty="0" smtClean="0"/>
              <a:t>.</a:t>
            </a:r>
            <a:endParaRPr lang="nl-NL" kern="0" dirty="0" smtClean="0"/>
          </a:p>
          <a:p>
            <a:r>
              <a:rPr lang="nl-NL" kern="0" dirty="0" smtClean="0"/>
              <a:t>Zet systeem 1 jaar vast</a:t>
            </a:r>
          </a:p>
        </p:txBody>
      </p:sp>
    </p:spTree>
    <p:extLst>
      <p:ext uri="{BB962C8B-B14F-4D97-AF65-F5344CB8AC3E}">
        <p14:creationId xmlns:p14="http://schemas.microsoft.com/office/powerpoint/2010/main" xmlns="" val="22370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323860"/>
              </p:ext>
            </p:extLst>
          </p:nvPr>
        </p:nvGraphicFramePr>
        <p:xfrm>
          <a:off x="1461472" y="2060848"/>
          <a:ext cx="7653144" cy="399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092"/>
                <a:gridCol w="715318"/>
                <a:gridCol w="753322"/>
                <a:gridCol w="715318"/>
                <a:gridCol w="753322"/>
                <a:gridCol w="715318"/>
                <a:gridCol w="753322"/>
                <a:gridCol w="715318"/>
                <a:gridCol w="753322"/>
                <a:gridCol w="665492"/>
              </a:tblGrid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Periode 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Periode  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Periode  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Periode  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Uren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Uren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Uren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Uren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Nederlands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OE 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7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OE 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OE 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Rekenen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Engels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6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Vakgericht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Totaal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75656" y="126876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Verdana" pitchFamily="34" charset="0"/>
              </a:defRPr>
            </a:lvl9pPr>
          </a:lstStyle>
          <a:p>
            <a:r>
              <a:rPr lang="nl-NL" b="1" kern="0" dirty="0" smtClean="0"/>
              <a:t>Check Opleidingsmanager</a:t>
            </a:r>
            <a:endParaRPr lang="nl-NL" b="1" kern="0" dirty="0"/>
          </a:p>
        </p:txBody>
      </p:sp>
    </p:spTree>
    <p:extLst>
      <p:ext uri="{BB962C8B-B14F-4D97-AF65-F5344CB8AC3E}">
        <p14:creationId xmlns:p14="http://schemas.microsoft.com/office/powerpoint/2010/main" xmlns="" val="11220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243408"/>
            <a:ext cx="9853954" cy="6192688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3308" t="3947" r="4741" b="8368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4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2" t="4092" r="3984" b="5875"/>
          <a:stretch/>
        </p:blipFill>
        <p:spPr>
          <a:xfrm>
            <a:off x="-36513" y="-27385"/>
            <a:ext cx="9275941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7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" t="5256" r="4950" b="44069"/>
          <a:stretch/>
        </p:blipFill>
        <p:spPr>
          <a:xfrm>
            <a:off x="1" y="1916832"/>
            <a:ext cx="9144000" cy="31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3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"/>
            <a:bevelB w="31750"/>
          </a:sp3d>
        </p:spPr>
      </p:pic>
      <p:sp>
        <p:nvSpPr>
          <p:cNvPr id="5" name="Actieknop: Verder of Volgende 4">
            <a:hlinkClick r:id="rId4" highlightClick="1"/>
          </p:cNvPr>
          <p:cNvSpPr/>
          <p:nvPr/>
        </p:nvSpPr>
        <p:spPr bwMode="auto">
          <a:xfrm>
            <a:off x="179512" y="5877272"/>
            <a:ext cx="864096" cy="792088"/>
          </a:xfrm>
          <a:prstGeom prst="actionButtonForwardNext">
            <a:avLst/>
          </a:prstGeom>
          <a:solidFill>
            <a:srgbClr val="FFC00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 contourW="38100" prstMaterial="dkEdge"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grieksegids.info/fotos/albums/userpics/10001/bloemen-kreta-rood-g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753600" cy="6477000"/>
          </a:xfrm>
          <a:prstGeom prst="rect">
            <a:avLst/>
          </a:prstGeom>
          <a:noFill/>
        </p:spPr>
      </p:pic>
      <p:pic>
        <p:nvPicPr>
          <p:cNvPr id="9218" name="Picture 2" descr="https://martijnschut.files.wordpress.com/2012/01/bloemenzee.jpg?w=300&amp;h=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9756576" cy="6504384"/>
          </a:xfrm>
          <a:prstGeom prst="rect">
            <a:avLst/>
          </a:prstGeom>
          <a:noFill/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556792"/>
            <a:ext cx="7596336" cy="576064"/>
          </a:xfrm>
          <a:solidFill>
            <a:schemeClr val="bg1"/>
          </a:solidFill>
        </p:spPr>
        <p:txBody>
          <a:bodyPr/>
          <a:lstStyle/>
          <a:p>
            <a:r>
              <a:rPr lang="nl-NL" sz="2800" b="1" dirty="0" smtClean="0"/>
              <a:t>1. Van 1000 bloemen bloeien naar…. </a:t>
            </a:r>
            <a:endParaRPr lang="nl-NL" sz="2800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1938" y="3048001"/>
            <a:ext cx="7612062" cy="275726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nl-NL" b="1" dirty="0" smtClean="0"/>
              <a:t>Gestart met N@tschool! </a:t>
            </a:r>
          </a:p>
          <a:p>
            <a:r>
              <a:rPr lang="nl-NL" dirty="0" err="1" smtClean="0"/>
              <a:t>Eiland-automatisering</a:t>
            </a:r>
            <a:endParaRPr lang="nl-NL" dirty="0" smtClean="0"/>
          </a:p>
          <a:p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adopters</a:t>
            </a:r>
            <a:endParaRPr lang="nl-NL" dirty="0" smtClean="0"/>
          </a:p>
          <a:p>
            <a:r>
              <a:rPr lang="nl-NL" dirty="0" smtClean="0"/>
              <a:t>Veel vormig </a:t>
            </a:r>
          </a:p>
          <a:p>
            <a:r>
              <a:rPr lang="nl-NL" dirty="0" smtClean="0"/>
              <a:t>Verborgen, status, durven delen?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90" y="1412776"/>
            <a:ext cx="6586538" cy="694258"/>
          </a:xfrm>
        </p:spPr>
        <p:txBody>
          <a:bodyPr/>
          <a:lstStyle/>
          <a:p>
            <a:r>
              <a:rPr lang="nl-NL" b="1" dirty="0" smtClean="0"/>
              <a:t>7. ROC6 en N@tschool</a:t>
            </a:r>
            <a:r>
              <a:rPr lang="nl-NL" b="1" i="1" dirty="0" smtClean="0"/>
              <a:t>!</a:t>
            </a:r>
            <a:endParaRPr lang="nl-NL" i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928" y="2636912"/>
            <a:ext cx="7650072" cy="3033713"/>
          </a:xfrm>
        </p:spPr>
        <p:txBody>
          <a:bodyPr/>
          <a:lstStyle/>
          <a:p>
            <a:r>
              <a:rPr lang="nl-NL" dirty="0" smtClean="0"/>
              <a:t>16 </a:t>
            </a:r>
            <a:r>
              <a:rPr lang="nl-NL" dirty="0" err="1" smtClean="0"/>
              <a:t>ROC’s</a:t>
            </a:r>
            <a:r>
              <a:rPr lang="nl-NL" dirty="0" smtClean="0"/>
              <a:t> werken samen</a:t>
            </a:r>
          </a:p>
          <a:p>
            <a:r>
              <a:rPr lang="nl-NL" dirty="0" smtClean="0"/>
              <a:t>Bestelomgeving, rapportages</a:t>
            </a:r>
          </a:p>
          <a:p>
            <a:r>
              <a:rPr lang="nl-NL" dirty="0" smtClean="0"/>
              <a:t>FoV/OC 4 jaar ontwerpen, ontwikkelen</a:t>
            </a:r>
          </a:p>
          <a:p>
            <a:endParaRPr lang="nl-NL" dirty="0" smtClean="0"/>
          </a:p>
          <a:p>
            <a:r>
              <a:rPr lang="nl-NL" dirty="0" smtClean="0"/>
              <a:t>Uitwerking FoV en OC</a:t>
            </a:r>
          </a:p>
          <a:p>
            <a:r>
              <a:rPr lang="nl-NL" dirty="0" smtClean="0"/>
              <a:t>3 </a:t>
            </a:r>
            <a:r>
              <a:rPr lang="nl-NL" dirty="0" err="1" smtClean="0"/>
              <a:t>ROC’s</a:t>
            </a:r>
            <a:r>
              <a:rPr lang="nl-NL" dirty="0" smtClean="0"/>
              <a:t> en 2 AOC’s </a:t>
            </a:r>
            <a:r>
              <a:rPr lang="nl-NL" dirty="0" err="1" smtClean="0"/>
              <a:t>scrummen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484784"/>
            <a:ext cx="7056784" cy="680765"/>
          </a:xfrm>
        </p:spPr>
        <p:txBody>
          <a:bodyPr/>
          <a:lstStyle/>
          <a:p>
            <a:r>
              <a:rPr lang="nl-NL" b="1" dirty="0" smtClean="0"/>
              <a:t>8. Planning HC N@tschool! </a:t>
            </a:r>
            <a:endParaRPr lang="nl-NL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2492896"/>
            <a:ext cx="7668344" cy="3033713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nl-NL" sz="2600" dirty="0" smtClean="0"/>
              <a:t>HC,Onderwijs Assistenten:Bewijs geleverd</a:t>
            </a:r>
          </a:p>
          <a:p>
            <a:r>
              <a:rPr lang="nl-NL" sz="2600" dirty="0" smtClean="0"/>
              <a:t>CvB/MT en Teams sectoren</a:t>
            </a:r>
          </a:p>
          <a:p>
            <a:r>
              <a:rPr lang="nl-NL" sz="2600" dirty="0" smtClean="0"/>
              <a:t>Deze workflow </a:t>
            </a:r>
            <a:r>
              <a:rPr lang="nl-NL" sz="2600" dirty="0" smtClean="0">
                <a:solidFill>
                  <a:srgbClr val="FF0000"/>
                </a:solidFill>
              </a:rPr>
              <a:t>automatiseren</a:t>
            </a:r>
            <a:r>
              <a:rPr lang="nl-NL" sz="2600" dirty="0" smtClean="0"/>
              <a:t>, finetunen</a:t>
            </a:r>
          </a:p>
          <a:p>
            <a:r>
              <a:rPr lang="nl-NL" sz="2600" dirty="0" smtClean="0"/>
              <a:t>April 2015 Bèta OC en FoV  </a:t>
            </a:r>
          </a:p>
          <a:p>
            <a:r>
              <a:rPr lang="nl-NL" sz="2600" dirty="0" smtClean="0"/>
              <a:t>Mei 2015 werkende OC en FoV</a:t>
            </a:r>
          </a:p>
          <a:p>
            <a:r>
              <a:rPr lang="nl-NL" sz="2600" dirty="0" smtClean="0"/>
              <a:t>Sept. start opleidingen 5 sectoren</a:t>
            </a:r>
          </a:p>
          <a:p>
            <a:r>
              <a:rPr lang="nl-NL" sz="2600" dirty="0" smtClean="0"/>
              <a:t>HC  invoer </a:t>
            </a:r>
            <a:r>
              <a:rPr lang="nl-NL" sz="2600" dirty="0"/>
              <a:t>2016-2017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1130" y="1412776"/>
            <a:ext cx="6586538" cy="680765"/>
          </a:xfrm>
        </p:spPr>
        <p:txBody>
          <a:bodyPr/>
          <a:lstStyle/>
          <a:p>
            <a:r>
              <a:rPr lang="nl-NL" b="1" dirty="0" smtClean="0"/>
              <a:t>9. Digitale content/tools</a:t>
            </a:r>
            <a:endParaRPr lang="nl-NL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6206" y="2492896"/>
            <a:ext cx="6974226" cy="3033713"/>
          </a:xfrm>
        </p:spPr>
        <p:txBody>
          <a:bodyPr/>
          <a:lstStyle/>
          <a:p>
            <a:r>
              <a:rPr lang="nl-NL" dirty="0" smtClean="0"/>
              <a:t>Activerende didactiek</a:t>
            </a:r>
          </a:p>
          <a:p>
            <a:r>
              <a:rPr lang="nl-NL" dirty="0" smtClean="0"/>
              <a:t>Onderwijskundig leiderschap</a:t>
            </a:r>
          </a:p>
          <a:p>
            <a:r>
              <a:rPr lang="nl-NL" dirty="0" smtClean="0"/>
              <a:t>Wat werkt wel/niet?</a:t>
            </a:r>
          </a:p>
          <a:p>
            <a:r>
              <a:rPr lang="nl-NL" dirty="0" smtClean="0"/>
              <a:t>Leermiddelenbeleid?</a:t>
            </a:r>
          </a:p>
          <a:p>
            <a:r>
              <a:rPr lang="nl-NL" dirty="0" smtClean="0"/>
              <a:t>Nieuwe tools, content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 cstate="print"/>
          <a:srcRect l="9869" t="-512" r="14089" b="2040"/>
          <a:stretch/>
        </p:blipFill>
        <p:spPr bwMode="auto">
          <a:xfrm>
            <a:off x="0" y="2354188"/>
            <a:ext cx="7403649" cy="45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3.bp.blogspot.com/-cpJsc4tMqH0/T-0VdGgajGI/AAAAAAAAIvg/ngj_TnbL0NU/s1600/pl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96813"/>
            <a:ext cx="4427984" cy="356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04864"/>
            <a:ext cx="7740352" cy="752773"/>
          </a:xfrm>
        </p:spPr>
        <p:txBody>
          <a:bodyPr/>
          <a:lstStyle/>
          <a:p>
            <a:r>
              <a:rPr lang="nl-NL" b="1" dirty="0" smtClean="0"/>
              <a:t>10. </a:t>
            </a:r>
            <a:r>
              <a:rPr lang="nl-NL" sz="3200" b="1" dirty="0" smtClean="0"/>
              <a:t>Weer 1000 bloemen bloeien</a:t>
            </a:r>
            <a:endParaRPr lang="nl-NL" sz="32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2996952"/>
            <a:ext cx="7668344" cy="2664296"/>
          </a:xfrm>
        </p:spPr>
        <p:txBody>
          <a:bodyPr/>
          <a:lstStyle/>
          <a:p>
            <a:r>
              <a:rPr lang="nl-NL" dirty="0" smtClean="0"/>
              <a:t>Dankzij standaarden</a:t>
            </a:r>
          </a:p>
          <a:p>
            <a:r>
              <a:rPr lang="nl-NL" dirty="0" smtClean="0"/>
              <a:t>Strakke en losse sturing mogelijk</a:t>
            </a:r>
          </a:p>
          <a:p>
            <a:r>
              <a:rPr lang="nl-NL" dirty="0" smtClean="0"/>
              <a:t>Diversiteit in Onderwijseenheden</a:t>
            </a:r>
          </a:p>
          <a:p>
            <a:r>
              <a:rPr lang="nl-NL" dirty="0" smtClean="0"/>
              <a:t>Ondernemend, producerend Leren</a:t>
            </a:r>
          </a:p>
          <a:p>
            <a:r>
              <a:rPr lang="nl-NL" dirty="0" smtClean="0"/>
              <a:t>Branche, regio, verdiepingsprojecten</a:t>
            </a:r>
          </a:p>
        </p:txBody>
      </p:sp>
      <p:pic>
        <p:nvPicPr>
          <p:cNvPr id="3074" name="Picture 2" descr="https://encrypted-tbn2.gstatic.com/images?q=tbn:ANd9GcS_9jCRgNcgyb7hpgCc0LymksW5eF85rs_9zGeB6inT4dvxjlz80dTC-5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275856" cy="2105909"/>
          </a:xfrm>
          <a:prstGeom prst="rect">
            <a:avLst/>
          </a:prstGeom>
          <a:noFill/>
        </p:spPr>
      </p:pic>
      <p:pic>
        <p:nvPicPr>
          <p:cNvPr id="3076" name="Picture 4" descr="http://www.kunstvoorinhuis.nl/uploaded_images5_1/Sunflower%20E1Sunflower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203848" cy="2142786"/>
          </a:xfrm>
          <a:prstGeom prst="rect">
            <a:avLst/>
          </a:prstGeom>
          <a:noFill/>
        </p:spPr>
      </p:pic>
      <p:pic>
        <p:nvPicPr>
          <p:cNvPr id="3078" name="Picture 6" descr="http://www.pibrofoto.nl/fotoblog/images/20090429084824_bollenstreek%2023-4-09%20007%20tulpen%20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0"/>
            <a:ext cx="2808312" cy="211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6238"/>
          </a:xfrm>
        </p:spPr>
        <p:txBody>
          <a:bodyPr/>
          <a:lstStyle/>
          <a:p>
            <a:r>
              <a:rPr lang="en-US" smtClean="0"/>
              <a:t>Rapportages</a:t>
            </a:r>
          </a:p>
        </p:txBody>
      </p:sp>
      <p:sp>
        <p:nvSpPr>
          <p:cNvPr id="819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23" name="Picture 2" descr="Watercolour mixing with red, blue and yellow : Stockfoto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 bwMode="auto">
          <a:xfrm>
            <a:off x="4860032" y="116632"/>
            <a:ext cx="3960440" cy="3096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065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 bwMode="auto">
          <a:xfrm rot="5400000" flipH="1" flipV="1">
            <a:off x="5544108" y="1664804"/>
            <a:ext cx="1368152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chte verbindingslijn 11"/>
          <p:cNvCxnSpPr/>
          <p:nvPr/>
        </p:nvCxnSpPr>
        <p:spPr bwMode="auto">
          <a:xfrm flipV="1">
            <a:off x="6804248" y="980728"/>
            <a:ext cx="1800200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echte verbindingslijn 13"/>
          <p:cNvCxnSpPr/>
          <p:nvPr/>
        </p:nvCxnSpPr>
        <p:spPr bwMode="auto">
          <a:xfrm>
            <a:off x="6804248" y="1556792"/>
            <a:ext cx="2016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kstvak 14"/>
          <p:cNvSpPr txBox="1"/>
          <p:nvPr/>
        </p:nvSpPr>
        <p:spPr>
          <a:xfrm>
            <a:off x="6084168" y="620688"/>
            <a:ext cx="158417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b="1" dirty="0" smtClean="0"/>
              <a:t>Lichaamstaal 55%</a:t>
            </a:r>
            <a:endParaRPr lang="nl-NL" sz="9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6372200" y="2276872"/>
            <a:ext cx="1152128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b="1" dirty="0" smtClean="0"/>
              <a:t>Stemtaal 38%</a:t>
            </a:r>
            <a:endParaRPr lang="nl-NL" sz="9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7668344" y="1268760"/>
            <a:ext cx="10801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b="1" dirty="0" smtClean="0"/>
              <a:t>Woorden 7%</a:t>
            </a:r>
            <a:endParaRPr lang="nl-NL" sz="900" b="1" dirty="0"/>
          </a:p>
        </p:txBody>
      </p:sp>
    </p:spTree>
    <p:extLst>
      <p:ext uri="{BB962C8B-B14F-4D97-AF65-F5344CB8AC3E}">
        <p14:creationId xmlns:p14="http://schemas.microsoft.com/office/powerpoint/2010/main" xmlns="" val="251328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 bwMode="auto">
          <a:xfrm>
            <a:off x="0" y="2564904"/>
            <a:ext cx="3854925" cy="995422"/>
          </a:xfrm>
          <a:prstGeom prst="ellipse">
            <a:avLst/>
          </a:prstGeom>
          <a:solidFill>
            <a:srgbClr val="FDF1C9"/>
          </a:solidFill>
          <a:ln w="19050" cap="flat" cmpd="thickThin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Portfolio</a:t>
            </a:r>
          </a:p>
        </p:txBody>
      </p:sp>
      <p:sp>
        <p:nvSpPr>
          <p:cNvPr id="5" name="Rechthoek 4"/>
          <p:cNvSpPr/>
          <p:nvPr/>
        </p:nvSpPr>
        <p:spPr bwMode="auto">
          <a:xfrm>
            <a:off x="2722029" y="1820466"/>
            <a:ext cx="38763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Studieroutes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686050" y="4573814"/>
            <a:ext cx="8484982" cy="995422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Informatie +Nieuws</a:t>
            </a:r>
          </a:p>
        </p:txBody>
      </p:sp>
      <p:sp>
        <p:nvSpPr>
          <p:cNvPr id="7" name="Afgeronde rechthoek 6"/>
          <p:cNvSpPr/>
          <p:nvPr/>
        </p:nvSpPr>
        <p:spPr bwMode="auto">
          <a:xfrm>
            <a:off x="5875492" y="2564904"/>
            <a:ext cx="3452988" cy="78319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905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Mail Forum</a:t>
            </a:r>
          </a:p>
        </p:txBody>
      </p:sp>
      <p:sp>
        <p:nvSpPr>
          <p:cNvPr id="8" name="Ezelsoor 7"/>
          <p:cNvSpPr/>
          <p:nvPr/>
        </p:nvSpPr>
        <p:spPr bwMode="auto">
          <a:xfrm>
            <a:off x="2746960" y="3591733"/>
            <a:ext cx="4148893" cy="844808"/>
          </a:xfrm>
          <a:prstGeom prst="foldedCorner">
            <a:avLst/>
          </a:prstGeom>
          <a:solidFill>
            <a:srgbClr val="F5DB99"/>
          </a:solidFill>
          <a:ln w="1905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Competenties</a:t>
            </a:r>
          </a:p>
        </p:txBody>
      </p:sp>
      <p:sp>
        <p:nvSpPr>
          <p:cNvPr id="9" name="Gelijkbenige driehoek 8"/>
          <p:cNvSpPr/>
          <p:nvPr/>
        </p:nvSpPr>
        <p:spPr bwMode="auto">
          <a:xfrm>
            <a:off x="0" y="0"/>
            <a:ext cx="6264696" cy="1406188"/>
          </a:xfrm>
          <a:prstGeom prst="triangle">
            <a:avLst>
              <a:gd name="adj" fmla="val 50154"/>
            </a:avLst>
          </a:prstGeom>
          <a:solidFill>
            <a:schemeClr val="accent1">
              <a:lumMod val="20000"/>
              <a:lumOff val="80000"/>
            </a:schemeClr>
          </a:solidFill>
          <a:ln w="22225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Toetsen</a:t>
            </a:r>
          </a:p>
        </p:txBody>
      </p:sp>
      <p:sp>
        <p:nvSpPr>
          <p:cNvPr id="10" name="Cilinder 9"/>
          <p:cNvSpPr/>
          <p:nvPr/>
        </p:nvSpPr>
        <p:spPr bwMode="auto">
          <a:xfrm>
            <a:off x="22625" y="5881808"/>
            <a:ext cx="9144000" cy="73402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Aansluiten content</a:t>
            </a:r>
            <a:r>
              <a:rPr lang="nl-NL" sz="2400" b="1" dirty="0" smtClean="0"/>
              <a:t>/</a:t>
            </a:r>
            <a:r>
              <a:rPr lang="nl-NL" sz="2400" b="1" dirty="0" err="1" smtClean="0"/>
              <a:t>Tools</a:t>
            </a:r>
            <a:r>
              <a:rPr kumimoji="0" lang="nl-NL" sz="2400" b="1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</a:rPr>
              <a:t>:KRD,AMN,TOA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, </a:t>
            </a:r>
            <a:r>
              <a:rPr kumimoji="0" lang="nl-NL" sz="2400" b="1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</a:rPr>
              <a:t>Bestelomg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2313674" y="6195636"/>
            <a:ext cx="4896544" cy="323994"/>
          </a:xfrm>
          <a:prstGeom prst="rect">
            <a:avLst/>
          </a:prstGeom>
          <a:noFill/>
        </p:spPr>
        <p:txBody>
          <a:bodyPr/>
          <a:lstStyle/>
          <a:p>
            <a:r>
              <a:rPr lang="nl-NL" sz="1800" b="1" i="1" dirty="0" smtClean="0">
                <a:solidFill>
                  <a:schemeClr val="accent2"/>
                </a:solidFill>
              </a:rPr>
              <a:t>Van losse kralen naar samenhang</a:t>
            </a:r>
            <a:endParaRPr lang="nl-NL" sz="1800" b="1" i="1" dirty="0">
              <a:solidFill>
                <a:schemeClr val="accent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2495913" y="4448978"/>
            <a:ext cx="29703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accent2"/>
            </a:outerShdw>
          </a:effectLst>
        </p:spPr>
      </p:cxnSp>
      <p:sp>
        <p:nvSpPr>
          <p:cNvPr id="10" name="Afgeronde rechthoek 9"/>
          <p:cNvSpPr/>
          <p:nvPr/>
        </p:nvSpPr>
        <p:spPr bwMode="auto">
          <a:xfrm>
            <a:off x="507381" y="4009947"/>
            <a:ext cx="1980220" cy="996017"/>
          </a:xfrm>
          <a:prstGeom prst="roundRect">
            <a:avLst/>
          </a:prstGeom>
          <a:solidFill>
            <a:schemeClr val="accent3">
              <a:lumMod val="95000"/>
              <a:alpha val="95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Above"/>
            <a:lightRig rig="threePt" dir="t"/>
          </a:scene3d>
          <a:sp3d extrusionH="101600" prstMaterial="softEdge">
            <a:bevelT w="190500" h="317500"/>
            <a:bevelB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b="1" dirty="0"/>
              <a:t>Handleiding </a:t>
            </a:r>
          </a:p>
          <a:p>
            <a:r>
              <a:rPr lang="nl-NL" b="1" dirty="0"/>
              <a:t>Onderwijs</a:t>
            </a:r>
          </a:p>
          <a:p>
            <a:r>
              <a:rPr lang="nl-NL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Planning</a:t>
            </a: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6012160" y="4149080"/>
            <a:ext cx="1800200" cy="82575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  <a:sp3d extrusionH="76200" contourW="38100">
            <a:bevelT w="266700" h="127000" prst="artDeco"/>
            <a:extrusionClr>
              <a:schemeClr val="accent6"/>
            </a:extrusionClr>
            <a:contourClr>
              <a:schemeClr val="accent6">
                <a:lumMod val="50000"/>
              </a:schemeClr>
            </a:contourClr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1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/>
              <a:t>Diploma</a:t>
            </a:r>
            <a:endParaRPr lang="nl-NL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900" b="1" dirty="0"/>
          </a:p>
        </p:txBody>
      </p:sp>
      <p:sp>
        <p:nvSpPr>
          <p:cNvPr id="36" name="Afgeronde rechthoek 35"/>
          <p:cNvSpPr/>
          <p:nvPr/>
        </p:nvSpPr>
        <p:spPr bwMode="auto">
          <a:xfrm>
            <a:off x="2627784" y="1124744"/>
            <a:ext cx="6198197" cy="689550"/>
          </a:xfrm>
          <a:prstGeom prst="roundRect">
            <a:avLst/>
          </a:prstGeom>
          <a:solidFill>
            <a:schemeClr val="accent3">
              <a:lumMod val="95000"/>
              <a:alpha val="95000"/>
            </a:schemeClr>
          </a:solidFill>
          <a:ln w="12700" cap="flat" cmpd="sng" algn="ctr">
            <a:solidFill>
              <a:schemeClr val="accent4">
                <a:alpha val="4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279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dirty="0"/>
              <a:t>Onderwijsactiviteiten (school/BPV) </a:t>
            </a:r>
            <a:r>
              <a:rPr lang="nl-NL" b="1" dirty="0" smtClean="0"/>
              <a:t>periode</a:t>
            </a:r>
            <a:endParaRPr lang="nl-NL" b="1" dirty="0"/>
          </a:p>
          <a:p>
            <a:pPr algn="l"/>
            <a:r>
              <a:rPr lang="nl-NL" b="1" dirty="0"/>
              <a:t>Ontwikkelingsgericht: resultaten, begeleiding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308334" y="188640"/>
            <a:ext cx="383566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Planning/rapportage</a:t>
            </a:r>
          </a:p>
        </p:txBody>
      </p:sp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2249742" y="3014954"/>
            <a:ext cx="1620180" cy="5760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Rechte verbindingslijn met pijl 33"/>
          <p:cNvCxnSpPr/>
          <p:nvPr/>
        </p:nvCxnSpPr>
        <p:spPr bwMode="auto">
          <a:xfrm rot="5400000" flipH="1" flipV="1">
            <a:off x="3701334" y="3866824"/>
            <a:ext cx="876442" cy="79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Rechte verbindingslijn met pijl 39"/>
          <p:cNvCxnSpPr/>
          <p:nvPr/>
        </p:nvCxnSpPr>
        <p:spPr bwMode="auto">
          <a:xfrm rot="16200000" flipV="1">
            <a:off x="4548092" y="3956964"/>
            <a:ext cx="486152" cy="62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kstvak 45"/>
          <p:cNvSpPr txBox="1"/>
          <p:nvPr/>
        </p:nvSpPr>
        <p:spPr>
          <a:xfrm>
            <a:off x="3347864" y="2924944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Periode1 Rapportage ontwikkelingsgericht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3923928" y="3212976"/>
            <a:ext cx="2106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Periode2 Rapportage </a:t>
            </a:r>
            <a:r>
              <a:rPr lang="nl-NL" sz="1100" b="1" dirty="0" smtClean="0"/>
              <a:t> </a:t>
            </a:r>
            <a:endParaRPr lang="nl-NL" sz="1100" b="1" dirty="0"/>
          </a:p>
        </p:txBody>
      </p:sp>
      <p:sp>
        <p:nvSpPr>
          <p:cNvPr id="48" name="Tekstvak 47"/>
          <p:cNvSpPr txBox="1"/>
          <p:nvPr/>
        </p:nvSpPr>
        <p:spPr>
          <a:xfrm>
            <a:off x="4572000" y="350100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Periode3 Rapportage </a:t>
            </a:r>
            <a:r>
              <a:rPr lang="nl-NL" sz="1100" b="1" dirty="0" smtClean="0"/>
              <a:t> </a:t>
            </a:r>
            <a:endParaRPr lang="nl-NL" sz="1100" b="1" dirty="0"/>
          </a:p>
        </p:txBody>
      </p:sp>
      <p:sp>
        <p:nvSpPr>
          <p:cNvPr id="49" name="Tekstvak 48"/>
          <p:cNvSpPr txBox="1"/>
          <p:nvPr/>
        </p:nvSpPr>
        <p:spPr>
          <a:xfrm>
            <a:off x="5220072" y="378904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Periode4 </a:t>
            </a:r>
            <a:r>
              <a:rPr lang="nl-NL" sz="1100" b="1" dirty="0" smtClean="0"/>
              <a:t>Rapportage </a:t>
            </a:r>
            <a:endParaRPr lang="nl-NL" sz="1100" b="1" dirty="0"/>
          </a:p>
        </p:txBody>
      </p:sp>
      <p:cxnSp>
        <p:nvCxnSpPr>
          <p:cNvPr id="50" name="Rechte verbindingslijn met pijl 49"/>
          <p:cNvCxnSpPr/>
          <p:nvPr/>
        </p:nvCxnSpPr>
        <p:spPr bwMode="auto">
          <a:xfrm rot="5400000">
            <a:off x="2486912" y="4217944"/>
            <a:ext cx="432048" cy="15030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 rot="16200000" flipH="1">
            <a:off x="5186214" y="4182938"/>
            <a:ext cx="363322" cy="75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Accolades 67"/>
          <p:cNvSpPr/>
          <p:nvPr/>
        </p:nvSpPr>
        <p:spPr bwMode="auto">
          <a:xfrm>
            <a:off x="2583924" y="4629595"/>
            <a:ext cx="1383863" cy="960358"/>
          </a:xfrm>
          <a:prstGeom prst="bracePai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nl-NL" sz="1000" b="1" dirty="0"/>
              <a:t>Houding</a:t>
            </a:r>
          </a:p>
          <a:p>
            <a:pPr algn="l">
              <a:buFont typeface="Arial" pitchFamily="34" charset="0"/>
              <a:buChar char="•"/>
            </a:pPr>
            <a:r>
              <a:rPr lang="nl-NL" sz="1000" b="1" dirty="0"/>
              <a:t>Aanwezigheid</a:t>
            </a:r>
          </a:p>
          <a:p>
            <a:pPr algn="l">
              <a:buFont typeface="Arial" pitchFamily="34" charset="0"/>
              <a:buChar char="•"/>
            </a:pPr>
            <a:r>
              <a:rPr lang="nl-NL" sz="1000" b="1" dirty="0"/>
              <a:t>Resultaten</a:t>
            </a:r>
          </a:p>
          <a:p>
            <a:pPr algn="l">
              <a:buFont typeface="Arial" pitchFamily="34" charset="0"/>
              <a:buChar char="•"/>
            </a:pPr>
            <a:r>
              <a:rPr lang="nl-NL" sz="1000" b="1" dirty="0"/>
              <a:t>Persoonlijk</a:t>
            </a:r>
          </a:p>
          <a:p>
            <a:pPr algn="l">
              <a:buFont typeface="Arial" pitchFamily="34" charset="0"/>
              <a:buChar char="•"/>
            </a:pPr>
            <a:r>
              <a:rPr lang="nl-NL" sz="1000" b="1" dirty="0"/>
              <a:t>Actiepunten</a:t>
            </a:r>
          </a:p>
        </p:txBody>
      </p:sp>
      <p:sp>
        <p:nvSpPr>
          <p:cNvPr id="71" name="Afgeronde rechthoek 70"/>
          <p:cNvSpPr/>
          <p:nvPr/>
        </p:nvSpPr>
        <p:spPr bwMode="auto">
          <a:xfrm>
            <a:off x="3419872" y="1700808"/>
            <a:ext cx="2232248" cy="1183303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  <a:sp3d>
            <a:bevelT w="266700" h="127000" prst="artDeco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/>
              <a:t>Ouderportaal</a:t>
            </a:r>
            <a:endParaRPr lang="nl-NL" sz="1400" b="1" dirty="0"/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/>
              <a:t>Voortgangscijfers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/>
              <a:t>Begeleiding</a:t>
            </a:r>
            <a:r>
              <a:rPr lang="nl-NL" sz="1100" b="1" dirty="0"/>
              <a:t>?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/>
              <a:t>Info opleiding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/>
              <a:t>Contactgegevens</a:t>
            </a:r>
            <a:endParaRPr lang="nl-NL" sz="11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900" b="1" dirty="0"/>
          </a:p>
        </p:txBody>
      </p:sp>
      <p:sp>
        <p:nvSpPr>
          <p:cNvPr id="93" name="Afgeronde rechthoek 92"/>
          <p:cNvSpPr/>
          <p:nvPr/>
        </p:nvSpPr>
        <p:spPr bwMode="auto">
          <a:xfrm>
            <a:off x="1391615" y="5658876"/>
            <a:ext cx="6426714" cy="3830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Onderwijsplanning teams</a:t>
            </a:r>
          </a:p>
        </p:txBody>
      </p:sp>
      <p:cxnSp>
        <p:nvCxnSpPr>
          <p:cNvPr id="98" name="Rechte verbindingslijn met pijl 97"/>
          <p:cNvCxnSpPr/>
          <p:nvPr/>
        </p:nvCxnSpPr>
        <p:spPr bwMode="auto">
          <a:xfrm>
            <a:off x="5436096" y="4437112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ep 25"/>
          <p:cNvGrpSpPr/>
          <p:nvPr/>
        </p:nvGrpSpPr>
        <p:grpSpPr>
          <a:xfrm>
            <a:off x="227661" y="2074118"/>
            <a:ext cx="2268252" cy="1998222"/>
            <a:chOff x="1493658" y="1700809"/>
            <a:chExt cx="2268252" cy="1998222"/>
          </a:xfrm>
        </p:grpSpPr>
        <p:sp>
          <p:nvSpPr>
            <p:cNvPr id="27" name="Afgeronde rechthoek 26"/>
            <p:cNvSpPr/>
            <p:nvPr/>
          </p:nvSpPr>
          <p:spPr bwMode="auto">
            <a:xfrm>
              <a:off x="1817694" y="2024845"/>
              <a:ext cx="1890210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Informatie over opleiding</a:t>
              </a:r>
            </a:p>
          </p:txBody>
        </p:sp>
        <p:sp>
          <p:nvSpPr>
            <p:cNvPr id="28" name="Afgeronde rechthoek 27"/>
            <p:cNvSpPr/>
            <p:nvPr/>
          </p:nvSpPr>
          <p:spPr bwMode="auto">
            <a:xfrm>
              <a:off x="2033718" y="2348881"/>
              <a:ext cx="1728192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Handleiding Onderwijs</a:t>
              </a:r>
            </a:p>
          </p:txBody>
        </p:sp>
        <p:cxnSp>
          <p:nvCxnSpPr>
            <p:cNvPr id="29" name="Rechte verbindingslijn met pijl 28"/>
            <p:cNvCxnSpPr>
              <a:endCxn id="33" idx="1"/>
            </p:cNvCxnSpPr>
            <p:nvPr/>
          </p:nvCxnSpPr>
          <p:spPr bwMode="auto">
            <a:xfrm flipV="1">
              <a:off x="2033718" y="3448684"/>
              <a:ext cx="486054" cy="25034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Rechte verbindingslijn met pijl 29"/>
            <p:cNvCxnSpPr/>
            <p:nvPr/>
          </p:nvCxnSpPr>
          <p:spPr bwMode="auto">
            <a:xfrm rot="16200000" flipV="1">
              <a:off x="971339" y="2582645"/>
              <a:ext cx="1716222" cy="40853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Afgeronde rechthoek 32"/>
            <p:cNvSpPr/>
            <p:nvPr/>
          </p:nvSpPr>
          <p:spPr bwMode="auto">
            <a:xfrm>
              <a:off x="2519772" y="3320989"/>
              <a:ext cx="702078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Rooster</a:t>
              </a:r>
            </a:p>
          </p:txBody>
        </p:sp>
        <p:sp>
          <p:nvSpPr>
            <p:cNvPr id="35" name="Afgeronde rechthoek 34"/>
            <p:cNvSpPr/>
            <p:nvPr/>
          </p:nvSpPr>
          <p:spPr bwMode="auto">
            <a:xfrm>
              <a:off x="1493658" y="1700809"/>
              <a:ext cx="2052228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Intake, toetsen,</a:t>
              </a:r>
              <a:r>
                <a:rPr lang="nl-NL" sz="1050" dirty="0" err="1"/>
                <a:t>Assessment</a:t>
              </a:r>
              <a:endParaRPr lang="nl-NL" sz="1050" dirty="0"/>
            </a:p>
          </p:txBody>
        </p:sp>
        <p:cxnSp>
          <p:nvCxnSpPr>
            <p:cNvPr id="37" name="Rechte verbindingslijn met pijl 36"/>
            <p:cNvCxnSpPr/>
            <p:nvPr/>
          </p:nvCxnSpPr>
          <p:spPr bwMode="auto">
            <a:xfrm flipH="1" flipV="1">
              <a:off x="1871700" y="2240868"/>
              <a:ext cx="162018" cy="145816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Rechte verbindingslijn met pijl 37"/>
            <p:cNvCxnSpPr/>
            <p:nvPr/>
          </p:nvCxnSpPr>
          <p:spPr bwMode="auto">
            <a:xfrm flipV="1">
              <a:off x="2033718" y="2726922"/>
              <a:ext cx="108012" cy="97210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Afgeronde rechthoek 38"/>
            <p:cNvSpPr/>
            <p:nvPr/>
          </p:nvSpPr>
          <p:spPr bwMode="auto">
            <a:xfrm>
              <a:off x="2357754" y="2996953"/>
              <a:ext cx="1080120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Leermiddelen</a:t>
              </a:r>
            </a:p>
          </p:txBody>
        </p:sp>
        <p:cxnSp>
          <p:nvCxnSpPr>
            <p:cNvPr id="41" name="Rechte verbindingslijn met pijl 40"/>
            <p:cNvCxnSpPr/>
            <p:nvPr/>
          </p:nvCxnSpPr>
          <p:spPr bwMode="auto">
            <a:xfrm flipV="1">
              <a:off x="2033718" y="3158970"/>
              <a:ext cx="270030" cy="54006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Afgeronde rechthoek 41"/>
            <p:cNvSpPr/>
            <p:nvPr/>
          </p:nvSpPr>
          <p:spPr bwMode="auto">
            <a:xfrm>
              <a:off x="2195736" y="2672917"/>
              <a:ext cx="1296144" cy="25538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/>
                <a:t>Communicatie</a:t>
              </a: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395536" y="332656"/>
            <a:ext cx="4608512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Processen en Cycli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5" name="Rechte verbindingslijn met pijl 44"/>
          <p:cNvCxnSpPr/>
          <p:nvPr/>
        </p:nvCxnSpPr>
        <p:spPr bwMode="auto">
          <a:xfrm flipH="1">
            <a:off x="4788024" y="4077072"/>
            <a:ext cx="6288" cy="32403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Rechte verbindingslijn met pijl 50"/>
          <p:cNvCxnSpPr/>
          <p:nvPr/>
        </p:nvCxnSpPr>
        <p:spPr bwMode="auto">
          <a:xfrm flipH="1">
            <a:off x="4139952" y="4077072"/>
            <a:ext cx="6288" cy="32403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Rechte verbindingslijn met pijl 54"/>
          <p:cNvCxnSpPr/>
          <p:nvPr/>
        </p:nvCxnSpPr>
        <p:spPr bwMode="auto">
          <a:xfrm rot="5400000" flipH="1" flipV="1">
            <a:off x="2592574" y="3608226"/>
            <a:ext cx="165618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Rechte verbindingslijn met pijl 64"/>
          <p:cNvCxnSpPr/>
          <p:nvPr/>
        </p:nvCxnSpPr>
        <p:spPr bwMode="auto">
          <a:xfrm rot="5400000" flipH="1" flipV="1">
            <a:off x="2982048" y="3722808"/>
            <a:ext cx="116368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Rechte verbindingslijn met pijl 65"/>
          <p:cNvCxnSpPr/>
          <p:nvPr/>
        </p:nvCxnSpPr>
        <p:spPr bwMode="auto">
          <a:xfrm flipH="1">
            <a:off x="3563888" y="4149080"/>
            <a:ext cx="6288" cy="32403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96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268760"/>
            <a:ext cx="7200800" cy="622249"/>
          </a:xfrm>
        </p:spPr>
        <p:txBody>
          <a:bodyPr/>
          <a:lstStyle/>
          <a:p>
            <a:r>
              <a:rPr lang="nl-NL" b="1" dirty="0" smtClean="0"/>
              <a:t>3.De opdracht: Ontwerp …</a:t>
            </a:r>
            <a:endParaRPr lang="nl-NL" b="1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 l="9752" t="9504" r="13058" b="25826"/>
          <a:stretch>
            <a:fillRect/>
          </a:stretch>
        </p:blipFill>
        <p:spPr bwMode="auto">
          <a:xfrm>
            <a:off x="0" y="3717032"/>
            <a:ext cx="4448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pixers.nl/image/1/400/n8nLuUHU0lUNtcciscjTZvTK5NWN9imFNR2N5U9TdlUNazEKfRk1J8jSWZl1fNDXw79QhoHMhok1hYl1h72MhF3FqzSKhZkaMR3KhRGKm5dRkRHT0NnasiGaho2F0Rni/66/65/12/0066651267/1/fotobehang-vector-tekening-van-tower-bridge-london-u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810000" cy="3810000"/>
          </a:xfrm>
          <a:prstGeom prst="rect">
            <a:avLst/>
          </a:prstGeom>
          <a:noFill/>
        </p:spPr>
      </p:pic>
      <p:pic>
        <p:nvPicPr>
          <p:cNvPr id="4" name="Afbeelding 3"/>
          <p:cNvPicPr/>
          <p:nvPr/>
        </p:nvPicPr>
        <p:blipFill>
          <a:blip r:embed="rId5" cstate="print"/>
          <a:srcRect l="5124" t="27479" r="3967" b="36570"/>
          <a:stretch>
            <a:fillRect/>
          </a:stretch>
        </p:blipFill>
        <p:spPr bwMode="auto">
          <a:xfrm>
            <a:off x="0" y="2060848"/>
            <a:ext cx="52920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C:\Users\wevek000\Documents\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5" r="7077" b="5805"/>
          <a:stretch/>
        </p:blipFill>
        <p:spPr bwMode="auto">
          <a:xfrm rot="16200000">
            <a:off x="2006316" y="738101"/>
            <a:ext cx="4699322" cy="720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60932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Onderwijs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Assistenten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Voorbeeld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261918"/>
            <a:ext cx="2952328" cy="654943"/>
          </a:xfrm>
        </p:spPr>
        <p:txBody>
          <a:bodyPr/>
          <a:lstStyle/>
          <a:p>
            <a:r>
              <a:rPr lang="nl-NL" b="1" dirty="0" smtClean="0"/>
              <a:t>4. Leerling</a:t>
            </a:r>
            <a:endParaRPr lang="nl-NL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76" b="18478"/>
          <a:stretch>
            <a:fillRect/>
          </a:stretch>
        </p:blipFill>
        <p:spPr bwMode="auto">
          <a:xfrm>
            <a:off x="-15214" y="2276872"/>
            <a:ext cx="9144000" cy="46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fbeelding 7"/>
          <p:cNvPicPr/>
          <p:nvPr/>
        </p:nvPicPr>
        <p:blipFill rotWithShape="1">
          <a:blip r:embed="rId4" cstate="print"/>
          <a:srcRect l="30974" t="23516" r="29564" b="19263"/>
          <a:stretch/>
        </p:blipFill>
        <p:spPr bwMode="auto">
          <a:xfrm>
            <a:off x="611560" y="4725144"/>
            <a:ext cx="1557020" cy="127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4364444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Agenda</a:t>
            </a:r>
            <a:endParaRPr lang="en-GB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45885" y="3630096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Rooster</a:t>
            </a:r>
            <a:endParaRPr lang="en-GB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419872" y="3356992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Activiteitenplannen</a:t>
            </a:r>
            <a:endParaRPr lang="en-GB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325897" y="533793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Informatiewidget</a:t>
            </a:r>
            <a:endParaRPr lang="en-GB" b="1" dirty="0"/>
          </a:p>
        </p:txBody>
      </p:sp>
      <p:cxnSp>
        <p:nvCxnSpPr>
          <p:cNvPr id="9" name="Rechte verbindingslijn met pijl 8"/>
          <p:cNvCxnSpPr/>
          <p:nvPr/>
        </p:nvCxnSpPr>
        <p:spPr bwMode="auto">
          <a:xfrm>
            <a:off x="8532440" y="903125"/>
            <a:ext cx="0" cy="227186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kstvak 15"/>
          <p:cNvSpPr txBox="1"/>
          <p:nvPr/>
        </p:nvSpPr>
        <p:spPr>
          <a:xfrm>
            <a:off x="2168580" y="5085184"/>
            <a:ext cx="47076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b="1" dirty="0" smtClean="0"/>
              <a:t>Vak/Taak – Onderwijs Eenheid </a:t>
            </a:r>
          </a:p>
          <a:p>
            <a:pPr algn="l"/>
            <a:r>
              <a:rPr lang="nl-NL" b="1" dirty="0" smtClean="0"/>
              <a:t>Lesmateriaal +</a:t>
            </a:r>
            <a:r>
              <a:rPr lang="nl-NL" b="1" dirty="0" err="1" smtClean="0"/>
              <a:t>Inleverdoc</a:t>
            </a:r>
            <a:r>
              <a:rPr lang="nl-NL" b="1" dirty="0" smtClean="0"/>
              <a:t>. + Cijfer     </a:t>
            </a:r>
            <a:endParaRPr lang="en-GB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7524328" y="5082354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Nieuws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 rotWithShape="1">
          <a:blip r:embed="rId2" cstate="print"/>
          <a:srcRect l="28880" t="1176" r="31437" b="2018"/>
          <a:stretch/>
        </p:blipFill>
        <p:spPr bwMode="auto">
          <a:xfrm>
            <a:off x="4340406" y="-2679"/>
            <a:ext cx="47880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3" cstate="print"/>
          <a:srcRect l="74515" t="27827" r="2006" b="31217"/>
          <a:stretch/>
        </p:blipFill>
        <p:spPr bwMode="auto">
          <a:xfrm>
            <a:off x="23564" y="0"/>
            <a:ext cx="2748235" cy="321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4" cstate="print"/>
          <a:srcRect l="24912" t="981" r="26587" b="13384"/>
          <a:stretch/>
        </p:blipFill>
        <p:spPr bwMode="auto">
          <a:xfrm>
            <a:off x="78656" y="3287054"/>
            <a:ext cx="3053184" cy="3568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Afbeelding 3"/>
          <p:cNvPicPr/>
          <p:nvPr/>
        </p:nvPicPr>
        <p:blipFill rotWithShape="1">
          <a:blip r:embed="rId5" cstate="print"/>
          <a:srcRect l="28660" t="980" r="30776" b="255"/>
          <a:stretch/>
        </p:blipFill>
        <p:spPr bwMode="auto">
          <a:xfrm>
            <a:off x="14121" y="0"/>
            <a:ext cx="4480122" cy="6813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265108" y="11967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 smtClean="0"/>
              <a:t>Informatiewidget</a:t>
            </a:r>
            <a:endParaRPr lang="en-GB" sz="36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39552" y="314096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Periode overzicht</a:t>
            </a:r>
            <a:endParaRPr lang="nl-NL" sz="28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220072" y="35730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Overzicht vakken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38" y="1340768"/>
            <a:ext cx="6586538" cy="720080"/>
          </a:xfrm>
        </p:spPr>
        <p:txBody>
          <a:bodyPr/>
          <a:lstStyle/>
          <a:p>
            <a:r>
              <a:rPr lang="nl-NL" b="1" dirty="0" smtClean="0"/>
              <a:t>5. Docent</a:t>
            </a:r>
            <a:endParaRPr lang="nl-NL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1938" y="2708920"/>
            <a:ext cx="6621462" cy="3033713"/>
          </a:xfrm>
        </p:spPr>
        <p:txBody>
          <a:bodyPr/>
          <a:lstStyle/>
          <a:p>
            <a:r>
              <a:rPr lang="nl-NL" dirty="0" smtClean="0"/>
              <a:t>Agenda, informatie, afspraken</a:t>
            </a:r>
          </a:p>
          <a:p>
            <a:r>
              <a:rPr lang="nl-NL" dirty="0" smtClean="0"/>
              <a:t>Klassen, bulkinvoer</a:t>
            </a:r>
          </a:p>
          <a:p>
            <a:r>
              <a:rPr lang="nl-NL" dirty="0" err="1" smtClean="0"/>
              <a:t>To</a:t>
            </a:r>
            <a:r>
              <a:rPr lang="nl-NL" dirty="0" smtClean="0"/>
              <a:t> do lijsten, overzichten</a:t>
            </a:r>
          </a:p>
          <a:p>
            <a:r>
              <a:rPr lang="nl-NL" dirty="0" smtClean="0"/>
              <a:t>Rapportages van 1 leerling, klas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" b="21167"/>
          <a:stretch/>
        </p:blipFill>
        <p:spPr bwMode="auto">
          <a:xfrm>
            <a:off x="0" y="2132856"/>
            <a:ext cx="9001036" cy="4725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015188"/>
            <a:ext cx="6586538" cy="720080"/>
          </a:xfrm>
        </p:spPr>
        <p:txBody>
          <a:bodyPr/>
          <a:lstStyle/>
          <a:p>
            <a:r>
              <a:rPr lang="nl-NL" b="1" dirty="0" smtClean="0"/>
              <a:t>5. Docent</a:t>
            </a:r>
            <a:endParaRPr lang="nl-NL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 cstate="print"/>
          <a:srcRect l="12562" t="5984" r="45901"/>
          <a:stretch/>
        </p:blipFill>
        <p:spPr bwMode="auto">
          <a:xfrm>
            <a:off x="3959424" y="-46253"/>
            <a:ext cx="5184576" cy="690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 rotWithShape="1">
          <a:blip r:embed="rId5" cstate="print"/>
          <a:srcRect l="12727" t="5027" r="13058" b="17184"/>
          <a:stretch/>
        </p:blipFill>
        <p:spPr bwMode="auto">
          <a:xfrm>
            <a:off x="0" y="1859699"/>
            <a:ext cx="7715272" cy="499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30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O standaard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1755</TotalTime>
  <Words>1034</Words>
  <Application>Microsoft Office PowerPoint</Application>
  <PresentationFormat>Diavoorstelling (4:3)</PresentationFormat>
  <Paragraphs>334</Paragraphs>
  <Slides>24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BMO standaard</vt:lpstr>
      <vt:lpstr>          De onderwijscatalogus/FOV in praktijk</vt:lpstr>
      <vt:lpstr>1. Van 1000 bloemen bloeien naar…. </vt:lpstr>
      <vt:lpstr>Dia 3</vt:lpstr>
      <vt:lpstr>Dia 4</vt:lpstr>
      <vt:lpstr>3.De opdracht: Ontwerp …</vt:lpstr>
      <vt:lpstr>4. Leerling</vt:lpstr>
      <vt:lpstr>Dia 7</vt:lpstr>
      <vt:lpstr>5. Docent</vt:lpstr>
      <vt:lpstr>5. Docent</vt:lpstr>
      <vt:lpstr>Dia 10</vt:lpstr>
      <vt:lpstr>Dia 11</vt:lpstr>
      <vt:lpstr>Dia 12</vt:lpstr>
      <vt:lpstr>Dia 13</vt:lpstr>
      <vt:lpstr>6. Opleidingsmanager</vt:lpstr>
      <vt:lpstr>Dia 15</vt:lpstr>
      <vt:lpstr>Dia 16</vt:lpstr>
      <vt:lpstr>Dia 17</vt:lpstr>
      <vt:lpstr>Dia 18</vt:lpstr>
      <vt:lpstr>Dia 19</vt:lpstr>
      <vt:lpstr>7. ROC6 en N@tschool!</vt:lpstr>
      <vt:lpstr>8. Planning HC N@tschool! </vt:lpstr>
      <vt:lpstr>9. Digitale content/tools</vt:lpstr>
      <vt:lpstr>10. Weer 1000 bloemen bloeien</vt:lpstr>
      <vt:lpstr>Rapportages</vt:lpstr>
    </vt:vector>
  </TitlesOfParts>
  <Company>Horizon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wevek000</dc:creator>
  <dc:description>Versie 1.0</dc:description>
  <cp:lastModifiedBy>horeca</cp:lastModifiedBy>
  <cp:revision>109</cp:revision>
  <cp:lastPrinted>2002-04-15T12:11:06Z</cp:lastPrinted>
  <dcterms:created xsi:type="dcterms:W3CDTF">2015-01-22T09:02:49Z</dcterms:created>
  <dcterms:modified xsi:type="dcterms:W3CDTF">2015-01-30T10:49:09Z</dcterms:modified>
</cp:coreProperties>
</file>