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327" r:id="rId3"/>
    <p:sldId id="329" r:id="rId4"/>
    <p:sldId id="325" r:id="rId5"/>
    <p:sldId id="326" r:id="rId6"/>
    <p:sldId id="257" r:id="rId7"/>
    <p:sldId id="328" r:id="rId8"/>
    <p:sldId id="317" r:id="rId9"/>
    <p:sldId id="258" r:id="rId10"/>
    <p:sldId id="323" r:id="rId11"/>
    <p:sldId id="262" r:id="rId12"/>
    <p:sldId id="263" r:id="rId13"/>
    <p:sldId id="260" r:id="rId14"/>
    <p:sldId id="261" r:id="rId15"/>
    <p:sldId id="297" r:id="rId16"/>
    <p:sldId id="299" r:id="rId17"/>
    <p:sldId id="291" r:id="rId18"/>
    <p:sldId id="304" r:id="rId19"/>
    <p:sldId id="303" r:id="rId20"/>
    <p:sldId id="313" r:id="rId21"/>
    <p:sldId id="312" r:id="rId22"/>
    <p:sldId id="319" r:id="rId23"/>
    <p:sldId id="32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39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6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20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7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9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63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20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38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37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8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D021B45E-9A9A-4A32-B5F0-F4D7D7CC67A6}" type="datetimeFigureOut">
              <a:rPr lang="nl-NL" smtClean="0"/>
              <a:t>30-01-2015</a:t>
            </a:fld>
            <a:endParaRPr lang="nl-NL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nl-NL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3BFE450-93D1-456F-BCBD-B6474D59A4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28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ill Sans MT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m.rockopnh.n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Planning module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(PM)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"/>
            <a:ext cx="9144000" cy="6850864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5881687"/>
            <a:ext cx="24193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2975" y="267629"/>
            <a:ext cx="4073775" cy="1474549"/>
          </a:xfrm>
        </p:spPr>
        <p:txBody>
          <a:bodyPr/>
          <a:lstStyle/>
          <a:p>
            <a:r>
              <a:rPr lang="nl-NL" sz="2800" dirty="0" smtClean="0">
                <a:solidFill>
                  <a:srgbClr val="00B050"/>
                </a:solidFill>
              </a:rPr>
              <a:t>Onderdelen PM startpagina</a:t>
            </a:r>
            <a:endParaRPr lang="nl-NL" sz="2800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1854655"/>
            <a:ext cx="8229600" cy="312495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3164" y="330056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Onderdelen PM startpagina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Mijn lesgroepen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637" y="1371456"/>
            <a:ext cx="4457929" cy="3560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27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5455" y="26540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Onderdelen PM startpagina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Mijn medewerkers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36" y="1209965"/>
            <a:ext cx="4204002" cy="39069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236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368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Onderdelen PM startpagina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Voorstellen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386681"/>
            <a:ext cx="5039564" cy="3571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710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9272" y="269876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Onderdelen PM startpagina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Vacatures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85" y="1417638"/>
            <a:ext cx="4336259" cy="3655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375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8" y="1537419"/>
            <a:ext cx="8576742" cy="2406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9310" y="256165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Planning </a:t>
            </a:r>
            <a:br>
              <a:rPr lang="nl-NL" dirty="0" smtClean="0">
                <a:solidFill>
                  <a:srgbClr val="00B050"/>
                </a:solidFill>
              </a:rPr>
            </a:br>
            <a:r>
              <a:rPr lang="nl-NL" dirty="0" smtClean="0">
                <a:solidFill>
                  <a:srgbClr val="00B050"/>
                </a:solidFill>
              </a:rPr>
              <a:t> Lesgroepen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7754823" y="2807855"/>
            <a:ext cx="345467" cy="350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9660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1" y="1810327"/>
            <a:ext cx="8294169" cy="2449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7693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Planning – Lesgroepen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4089141" y="2909263"/>
            <a:ext cx="965717" cy="2519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40604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991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Planning </a:t>
            </a:r>
            <a:br>
              <a:rPr lang="nl-NL" dirty="0" smtClean="0">
                <a:solidFill>
                  <a:srgbClr val="00B050"/>
                </a:solidFill>
              </a:rPr>
            </a:br>
            <a:r>
              <a:rPr lang="nl-NL" dirty="0" smtClean="0">
                <a:solidFill>
                  <a:srgbClr val="00B050"/>
                </a:solidFill>
              </a:rPr>
              <a:t>Lesgroepen 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88" y="1232911"/>
            <a:ext cx="8355569" cy="3847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299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9272" y="0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Planning </a:t>
            </a:r>
            <a:br>
              <a:rPr lang="nl-NL" dirty="0" smtClean="0">
                <a:solidFill>
                  <a:srgbClr val="00B050"/>
                </a:solidFill>
              </a:rPr>
            </a:br>
            <a:r>
              <a:rPr lang="nl-NL" dirty="0" smtClean="0">
                <a:solidFill>
                  <a:srgbClr val="00B050"/>
                </a:solidFill>
              </a:rPr>
              <a:t>Cursusjaar indeling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2" y="1143000"/>
            <a:ext cx="7999810" cy="4020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Ovaal 4"/>
          <p:cNvSpPr/>
          <p:nvPr/>
        </p:nvSpPr>
        <p:spPr>
          <a:xfrm>
            <a:off x="1771072" y="2559497"/>
            <a:ext cx="272920" cy="2519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288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7303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Planning – Lesgroepen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1" y="2096655"/>
            <a:ext cx="6568670" cy="2571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868" y="1639164"/>
            <a:ext cx="1185863" cy="271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028" y="4795659"/>
            <a:ext cx="1458771" cy="309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Ovaal 8"/>
          <p:cNvSpPr/>
          <p:nvPr/>
        </p:nvSpPr>
        <p:spPr>
          <a:xfrm>
            <a:off x="3953262" y="1639164"/>
            <a:ext cx="323073" cy="320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8" name="Ovaal 7"/>
          <p:cNvSpPr/>
          <p:nvPr/>
        </p:nvSpPr>
        <p:spPr>
          <a:xfrm>
            <a:off x="4114798" y="4805009"/>
            <a:ext cx="323073" cy="320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9188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2683" y="252336"/>
            <a:ext cx="4549698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Voorstellen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464" y="3696422"/>
            <a:ext cx="8229600" cy="231619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lvl="5"/>
            <a:endParaRPr lang="nl-NL" sz="2800" dirty="0" smtClean="0"/>
          </a:p>
          <a:p>
            <a:pPr lvl="6"/>
            <a:endParaRPr lang="nl-NL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052423" y="1656271"/>
          <a:ext cx="6745857" cy="239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857"/>
              </a:tblGrid>
              <a:tr h="2398144">
                <a:tc>
                  <a:txBody>
                    <a:bodyPr/>
                    <a:lstStyle/>
                    <a:p>
                      <a:pPr lvl="3"/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Hans Kuipers</a:t>
                      </a:r>
                    </a:p>
                    <a:p>
                      <a:pPr lvl="3"/>
                      <a:endParaRPr lang="nl-NL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pPr lvl="3"/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Hoofd Roosterbureau ROC Kop N-H</a:t>
                      </a:r>
                    </a:p>
                    <a:p>
                      <a:pPr lvl="3"/>
                      <a:endParaRPr lang="nl-NL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pPr lvl="3"/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Informatiebeheerder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93" y="4288921"/>
            <a:ext cx="24193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5441" y="19151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Overzichten – Rapporten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20" y="1900922"/>
            <a:ext cx="3411477" cy="14888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371" y="1408660"/>
            <a:ext cx="2501423" cy="31171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080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380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Overzichten</a:t>
            </a:r>
            <a:br>
              <a:rPr lang="nl-NL" dirty="0" smtClean="0">
                <a:solidFill>
                  <a:srgbClr val="00B050"/>
                </a:solidFill>
              </a:rPr>
            </a:br>
            <a:r>
              <a:rPr lang="nl-NL" dirty="0" smtClean="0">
                <a:solidFill>
                  <a:srgbClr val="00B050"/>
                </a:solidFill>
              </a:rPr>
              <a:t>Rooster export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6" y="1306801"/>
            <a:ext cx="7721397" cy="3837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101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3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Rapporten </a:t>
            </a:r>
            <a:br>
              <a:rPr lang="nl-NL" dirty="0" smtClean="0">
                <a:solidFill>
                  <a:srgbClr val="00B050"/>
                </a:solidFill>
              </a:rPr>
            </a:br>
            <a:r>
              <a:rPr lang="nl-NL" dirty="0" smtClean="0">
                <a:solidFill>
                  <a:srgbClr val="00B050"/>
                </a:solidFill>
              </a:rPr>
              <a:t> Lesgroep planning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302850"/>
            <a:ext cx="4396509" cy="3503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945" y="1302851"/>
            <a:ext cx="4064900" cy="3503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050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691545" y="857612"/>
            <a:ext cx="7772400" cy="1305726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http://pm.rockopnh.nl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tel 9"/>
          <p:cNvSpPr txBox="1">
            <a:spLocks/>
          </p:cNvSpPr>
          <p:nvPr/>
        </p:nvSpPr>
        <p:spPr bwMode="auto">
          <a:xfrm>
            <a:off x="532612" y="2163338"/>
            <a:ext cx="7772400" cy="17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r>
              <a:rPr lang="nl-NL" sz="6600" kern="0" dirty="0" smtClean="0">
                <a:solidFill>
                  <a:srgbClr val="00B050"/>
                </a:solidFill>
                <a:latin typeface="Bell MT" panose="02020503060305020303" pitchFamily="18" charset="0"/>
              </a:rPr>
              <a:t>PM! </a:t>
            </a:r>
          </a:p>
          <a:p>
            <a:r>
              <a:rPr lang="nl-NL" sz="6600" kern="0" dirty="0" smtClean="0">
                <a:solidFill>
                  <a:srgbClr val="00B050"/>
                </a:solidFill>
                <a:latin typeface="Bell MT" panose="02020503060305020303" pitchFamily="18" charset="0"/>
              </a:rPr>
              <a:t>DEMO</a:t>
            </a:r>
            <a:endParaRPr lang="nl-NL" kern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37" y="4188560"/>
            <a:ext cx="24193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2683" y="252336"/>
            <a:ext cx="4549698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Programma Workshop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464" y="3696422"/>
            <a:ext cx="8229600" cy="231619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lvl="5"/>
            <a:endParaRPr lang="nl-NL" sz="2800" dirty="0" smtClean="0"/>
          </a:p>
          <a:p>
            <a:pPr lvl="6"/>
            <a:endParaRPr lang="nl-NL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34151"/>
              </p:ext>
            </p:extLst>
          </p:nvPr>
        </p:nvGraphicFramePr>
        <p:xfrm>
          <a:off x="1052423" y="1656271"/>
          <a:ext cx="6745857" cy="239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857"/>
              </a:tblGrid>
              <a:tr h="2398144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nl-NL" dirty="0" smtClean="0"/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nl-NL" dirty="0" smtClean="0"/>
                    </a:p>
                    <a:p>
                      <a:pPr marL="342900" marR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3200" dirty="0" smtClean="0"/>
                        <a:t>Presentatie</a:t>
                      </a:r>
                      <a:r>
                        <a:rPr lang="nl-NL" sz="3200" baseline="0" dirty="0" smtClean="0"/>
                        <a:t> Planningsmodule</a:t>
                      </a:r>
                    </a:p>
                    <a:p>
                      <a:pPr marL="342900" marR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3200" baseline="0" dirty="0" smtClean="0"/>
                        <a:t>Demo in de live omgeving</a:t>
                      </a:r>
                    </a:p>
                    <a:p>
                      <a:pPr marL="342900" marR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3200" baseline="0" dirty="0" smtClean="0"/>
                        <a:t>Mogelijkheid tot vragen</a:t>
                      </a:r>
                      <a:endParaRPr lang="nl-NL" sz="3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940" y="4233165"/>
            <a:ext cx="24193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30708" y="1185430"/>
            <a:ext cx="5904656" cy="49688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nl-NL" kern="0" dirty="0" smtClean="0">
                <a:solidFill>
                  <a:srgbClr val="00B050"/>
                </a:solidFill>
              </a:rPr>
              <a:t>Aanleveren roostergegevens verleden:</a:t>
            </a:r>
            <a:endParaRPr lang="nl-NL" kern="0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87824" y="274638"/>
            <a:ext cx="5698976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l"/>
            <a:endParaRPr lang="nl-NL" sz="28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C:\Users\hkuipers\AppData\Local\Microsoft\Windows\Temporary Internet Files\Content.IE5\VHED9GS2\MM90030332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49" y="1633830"/>
            <a:ext cx="1223062" cy="107839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187"/>
            <a:ext cx="2114550" cy="2162175"/>
          </a:xfrm>
          <a:prstGeom prst="rect">
            <a:avLst/>
          </a:prstGeom>
        </p:spPr>
      </p:pic>
      <p:pic>
        <p:nvPicPr>
          <p:cNvPr id="7" name="Picture 3" descr="C:\Users\hkuipers\AppData\Local\Microsoft\Windows\Temporary Internet Files\Content.IE5\IVH1OS4J\MM90023471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660893" cy="16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40" y="1937086"/>
            <a:ext cx="1309660" cy="17327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6915"/>
            <a:ext cx="3095625" cy="14763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6" y="3719193"/>
            <a:ext cx="1149966" cy="114996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79" y="2928421"/>
            <a:ext cx="1317845" cy="131784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78" y="4033726"/>
            <a:ext cx="1093865" cy="109386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463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Planningsmodule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464" y="3696422"/>
            <a:ext cx="8229600" cy="231619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lvl="5"/>
            <a:endParaRPr lang="nl-NL" sz="2800" dirty="0" smtClean="0"/>
          </a:p>
          <a:p>
            <a:pPr lvl="6"/>
            <a:endParaRPr lang="nl-NL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21621"/>
              </p:ext>
            </p:extLst>
          </p:nvPr>
        </p:nvGraphicFramePr>
        <p:xfrm>
          <a:off x="1052423" y="1656271"/>
          <a:ext cx="6745857" cy="239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857"/>
              </a:tblGrid>
              <a:tr h="2398144">
                <a:tc>
                  <a:txBody>
                    <a:bodyPr/>
                    <a:lstStyle/>
                    <a:p>
                      <a:pPr lvl="3"/>
                      <a:endParaRPr lang="nl-NL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pPr lvl="3"/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                      Rooster</a:t>
                      </a:r>
                    </a:p>
                    <a:p>
                      <a:pPr lvl="3"/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Planning</a:t>
                      </a:r>
                    </a:p>
                    <a:p>
                      <a:pPr lvl="3"/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                      </a:t>
                      </a:r>
                    </a:p>
                    <a:p>
                      <a:pPr lvl="3"/>
                      <a:r>
                        <a:rPr lang="nl-NL" sz="2400" dirty="0" smtClean="0">
                          <a:solidFill>
                            <a:srgbClr val="0070C0"/>
                          </a:solidFill>
                        </a:rPr>
                        <a:t>                      Formatie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Gebogen verbindingslijn 5"/>
          <p:cNvCxnSpPr/>
          <p:nvPr/>
        </p:nvCxnSpPr>
        <p:spPr>
          <a:xfrm flipV="1">
            <a:off x="3467819" y="2252546"/>
            <a:ext cx="546620" cy="37851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bogen verbindingslijn 19"/>
          <p:cNvCxnSpPr/>
          <p:nvPr/>
        </p:nvCxnSpPr>
        <p:spPr>
          <a:xfrm>
            <a:off x="3445515" y="2762298"/>
            <a:ext cx="546620" cy="5129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9311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Onderdelen van de PM</a:t>
            </a:r>
            <a:endParaRPr lang="nl-NL" dirty="0">
              <a:solidFill>
                <a:srgbClr val="00B050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77866"/>
              </p:ext>
            </p:extLst>
          </p:nvPr>
        </p:nvGraphicFramePr>
        <p:xfrm>
          <a:off x="364837" y="1350747"/>
          <a:ext cx="3934691" cy="56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691"/>
              </a:tblGrid>
              <a:tr h="561109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rgbClr val="00B050"/>
                          </a:solidFill>
                        </a:rPr>
                        <a:t>Planning contacttijd</a:t>
                      </a: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70208"/>
              </p:ext>
            </p:extLst>
          </p:nvPr>
        </p:nvGraphicFramePr>
        <p:xfrm>
          <a:off x="4479637" y="1350747"/>
          <a:ext cx="4221018" cy="56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018"/>
              </a:tblGrid>
              <a:tr h="561109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rgbClr val="00B050"/>
                          </a:solidFill>
                        </a:rPr>
                        <a:t>Individuele- bulk planning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64487"/>
              </p:ext>
            </p:extLst>
          </p:nvPr>
        </p:nvGraphicFramePr>
        <p:xfrm>
          <a:off x="364837" y="2237509"/>
          <a:ext cx="3934691" cy="56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691"/>
              </a:tblGrid>
              <a:tr h="561109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rgbClr val="00B050"/>
                          </a:solidFill>
                        </a:rPr>
                        <a:t>Groepsplanning</a:t>
                      </a: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13852"/>
              </p:ext>
            </p:extLst>
          </p:nvPr>
        </p:nvGraphicFramePr>
        <p:xfrm>
          <a:off x="4507346" y="2232892"/>
          <a:ext cx="4221018" cy="56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018"/>
              </a:tblGrid>
              <a:tr h="561109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rgbClr val="00B050"/>
                          </a:solidFill>
                        </a:rPr>
                        <a:t>Vacatureomgeving</a:t>
                      </a: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00901"/>
              </p:ext>
            </p:extLst>
          </p:nvPr>
        </p:nvGraphicFramePr>
        <p:xfrm>
          <a:off x="350982" y="4140199"/>
          <a:ext cx="3934691" cy="56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691"/>
              </a:tblGrid>
              <a:tr h="561109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rgbClr val="00B050"/>
                          </a:solidFill>
                        </a:rPr>
                        <a:t>Loonkostenverdeler</a:t>
                      </a: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71437"/>
              </p:ext>
            </p:extLst>
          </p:nvPr>
        </p:nvGraphicFramePr>
        <p:xfrm>
          <a:off x="4493491" y="3191167"/>
          <a:ext cx="4216399" cy="56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99"/>
              </a:tblGrid>
              <a:tr h="561109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rgbClr val="00B050"/>
                          </a:solidFill>
                        </a:rPr>
                        <a:t>Rapportomgeving</a:t>
                      </a: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87139"/>
              </p:ext>
            </p:extLst>
          </p:nvPr>
        </p:nvGraphicFramePr>
        <p:xfrm>
          <a:off x="350983" y="3184236"/>
          <a:ext cx="3934691" cy="56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691"/>
              </a:tblGrid>
              <a:tr h="561109"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rgbClr val="00B050"/>
                          </a:solidFill>
                        </a:rPr>
                        <a:t>Roosterexport</a:t>
                      </a:r>
                      <a:endParaRPr lang="nl-NL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Startpagina PM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4294"/>
            <a:ext cx="8229600" cy="312495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92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380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Jaartaakkaart(en)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207" y="1664508"/>
            <a:ext cx="4673522" cy="2962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498785"/>
            <a:ext cx="3900343" cy="33376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368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218" y="29311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Onderdelen PM menu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Planning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Beheer</a:t>
            </a:r>
          </a:p>
          <a:p>
            <a:r>
              <a:rPr lang="nl-NL" dirty="0" smtClean="0">
                <a:solidFill>
                  <a:srgbClr val="00B050"/>
                </a:solidFill>
              </a:rPr>
              <a:t>Overzichten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48" y="1600202"/>
            <a:ext cx="5624574" cy="29215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070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 start thema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M start thema" id="{EB5E7CCD-8B7C-40CC-A5A4-C312E9F53B5E}" vid="{D1C19A0F-7B7F-48D6-8AB9-DD7E6F1C8B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 start thema</Template>
  <TotalTime>1095</TotalTime>
  <Words>102</Words>
  <Application>Microsoft Office PowerPoint</Application>
  <PresentationFormat>Diavoorstelling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Bell MT</vt:lpstr>
      <vt:lpstr>Gill Sans MT</vt:lpstr>
      <vt:lpstr>Wingdings</vt:lpstr>
      <vt:lpstr>PM start thema</vt:lpstr>
      <vt:lpstr>Planning module</vt:lpstr>
      <vt:lpstr>Voorstellen</vt:lpstr>
      <vt:lpstr>Programma Workshop</vt:lpstr>
      <vt:lpstr>PowerPoint-presentatie</vt:lpstr>
      <vt:lpstr>Planningsmodule</vt:lpstr>
      <vt:lpstr>Onderdelen van de PM</vt:lpstr>
      <vt:lpstr>Startpagina PM</vt:lpstr>
      <vt:lpstr>Jaartaakkaart(en)</vt:lpstr>
      <vt:lpstr>Onderdelen PM menu</vt:lpstr>
      <vt:lpstr>Onderdelen PM startpagina</vt:lpstr>
      <vt:lpstr>Onderdelen PM startpagina</vt:lpstr>
      <vt:lpstr>Onderdelen PM startpagina</vt:lpstr>
      <vt:lpstr>Onderdelen PM startpagina</vt:lpstr>
      <vt:lpstr>Onderdelen PM startpagina</vt:lpstr>
      <vt:lpstr>Planning   Lesgroepen</vt:lpstr>
      <vt:lpstr>Planning – Lesgroepen</vt:lpstr>
      <vt:lpstr>Planning  Lesgroepen </vt:lpstr>
      <vt:lpstr>Planning  Cursusjaar indeling</vt:lpstr>
      <vt:lpstr>Planning – Lesgroepen</vt:lpstr>
      <vt:lpstr>Overzichten – Rapporten</vt:lpstr>
      <vt:lpstr>Overzichten Rooster export</vt:lpstr>
      <vt:lpstr>Rapporten   Lesgroep planning</vt:lpstr>
      <vt:lpstr>http://pm.rockopnh.nl </vt:lpstr>
    </vt:vector>
  </TitlesOfParts>
  <Company>ROC Kop van Noord-Holland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Planningsmodule (PM)</dc:title>
  <dc:creator>Dijkman, John</dc:creator>
  <cp:lastModifiedBy>Kuipers, Hans</cp:lastModifiedBy>
  <cp:revision>79</cp:revision>
  <dcterms:created xsi:type="dcterms:W3CDTF">2014-09-30T14:59:59Z</dcterms:created>
  <dcterms:modified xsi:type="dcterms:W3CDTF">2015-01-30T11:45:16Z</dcterms:modified>
</cp:coreProperties>
</file>