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90" r:id="rId3"/>
    <p:sldId id="273" r:id="rId4"/>
    <p:sldId id="291" r:id="rId5"/>
    <p:sldId id="281" r:id="rId6"/>
    <p:sldId id="292" r:id="rId7"/>
    <p:sldId id="293" r:id="rId8"/>
    <p:sldId id="272" r:id="rId9"/>
    <p:sldId id="277" r:id="rId10"/>
    <p:sldId id="285" r:id="rId11"/>
    <p:sldId id="294" r:id="rId12"/>
    <p:sldId id="284" r:id="rId13"/>
    <p:sldId id="286" r:id="rId14"/>
    <p:sldId id="287" r:id="rId15"/>
    <p:sldId id="278" r:id="rId16"/>
    <p:sldId id="279" r:id="rId17"/>
    <p:sldId id="280" r:id="rId18"/>
    <p:sldId id="288" r:id="rId19"/>
    <p:sldId id="26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DDDEE4"/>
    <a:srgbClr val="C1C1CC"/>
    <a:srgbClr val="63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2" autoAdjust="0"/>
    <p:restoredTop sz="90934" autoAdjust="0"/>
  </p:normalViewPr>
  <p:slideViewPr>
    <p:cSldViewPr>
      <p:cViewPr>
        <p:scale>
          <a:sx n="100" d="100"/>
          <a:sy n="100" d="100"/>
        </p:scale>
        <p:origin x="-80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erkmap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erkmap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Blad1!$A$73:$B$73</c:f>
              <c:strCache>
                <c:ptCount val="2"/>
                <c:pt idx="0">
                  <c:v>Uniek leerbedrijf</c:v>
                </c:pt>
                <c:pt idx="1">
                  <c:v>Gedeeld leerbedrijf</c:v>
                </c:pt>
              </c:strCache>
            </c:strRef>
          </c:cat>
          <c:val>
            <c:numRef>
              <c:f>Blad1!$A$74:$B$74</c:f>
              <c:numCache>
                <c:formatCode>General</c:formatCode>
                <c:ptCount val="2"/>
                <c:pt idx="0">
                  <c:v>315974.0</c:v>
                </c:pt>
                <c:pt idx="1">
                  <c:v>492900.0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Blad1!$C$3:$C$71</c:f>
              <c:numCache>
                <c:formatCode>0%</c:formatCode>
                <c:ptCount val="69"/>
                <c:pt idx="0">
                  <c:v>0.73</c:v>
                </c:pt>
                <c:pt idx="1">
                  <c:v>0.72</c:v>
                </c:pt>
                <c:pt idx="2">
                  <c:v>0.71</c:v>
                </c:pt>
                <c:pt idx="3">
                  <c:v>0.71</c:v>
                </c:pt>
                <c:pt idx="4">
                  <c:v>0.71</c:v>
                </c:pt>
                <c:pt idx="5">
                  <c:v>0.7</c:v>
                </c:pt>
                <c:pt idx="6">
                  <c:v>0.69</c:v>
                </c:pt>
                <c:pt idx="7">
                  <c:v>0.68</c:v>
                </c:pt>
                <c:pt idx="8">
                  <c:v>0.68</c:v>
                </c:pt>
                <c:pt idx="9">
                  <c:v>0.67</c:v>
                </c:pt>
                <c:pt idx="10">
                  <c:v>0.67</c:v>
                </c:pt>
                <c:pt idx="11">
                  <c:v>0.66</c:v>
                </c:pt>
                <c:pt idx="12">
                  <c:v>0.66</c:v>
                </c:pt>
                <c:pt idx="13">
                  <c:v>0.65</c:v>
                </c:pt>
                <c:pt idx="14">
                  <c:v>0.65</c:v>
                </c:pt>
                <c:pt idx="15">
                  <c:v>0.65</c:v>
                </c:pt>
                <c:pt idx="16">
                  <c:v>0.64</c:v>
                </c:pt>
                <c:pt idx="17">
                  <c:v>0.64</c:v>
                </c:pt>
                <c:pt idx="18">
                  <c:v>0.64</c:v>
                </c:pt>
                <c:pt idx="19">
                  <c:v>0.63</c:v>
                </c:pt>
                <c:pt idx="20">
                  <c:v>0.63</c:v>
                </c:pt>
                <c:pt idx="21">
                  <c:v>0.63</c:v>
                </c:pt>
                <c:pt idx="22">
                  <c:v>0.63</c:v>
                </c:pt>
                <c:pt idx="23">
                  <c:v>0.62</c:v>
                </c:pt>
                <c:pt idx="24">
                  <c:v>0.62</c:v>
                </c:pt>
                <c:pt idx="25">
                  <c:v>0.62</c:v>
                </c:pt>
                <c:pt idx="26">
                  <c:v>0.62</c:v>
                </c:pt>
                <c:pt idx="27">
                  <c:v>0.62</c:v>
                </c:pt>
                <c:pt idx="28">
                  <c:v>0.61</c:v>
                </c:pt>
                <c:pt idx="29">
                  <c:v>0.61</c:v>
                </c:pt>
                <c:pt idx="30">
                  <c:v>0.61</c:v>
                </c:pt>
                <c:pt idx="31">
                  <c:v>0.6</c:v>
                </c:pt>
                <c:pt idx="32">
                  <c:v>0.6</c:v>
                </c:pt>
                <c:pt idx="33">
                  <c:v>0.6</c:v>
                </c:pt>
                <c:pt idx="34">
                  <c:v>0.58</c:v>
                </c:pt>
                <c:pt idx="35">
                  <c:v>0.57</c:v>
                </c:pt>
                <c:pt idx="36">
                  <c:v>0.57</c:v>
                </c:pt>
                <c:pt idx="37">
                  <c:v>0.57</c:v>
                </c:pt>
                <c:pt idx="38">
                  <c:v>0.57</c:v>
                </c:pt>
                <c:pt idx="39">
                  <c:v>0.56</c:v>
                </c:pt>
                <c:pt idx="40">
                  <c:v>0.56</c:v>
                </c:pt>
                <c:pt idx="41">
                  <c:v>0.55</c:v>
                </c:pt>
                <c:pt idx="42">
                  <c:v>0.55</c:v>
                </c:pt>
                <c:pt idx="43">
                  <c:v>0.55</c:v>
                </c:pt>
                <c:pt idx="44">
                  <c:v>0.54</c:v>
                </c:pt>
                <c:pt idx="45">
                  <c:v>0.54</c:v>
                </c:pt>
                <c:pt idx="46">
                  <c:v>0.53</c:v>
                </c:pt>
                <c:pt idx="47">
                  <c:v>0.52</c:v>
                </c:pt>
                <c:pt idx="48">
                  <c:v>0.51</c:v>
                </c:pt>
                <c:pt idx="49">
                  <c:v>0.51</c:v>
                </c:pt>
                <c:pt idx="50">
                  <c:v>0.51</c:v>
                </c:pt>
                <c:pt idx="51">
                  <c:v>0.51</c:v>
                </c:pt>
                <c:pt idx="52">
                  <c:v>0.5</c:v>
                </c:pt>
                <c:pt idx="53">
                  <c:v>0.47</c:v>
                </c:pt>
                <c:pt idx="54">
                  <c:v>0.46</c:v>
                </c:pt>
                <c:pt idx="55">
                  <c:v>0.46</c:v>
                </c:pt>
                <c:pt idx="56">
                  <c:v>0.46</c:v>
                </c:pt>
                <c:pt idx="57">
                  <c:v>0.46</c:v>
                </c:pt>
                <c:pt idx="58">
                  <c:v>0.44</c:v>
                </c:pt>
                <c:pt idx="59">
                  <c:v>0.42</c:v>
                </c:pt>
                <c:pt idx="60">
                  <c:v>0.42</c:v>
                </c:pt>
                <c:pt idx="61">
                  <c:v>0.42</c:v>
                </c:pt>
                <c:pt idx="62">
                  <c:v>0.41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0.39</c:v>
                </c:pt>
                <c:pt idx="67">
                  <c:v>0.39</c:v>
                </c:pt>
                <c:pt idx="68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014776"/>
        <c:axId val="2129575464"/>
      </c:barChart>
      <c:catAx>
        <c:axId val="20740147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29575464"/>
        <c:crosses val="autoZero"/>
        <c:auto val="1"/>
        <c:lblAlgn val="ctr"/>
        <c:lblOffset val="100"/>
        <c:noMultiLvlLbl val="0"/>
      </c:catAx>
      <c:valAx>
        <c:axId val="2129575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4014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A9D69F2A-A63D-4018-A500-937C72175F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6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6930-B9F5-42B6-A7E4-04D03A1CA44C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5741451-5420-BA41-898B-79997A758554}" type="slidenum">
              <a:rPr lang="nl-NL" sz="1200" baseline="0">
                <a:solidFill>
                  <a:srgbClr val="000000"/>
                </a:solidFill>
                <a:cs typeface="Arial" charset="0"/>
              </a:rPr>
              <a:pPr eaLnBrk="1" hangingPunct="1"/>
              <a:t>9</a:t>
            </a:fld>
            <a:endParaRPr lang="nl-NL" sz="1200" baseline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5741451-5420-BA41-898B-79997A758554}" type="slidenum">
              <a:rPr lang="nl-NL" sz="1200" baseline="0">
                <a:solidFill>
                  <a:srgbClr val="000000"/>
                </a:solidFill>
                <a:cs typeface="Arial" charset="0"/>
              </a:rPr>
              <a:pPr eaLnBrk="1" hangingPunct="1"/>
              <a:t>10</a:t>
            </a:fld>
            <a:endParaRPr lang="nl-NL" sz="1200" baseline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5741451-5420-BA41-898B-79997A758554}" type="slidenum">
              <a:rPr lang="nl-NL" sz="1200" baseline="0">
                <a:solidFill>
                  <a:srgbClr val="000000"/>
                </a:solidFill>
                <a:cs typeface="Arial" charset="0"/>
              </a:rPr>
              <a:pPr eaLnBrk="1" hangingPunct="1"/>
              <a:t>11</a:t>
            </a:fld>
            <a:endParaRPr lang="nl-NL" sz="1200" baseline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2261B57-C330-0848-8470-5903070572C1}" type="slidenum">
              <a:rPr lang="nl-NL" sz="1200" baseline="0">
                <a:solidFill>
                  <a:srgbClr val="000000"/>
                </a:solidFill>
                <a:cs typeface="Arial" charset="0"/>
              </a:rPr>
              <a:pPr eaLnBrk="1" hangingPunct="1"/>
              <a:t>15</a:t>
            </a:fld>
            <a:endParaRPr lang="nl-NL" sz="1200" baseline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4B1D1-151A-444A-93BE-5C43A2947EA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19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3886200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3886200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848600" y="64008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5708C2BA-4456-43A3-87DD-8711F5908AE4}" type="slidenum">
              <a:rPr lang="en-US" sz="1600">
                <a:solidFill>
                  <a:schemeClr val="bg1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rPr>
              <a:pPr algn="r" eaLnBrk="0" hangingPunct="0">
                <a:spcBef>
                  <a:spcPct val="50000"/>
                </a:spcBef>
                <a:defRPr/>
              </a:pPr>
              <a:t>‹nr.›</a:t>
            </a:fld>
            <a:endParaRPr lang="en-US" sz="1600">
              <a:solidFill>
                <a:schemeClr val="bg1"/>
              </a:solidFill>
              <a:latin typeface="Verdana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066800" y="5181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2400">
          <a:solidFill>
            <a:srgbClr val="63626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2000">
          <a:solidFill>
            <a:srgbClr val="63626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1600">
          <a:solidFill>
            <a:srgbClr val="63626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1600">
          <a:solidFill>
            <a:srgbClr val="63626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1600">
          <a:solidFill>
            <a:srgbClr val="63626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57605" y="1708150"/>
            <a:ext cx="8329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000" dirty="0" err="1" smtClean="0">
                <a:solidFill>
                  <a:srgbClr val="616265"/>
                </a:solidFill>
                <a:latin typeface="Verdana" pitchFamily="-72" charset="0"/>
              </a:rPr>
              <a:t>Optimaliseren</a:t>
            </a:r>
            <a:r>
              <a:rPr lang="en-US" sz="4000" dirty="0" smtClean="0">
                <a:solidFill>
                  <a:srgbClr val="616265"/>
                </a:solidFill>
                <a:latin typeface="Verdana" pitchFamily="-72" charset="0"/>
              </a:rPr>
              <a:t> BPV </a:t>
            </a:r>
            <a:r>
              <a:rPr lang="en-US" sz="4000" dirty="0" err="1" smtClean="0">
                <a:solidFill>
                  <a:srgbClr val="616265"/>
                </a:solidFill>
                <a:latin typeface="Verdana" pitchFamily="-72" charset="0"/>
              </a:rPr>
              <a:t>keten</a:t>
            </a:r>
            <a:endParaRPr lang="en-US" sz="4000" dirty="0">
              <a:solidFill>
                <a:srgbClr val="616265"/>
              </a:solidFill>
              <a:latin typeface="Verdana" pitchFamily="-72" charset="0"/>
            </a:endParaRPr>
          </a:p>
          <a:p>
            <a:endParaRPr lang="en-US" sz="2000" dirty="0">
              <a:solidFill>
                <a:srgbClr val="616265"/>
              </a:solidFill>
              <a:latin typeface="Verdana" pitchFamily="-72" charset="0"/>
            </a:endParaRP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657605" y="6093296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Bartling (saMBO-ICT), Ad 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-72" charset="0"/>
              </a:rPr>
              <a:t>Geluk</a:t>
            </a:r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 (SBB)</a:t>
            </a: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30 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-72" charset="0"/>
              </a:rPr>
              <a:t>januari</a:t>
            </a:r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 2015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Verdana" pitchFamily="-72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68338" y="2574925"/>
            <a:ext cx="778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616265"/>
                </a:solidFill>
                <a:latin typeface="Verdana" pitchFamily="-72" charset="0"/>
              </a:rPr>
              <a:t>Minder </a:t>
            </a:r>
            <a:r>
              <a:rPr lang="en-US" sz="2000" dirty="0" err="1" smtClean="0">
                <a:solidFill>
                  <a:srgbClr val="616265"/>
                </a:solidFill>
                <a:latin typeface="Verdana" pitchFamily="-72" charset="0"/>
              </a:rPr>
              <a:t>administratie</a:t>
            </a:r>
            <a:r>
              <a:rPr lang="en-US" sz="2000" dirty="0" smtClean="0">
                <a:solidFill>
                  <a:srgbClr val="616265"/>
                </a:solidFill>
                <a:latin typeface="Verdana" pitchFamily="-72" charset="0"/>
              </a:rPr>
              <a:t> </a:t>
            </a:r>
            <a:r>
              <a:rPr lang="en-US" sz="2000" dirty="0" err="1" smtClean="0">
                <a:solidFill>
                  <a:srgbClr val="616265"/>
                </a:solidFill>
                <a:latin typeface="Verdana" pitchFamily="-72" charset="0"/>
              </a:rPr>
              <a:t>voor</a:t>
            </a:r>
            <a:r>
              <a:rPr lang="en-US" sz="2000" dirty="0" smtClean="0">
                <a:solidFill>
                  <a:srgbClr val="616265"/>
                </a:solidFill>
                <a:latin typeface="Verdana" pitchFamily="-72" charset="0"/>
              </a:rPr>
              <a:t> </a:t>
            </a:r>
            <a:r>
              <a:rPr lang="en-US" sz="2000" dirty="0" err="1" smtClean="0">
                <a:solidFill>
                  <a:srgbClr val="616265"/>
                </a:solidFill>
                <a:latin typeface="Verdana" pitchFamily="-72" charset="0"/>
              </a:rPr>
              <a:t>meer</a:t>
            </a:r>
            <a:r>
              <a:rPr lang="en-US" sz="2000" dirty="0" smtClean="0">
                <a:solidFill>
                  <a:srgbClr val="616265"/>
                </a:solidFill>
                <a:latin typeface="Verdana" pitchFamily="-72" charset="0"/>
              </a:rPr>
              <a:t> </a:t>
            </a:r>
            <a:r>
              <a:rPr lang="en-US" sz="2000" dirty="0" err="1" smtClean="0">
                <a:solidFill>
                  <a:srgbClr val="616265"/>
                </a:solidFill>
                <a:latin typeface="Verdana" pitchFamily="-72" charset="0"/>
              </a:rPr>
              <a:t>inhoud</a:t>
            </a:r>
            <a:endParaRPr lang="en-US" sz="2000" dirty="0">
              <a:solidFill>
                <a:srgbClr val="616265"/>
              </a:solidFill>
              <a:latin typeface="Verdana" pitchFamily="-7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8848"/>
            <a:ext cx="6048672" cy="139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/>
          <p:cNvSpPr txBox="1">
            <a:spLocks noChangeArrowheads="1"/>
          </p:cNvSpPr>
          <p:nvPr/>
        </p:nvSpPr>
        <p:spPr bwMode="auto">
          <a:xfrm>
            <a:off x="971600" y="520353"/>
            <a:ext cx="563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Informatiebehoefte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6" name="Groeperen 5"/>
          <p:cNvGrpSpPr/>
          <p:nvPr/>
        </p:nvGrpSpPr>
        <p:grpSpPr>
          <a:xfrm>
            <a:off x="1475656" y="1412776"/>
            <a:ext cx="6408712" cy="4216258"/>
            <a:chOff x="899592" y="980728"/>
            <a:chExt cx="7239000" cy="476250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92" y="980728"/>
              <a:ext cx="7239000" cy="4762500"/>
            </a:xfrm>
            <a:prstGeom prst="rect">
              <a:avLst/>
            </a:prstGeom>
          </p:spPr>
        </p:pic>
        <p:pic>
          <p:nvPicPr>
            <p:cNvPr id="3" name="Afbeelding 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73972">
              <a:off x="1315261" y="2424283"/>
              <a:ext cx="2223727" cy="16750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7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vak 1"/>
          <p:cNvSpPr txBox="1">
            <a:spLocks noChangeArrowheads="1"/>
          </p:cNvSpPr>
          <p:nvPr/>
        </p:nvSpPr>
        <p:spPr bwMode="auto">
          <a:xfrm>
            <a:off x="971600" y="520353"/>
            <a:ext cx="563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Informatiebehoefte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3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336155" cy="452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1"/>
          <p:cNvSpPr txBox="1">
            <a:spLocks noChangeArrowheads="1"/>
          </p:cNvSpPr>
          <p:nvPr/>
        </p:nvSpPr>
        <p:spPr bwMode="auto">
          <a:xfrm>
            <a:off x="971600" y="520353"/>
            <a:ext cx="563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Een gezamenlijk beeld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23" name="Groeperen 22"/>
          <p:cNvGrpSpPr/>
          <p:nvPr/>
        </p:nvGrpSpPr>
        <p:grpSpPr>
          <a:xfrm>
            <a:off x="683568" y="1340768"/>
            <a:ext cx="2736304" cy="3816424"/>
            <a:chOff x="683568" y="1124744"/>
            <a:chExt cx="2736304" cy="3816424"/>
          </a:xfrm>
        </p:grpSpPr>
        <p:sp>
          <p:nvSpPr>
            <p:cNvPr id="6" name="Rechthoek 5"/>
            <p:cNvSpPr/>
            <p:nvPr/>
          </p:nvSpPr>
          <p:spPr bwMode="auto">
            <a:xfrm>
              <a:off x="683568" y="1124744"/>
              <a:ext cx="2736304" cy="38164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3429000"/>
              <a:ext cx="1608501" cy="1206376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 bwMode="auto">
            <a:xfrm>
              <a:off x="1259632" y="1412776"/>
              <a:ext cx="1800200" cy="504056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Student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8" name="Rechthoek 7"/>
            <p:cNvSpPr/>
            <p:nvPr/>
          </p:nvSpPr>
          <p:spPr bwMode="auto">
            <a:xfrm>
              <a:off x="1259632" y="2060848"/>
              <a:ext cx="1800200" cy="504056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Opleiding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</p:grpSp>
      <p:grpSp>
        <p:nvGrpSpPr>
          <p:cNvPr id="24" name="Groeperen 23"/>
          <p:cNvGrpSpPr/>
          <p:nvPr/>
        </p:nvGrpSpPr>
        <p:grpSpPr>
          <a:xfrm>
            <a:off x="5508104" y="1340768"/>
            <a:ext cx="2736304" cy="3816424"/>
            <a:chOff x="5508104" y="1124744"/>
            <a:chExt cx="2736304" cy="3816424"/>
          </a:xfrm>
        </p:grpSpPr>
        <p:sp>
          <p:nvSpPr>
            <p:cNvPr id="9" name="Rechthoek 8"/>
            <p:cNvSpPr/>
            <p:nvPr/>
          </p:nvSpPr>
          <p:spPr bwMode="auto">
            <a:xfrm>
              <a:off x="5508104" y="1124744"/>
              <a:ext cx="2736304" cy="38164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84168" y="3429000"/>
              <a:ext cx="1608501" cy="1206376"/>
            </a:xfrm>
            <a:prstGeom prst="rect">
              <a:avLst/>
            </a:prstGeom>
          </p:spPr>
        </p:pic>
        <p:sp>
          <p:nvSpPr>
            <p:cNvPr id="11" name="Rechthoek 10"/>
            <p:cNvSpPr/>
            <p:nvPr/>
          </p:nvSpPr>
          <p:spPr bwMode="auto">
            <a:xfrm>
              <a:off x="6084168" y="1484784"/>
              <a:ext cx="1800200" cy="50405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Leerbedrijf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6084168" y="2132856"/>
              <a:ext cx="1800200" cy="50405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Leerplaats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</p:grpSp>
      <p:grpSp>
        <p:nvGrpSpPr>
          <p:cNvPr id="25" name="Groeperen 24"/>
          <p:cNvGrpSpPr/>
          <p:nvPr/>
        </p:nvGrpSpPr>
        <p:grpSpPr>
          <a:xfrm>
            <a:off x="3491880" y="2564904"/>
            <a:ext cx="1944216" cy="1800200"/>
            <a:chOff x="3491880" y="2348880"/>
            <a:chExt cx="1944216" cy="1800200"/>
          </a:xfrm>
        </p:grpSpPr>
        <p:sp>
          <p:nvSpPr>
            <p:cNvPr id="14" name="Rechthoek 13"/>
            <p:cNvSpPr/>
            <p:nvPr/>
          </p:nvSpPr>
          <p:spPr bwMode="auto">
            <a:xfrm rot="5400000">
              <a:off x="3563888" y="2996952"/>
              <a:ext cx="1800200" cy="504056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Stage-afspraak</a:t>
              </a:r>
              <a:endPara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19" name="Pijl links en rechts 18"/>
            <p:cNvSpPr/>
            <p:nvPr/>
          </p:nvSpPr>
          <p:spPr bwMode="auto">
            <a:xfrm>
              <a:off x="3491880" y="3068960"/>
              <a:ext cx="648072" cy="36004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20" name="Pijl links en rechts 19"/>
            <p:cNvSpPr/>
            <p:nvPr/>
          </p:nvSpPr>
          <p:spPr bwMode="auto">
            <a:xfrm>
              <a:off x="4788024" y="3068960"/>
              <a:ext cx="648072" cy="36004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</p:grpSp>
      <p:grpSp>
        <p:nvGrpSpPr>
          <p:cNvPr id="26" name="Groeperen 25"/>
          <p:cNvGrpSpPr/>
          <p:nvPr/>
        </p:nvGrpSpPr>
        <p:grpSpPr>
          <a:xfrm>
            <a:off x="1259632" y="2924944"/>
            <a:ext cx="4752528" cy="3312368"/>
            <a:chOff x="1259632" y="2708920"/>
            <a:chExt cx="4752528" cy="3312368"/>
          </a:xfrm>
        </p:grpSpPr>
        <p:sp>
          <p:nvSpPr>
            <p:cNvPr id="13" name="Rechthoek 12"/>
            <p:cNvSpPr/>
            <p:nvPr/>
          </p:nvSpPr>
          <p:spPr bwMode="auto">
            <a:xfrm>
              <a:off x="1259632" y="2708920"/>
              <a:ext cx="1800200" cy="50405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BPVO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 rot="10800000" flipH="1" flipV="1">
              <a:off x="2915816" y="5445224"/>
              <a:ext cx="3096344" cy="576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DUO</a:t>
              </a:r>
              <a:endParaRPr kumimoji="0" lang="nl-NL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21" name="Pijl omlaag 20"/>
            <p:cNvSpPr/>
            <p:nvPr/>
          </p:nvSpPr>
          <p:spPr bwMode="auto">
            <a:xfrm>
              <a:off x="4330576" y="4221088"/>
              <a:ext cx="288032" cy="115212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3923928" y="4869160"/>
              <a:ext cx="1028686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127" charset="0"/>
                  <a:ea typeface="ＭＳ Ｐゴシック" pitchFamily="127" charset="-128"/>
                  <a:cs typeface="ＭＳ Ｐゴシック" pitchFamily="127" charset="-128"/>
                </a:rPr>
                <a:t>BPVO</a:t>
              </a:r>
              <a:endParaRPr kumimoji="0" lang="nl-NL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127" charset="0"/>
                <a:ea typeface="ＭＳ Ｐゴシック" pitchFamily="127" charset="-128"/>
                <a:cs typeface="ＭＳ Ｐゴシック" pitchFamily="127" charset="-128"/>
              </a:endParaRPr>
            </a:p>
          </p:txBody>
        </p:sp>
      </p:grpSp>
      <p:pic>
        <p:nvPicPr>
          <p:cNvPr id="27" name="Afbeelding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1"/>
          <p:cNvSpPr txBox="1">
            <a:spLocks noChangeArrowheads="1"/>
          </p:cNvSpPr>
          <p:nvPr/>
        </p:nvSpPr>
        <p:spPr bwMode="auto">
          <a:xfrm>
            <a:off x="971600" y="520353"/>
            <a:ext cx="563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Een gezamenlijk beeld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Tekstvak 1"/>
          <p:cNvSpPr txBox="1">
            <a:spLocks noChangeArrowheads="1"/>
          </p:cNvSpPr>
          <p:nvPr/>
        </p:nvSpPr>
        <p:spPr bwMode="auto">
          <a:xfrm>
            <a:off x="1115616" y="1628800"/>
            <a:ext cx="669674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sz="1400" u="sng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EISEN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u="sng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Matching</a:t>
            </a: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is en blijft verantwoordelijkheid school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De eigen systemen blijven bestaan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Alleen de uitwisseling en het vastleggen van stage-afspraken centraal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Moet passen op huidige werkwijze van de instelling (en matching)</a:t>
            </a:r>
            <a:endParaRPr lang="nl-NL" sz="14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marL="171450" indent="-171450" eaLnBrk="1" hangingPunct="1">
              <a:buFont typeface="Arial"/>
              <a:buChar char="•"/>
            </a:pPr>
            <a:endParaRPr lang="nl-NL" sz="1400" baseline="0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/>
            <a:endParaRPr lang="nl-NL" sz="14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/>
            <a:r>
              <a:rPr lang="nl-NL" sz="1400" u="sng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EFFECTEN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Digitaal ondertekenen praktijkovereenkomst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Afschaffen 4</a:t>
            </a:r>
            <a:r>
              <a:rPr lang="nl-NL" sz="1400" baseline="300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</a:t>
            </a: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handtekening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BPV Monitor zonder last voor instellingen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Eenvoudige erkenning leerbedrijven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Subsidie praktijkleren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Enz.</a:t>
            </a:r>
          </a:p>
          <a:p>
            <a:pPr marL="171450" indent="-171450" eaLnBrk="1" hangingPunct="1">
              <a:buFont typeface="Arial"/>
              <a:buChar char="•"/>
            </a:pPr>
            <a:endParaRPr lang="nl-NL" sz="1400" baseline="0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marL="171450" indent="-171450" eaLnBrk="1" hangingPunct="1">
              <a:buFont typeface="Arial"/>
              <a:buChar char="•"/>
            </a:pPr>
            <a:r>
              <a:rPr lang="nl-NL" sz="14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Maar vooral: een goed werkende keten</a:t>
            </a:r>
          </a:p>
          <a:p>
            <a:pPr eaLnBrk="1" hangingPunct="1"/>
            <a:endParaRPr lang="nl-NL" sz="14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1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1"/>
          <p:cNvSpPr txBox="1">
            <a:spLocks noChangeArrowheads="1"/>
          </p:cNvSpPr>
          <p:nvPr/>
        </p:nvSpPr>
        <p:spPr bwMode="auto">
          <a:xfrm>
            <a:off x="971600" y="520353"/>
            <a:ext cx="563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Technische uitvoering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40760" cy="4383927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kstvak 4"/>
          <p:cNvSpPr txBox="1">
            <a:spLocks noChangeArrowheads="1"/>
          </p:cNvSpPr>
          <p:nvPr/>
        </p:nvSpPr>
        <p:spPr bwMode="auto">
          <a:xfrm>
            <a:off x="755576" y="548680"/>
            <a:ext cx="563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Planning</a:t>
            </a:r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8927" cy="3439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54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/>
          <p:cNvSpPr txBox="1">
            <a:spLocks noChangeArrowheads="1"/>
          </p:cNvSpPr>
          <p:nvPr/>
        </p:nvSpPr>
        <p:spPr bwMode="auto">
          <a:xfrm>
            <a:off x="683568" y="548680"/>
            <a:ext cx="5630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err="1" smtClean="0">
                <a:solidFill>
                  <a:srgbClr val="000000"/>
                </a:solidFill>
                <a:latin typeface="Verdana" charset="0"/>
                <a:cs typeface="Verdana" charset="0"/>
              </a:rPr>
              <a:t>Governance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5536" y="1988840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2400">
                <a:solidFill>
                  <a:srgbClr val="63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2000">
                <a:solidFill>
                  <a:srgbClr val="63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pitchFamily="-72" charset="0"/>
              <a:buNone/>
            </a:pPr>
            <a:r>
              <a:rPr lang="nl-NL" sz="1400" dirty="0" smtClean="0"/>
              <a:t>De voorkeur gaat uit naar het volgende </a:t>
            </a:r>
            <a:r>
              <a:rPr lang="nl-NL" sz="1400" dirty="0" err="1" smtClean="0"/>
              <a:t>Governance</a:t>
            </a:r>
            <a:r>
              <a:rPr lang="nl-NL" sz="1400" dirty="0" smtClean="0"/>
              <a:t> model (“Studielink-model”):</a:t>
            </a:r>
          </a:p>
          <a:p>
            <a:endParaRPr lang="nl-NL" sz="1400" dirty="0" smtClean="0"/>
          </a:p>
          <a:p>
            <a:r>
              <a:rPr lang="nl-NL" sz="1400" dirty="0" smtClean="0"/>
              <a:t>MBO onderwijs en SBB vormen samen nieuwe stichting</a:t>
            </a:r>
          </a:p>
          <a:p>
            <a:r>
              <a:rPr lang="nl-NL" sz="1400" dirty="0" smtClean="0"/>
              <a:t>Bestuur wordt samengesteld uit gelijke aantallen vertegenwoordigers uit MBO onderwijs en SBB, aangevuld met onafhankelijk voorzitter</a:t>
            </a:r>
          </a:p>
          <a:p>
            <a:r>
              <a:rPr lang="nl-NL" sz="1400" dirty="0" smtClean="0"/>
              <a:t>Stuurgroep wordt gevormd uit bovengenoemde partijen en wordt verantwoordelijk voor realisatie van het gezamenlijke BPV systeem</a:t>
            </a:r>
          </a:p>
          <a:p>
            <a:r>
              <a:rPr lang="nl-NL" sz="1400" dirty="0" smtClean="0"/>
              <a:t>Operationeel wordt er een zeer beperkte beheersorganisatie gevormd die verantwoordelijk is voor de continuïteit (en verdere ontwikkelingen)</a:t>
            </a: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/>
          <p:cNvSpPr txBox="1">
            <a:spLocks noChangeArrowheads="1"/>
          </p:cNvSpPr>
          <p:nvPr/>
        </p:nvSpPr>
        <p:spPr bwMode="auto">
          <a:xfrm>
            <a:off x="899592" y="548680"/>
            <a:ext cx="467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Businesscase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2400">
                <a:solidFill>
                  <a:srgbClr val="63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2000">
                <a:solidFill>
                  <a:srgbClr val="63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9pPr>
          </a:lstStyle>
          <a:p>
            <a:r>
              <a:rPr lang="nl-NL" sz="1600" dirty="0" smtClean="0"/>
              <a:t>Opbrengsten*)</a:t>
            </a:r>
          </a:p>
          <a:p>
            <a:pPr lvl="1"/>
            <a:r>
              <a:rPr lang="nl-NL" sz="1400" dirty="0" smtClean="0"/>
              <a:t>Verbeterde </a:t>
            </a:r>
            <a:r>
              <a:rPr lang="nl-NL" sz="1400" dirty="0" err="1" smtClean="0"/>
              <a:t>stageinfo</a:t>
            </a:r>
            <a:r>
              <a:rPr lang="nl-NL" sz="1400" dirty="0" smtClean="0"/>
              <a:t> (School 2017 € 0,6 miljoen; 2019: € 1,2 miljoen)</a:t>
            </a:r>
          </a:p>
          <a:p>
            <a:pPr lvl="1"/>
            <a:r>
              <a:rPr lang="nl-NL" sz="1400" dirty="0" smtClean="0"/>
              <a:t>Digitaal ondertekenen (School 2017 € 1 miljoen; 2019 € 3 miljoen)</a:t>
            </a:r>
          </a:p>
          <a:p>
            <a:r>
              <a:rPr lang="nl-NL" sz="1600" dirty="0" smtClean="0"/>
              <a:t>Kosten</a:t>
            </a:r>
          </a:p>
          <a:p>
            <a:pPr lvl="1"/>
            <a:r>
              <a:rPr lang="nl-NL" sz="1400" dirty="0" smtClean="0"/>
              <a:t>Initiële ontwikkeling gezamenlijk BPV systeem: € 1,6 miljoen</a:t>
            </a:r>
          </a:p>
          <a:p>
            <a:pPr lvl="1"/>
            <a:r>
              <a:rPr lang="nl-NL" sz="1400" dirty="0" smtClean="0"/>
              <a:t>Exploitatiekosten: € 435.000 (jaarlijks)</a:t>
            </a:r>
          </a:p>
          <a:p>
            <a:pPr lvl="1"/>
            <a:endParaRPr lang="nl-NL" sz="1400" dirty="0" smtClean="0"/>
          </a:p>
          <a:p>
            <a:r>
              <a:rPr lang="nl-NL" sz="1600" dirty="0" smtClean="0"/>
              <a:t>Omslagpunt (opbrengsten &gt; kosten) al in eerste volledige gebruiksjaar)</a:t>
            </a:r>
          </a:p>
          <a:p>
            <a:pPr marL="0" indent="0">
              <a:buFont typeface="Times" pitchFamily="-72" charset="0"/>
              <a:buNone/>
            </a:pPr>
            <a:endParaRPr lang="nl-NL" sz="1600" dirty="0" smtClean="0"/>
          </a:p>
          <a:p>
            <a:pPr marL="0" indent="0">
              <a:buFont typeface="Times" pitchFamily="-72" charset="0"/>
              <a:buNone/>
            </a:pPr>
            <a:r>
              <a:rPr lang="nl-NL" sz="1600" dirty="0" smtClean="0"/>
              <a:t>*) gebaseerd op een pessimistisch scenario en gegevens 2013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971600" y="548680"/>
            <a:ext cx="439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nl-NL" b="1" kern="12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Vraagstukken</a:t>
            </a:r>
            <a:endParaRPr lang="nl-NL" kern="12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83568" y="1916832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2400">
                <a:solidFill>
                  <a:srgbClr val="63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2000">
                <a:solidFill>
                  <a:srgbClr val="63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72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27" charset="0"/>
              <a:buChar char="•"/>
              <a:defRPr sz="1600">
                <a:solidFill>
                  <a:srgbClr val="636262"/>
                </a:solidFill>
                <a:latin typeface="+mn-lt"/>
                <a:ea typeface="+mn-ea"/>
              </a:defRPr>
            </a:lvl9pPr>
          </a:lstStyle>
          <a:p>
            <a:r>
              <a:rPr lang="nl-NL" sz="2000" dirty="0" smtClean="0"/>
              <a:t>Openheid in het delen van gegevens</a:t>
            </a:r>
          </a:p>
          <a:p>
            <a:pPr lvl="1"/>
            <a:r>
              <a:rPr lang="nl-NL" sz="1600" dirty="0" smtClean="0"/>
              <a:t>Voorstel: Instellingen kunnen van “elkaars” leerplekken gebruikmaken</a:t>
            </a:r>
          </a:p>
          <a:p>
            <a:endParaRPr lang="nl-NL" sz="2000" dirty="0"/>
          </a:p>
          <a:p>
            <a:r>
              <a:rPr lang="nl-NL" sz="2000" dirty="0" err="1" smtClean="0"/>
              <a:t>Governance</a:t>
            </a:r>
            <a:endParaRPr lang="nl-NL" sz="2000" dirty="0" smtClean="0"/>
          </a:p>
          <a:p>
            <a:pPr lvl="1"/>
            <a:r>
              <a:rPr lang="nl-NL" sz="1600" dirty="0" smtClean="0"/>
              <a:t>Voorstel: Richt deze in volgens “Studielink”-concept</a:t>
            </a:r>
          </a:p>
          <a:p>
            <a:pPr marL="457200" lvl="1" indent="0">
              <a:buNone/>
            </a:pPr>
            <a:endParaRPr lang="nl-NL" sz="1600" dirty="0"/>
          </a:p>
          <a:p>
            <a:r>
              <a:rPr lang="nl-NL" sz="2000" dirty="0" smtClean="0"/>
              <a:t>Financiering</a:t>
            </a:r>
          </a:p>
          <a:p>
            <a:pPr lvl="1"/>
            <a:r>
              <a:rPr lang="nl-NL" sz="1600" dirty="0" smtClean="0"/>
              <a:t>Voorstel: 50% OCW, 25% SBB en 25% Instellingen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5800" y="6172200"/>
            <a:ext cx="30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E 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M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90600" y="6173788"/>
            <a:ext cx="2895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</a:rPr>
              <a:t>jan.bartling@sambo-ict.nl</a:t>
            </a:r>
            <a:endParaRPr lang="en-US" sz="14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</a:rPr>
              <a:t>06 53 36 78 65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436" name="Rectangle 1030"/>
          <p:cNvSpPr>
            <a:spLocks noChangeArrowheads="1"/>
          </p:cNvSpPr>
          <p:nvPr/>
        </p:nvSpPr>
        <p:spPr bwMode="auto">
          <a:xfrm>
            <a:off x="685800" y="5943600"/>
            <a:ext cx="1130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</a:rPr>
              <a:t>Jan Bartling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18"/>
          <a:stretch>
            <a:fillRect/>
          </a:stretch>
        </p:blipFill>
        <p:spPr bwMode="auto">
          <a:xfrm>
            <a:off x="467544" y="1700808"/>
            <a:ext cx="3371850" cy="404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4776019" y="2061170"/>
            <a:ext cx="1019175" cy="187325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defRPr/>
            </a:pPr>
            <a:r>
              <a:rPr lang="nl-NL" sz="2000" kern="1200" baseline="0" dirty="0" err="1">
                <a:solidFill>
                  <a:prstClr val="white"/>
                </a:solidFill>
                <a:latin typeface="Verdana"/>
                <a:cs typeface="Verdana"/>
              </a:rPr>
              <a:t>hKS</a:t>
            </a:r>
            <a:endParaRPr lang="nl-NL" sz="2000" kern="1200" baseline="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179369" y="2061170"/>
            <a:ext cx="1020763" cy="187325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defRPr/>
            </a:pPr>
            <a:r>
              <a:rPr lang="nl-NL" sz="2000" dirty="0" smtClean="0">
                <a:solidFill>
                  <a:prstClr val="white"/>
                </a:solidFill>
                <a:cs typeface="Verdana"/>
              </a:rPr>
              <a:t> €</a:t>
            </a:r>
            <a:endParaRPr lang="nl-NL" sz="2000" kern="1200" baseline="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584307" y="2061170"/>
            <a:ext cx="1019175" cy="187325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defRPr/>
            </a:pPr>
            <a:r>
              <a:rPr lang="nl-NL" sz="2000" kern="1200" baseline="0" dirty="0" smtClean="0">
                <a:solidFill>
                  <a:prstClr val="white"/>
                </a:solidFill>
                <a:latin typeface="Verdana"/>
                <a:cs typeface="Verdana"/>
              </a:rPr>
              <a:t>BPV</a:t>
            </a:r>
            <a:endParaRPr lang="nl-NL" sz="2000" kern="1200" baseline="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776019" y="4150320"/>
            <a:ext cx="3816350" cy="35877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defRPr/>
            </a:pPr>
            <a:r>
              <a:rPr lang="nl-NL" sz="2000" kern="1200" baseline="0" dirty="0" err="1">
                <a:solidFill>
                  <a:prstClr val="white"/>
                </a:solidFill>
                <a:latin typeface="Verdana"/>
                <a:cs typeface="Verdana"/>
              </a:rPr>
              <a:t>Doorontwikkelen</a:t>
            </a:r>
            <a:r>
              <a:rPr lang="nl-NL" sz="2000" kern="1200" baseline="0" dirty="0">
                <a:solidFill>
                  <a:prstClr val="white"/>
                </a:solidFill>
                <a:latin typeface="Verdana"/>
                <a:cs typeface="Verdana"/>
              </a:rPr>
              <a:t> BRON</a:t>
            </a:r>
          </a:p>
        </p:txBody>
      </p:sp>
      <p:sp>
        <p:nvSpPr>
          <p:cNvPr id="7" name="Rechthoek 6"/>
          <p:cNvSpPr/>
          <p:nvPr/>
        </p:nvSpPr>
        <p:spPr>
          <a:xfrm>
            <a:off x="4776019" y="4653558"/>
            <a:ext cx="3816350" cy="36036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defRPr/>
            </a:pPr>
            <a:r>
              <a:rPr lang="nl-NL" sz="2000" kern="1200" baseline="0" dirty="0">
                <a:solidFill>
                  <a:prstClr val="white"/>
                </a:solidFill>
                <a:latin typeface="Verdana"/>
                <a:cs typeface="Verdana"/>
              </a:rPr>
              <a:t>IBB</a:t>
            </a:r>
          </a:p>
        </p:txBody>
      </p:sp>
      <p:sp>
        <p:nvSpPr>
          <p:cNvPr id="8" name="Rechthoek 7"/>
          <p:cNvSpPr/>
          <p:nvPr/>
        </p:nvSpPr>
        <p:spPr>
          <a:xfrm>
            <a:off x="4776019" y="5158383"/>
            <a:ext cx="3816350" cy="35877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defRPr/>
            </a:pPr>
            <a:r>
              <a:rPr lang="nl-NL" sz="2000" kern="1200" baseline="0" dirty="0">
                <a:solidFill>
                  <a:prstClr val="white"/>
                </a:solidFill>
                <a:latin typeface="Verdana"/>
                <a:cs typeface="Verdana"/>
              </a:rPr>
              <a:t>Cloud</a:t>
            </a:r>
          </a:p>
        </p:txBody>
      </p:sp>
      <p:sp>
        <p:nvSpPr>
          <p:cNvPr id="9" name="Rechthoek 8"/>
          <p:cNvSpPr/>
          <p:nvPr/>
        </p:nvSpPr>
        <p:spPr>
          <a:xfrm>
            <a:off x="755576" y="692696"/>
            <a:ext cx="158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iAgenda</a:t>
            </a:r>
            <a:endParaRPr lang="nl-NL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683568" y="548680"/>
            <a:ext cx="5630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BPV </a:t>
            </a:r>
            <a:r>
              <a:rPr lang="nl-NL" b="1" baseline="0" dirty="0">
                <a:solidFill>
                  <a:srgbClr val="000000"/>
                </a:solidFill>
                <a:latin typeface="Verdana" charset="0"/>
                <a:cs typeface="Verdana" charset="0"/>
              </a:rPr>
              <a:t>Keten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11" name="Afbeelding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240088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360045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683568" y="548680"/>
            <a:ext cx="5630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BPV Knelpunten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511300" y="-5635026"/>
            <a:ext cx="716515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57BADE"/>
              </a:buClr>
              <a:buFont typeface="Arial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Tahoma"/>
                <a:ea typeface="+mn-ea"/>
                <a:cs typeface="+mn-cs"/>
              </a:rPr>
              <a:t>Niet alle diploma’s hebben een BPV die in BRON geregistreerd is (2.9%)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57BADE"/>
              </a:buClr>
              <a:buFont typeface="Arial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Tahoma"/>
                <a:ea typeface="+mn-ea"/>
                <a:cs typeface="+mn-cs"/>
              </a:rPr>
              <a:t>Er zijn diploma’s die worden uitgegeven terwijl BPV bij niet erkend bedrijf doorlopen is (9%)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57BADE"/>
              </a:buClr>
              <a:buFont typeface="Arial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  <a:latin typeface="Tahoma"/>
                <a:ea typeface="+mn-ea"/>
                <a:cs typeface="+mn-cs"/>
              </a:rPr>
              <a:t>Kwaliteitsverbeteringen bij leerbedrijf worden niet structureel uitgewisseld tussen kenniscentra en school</a:t>
            </a:r>
          </a:p>
        </p:txBody>
      </p:sp>
      <p:sp>
        <p:nvSpPr>
          <p:cNvPr id="6" name="Tijdelijke aanduiding voor inhoud 2"/>
          <p:cNvSpPr>
            <a:spLocks noGrp="1"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kern="1200" dirty="0"/>
              <a:t>Niet alle diploma’s hebben een BPV die in BRON geregistreerd </a:t>
            </a:r>
            <a:r>
              <a:rPr lang="nl-NL" kern="1200" dirty="0" smtClean="0"/>
              <a:t>is (gem. 2.5%)</a:t>
            </a:r>
          </a:p>
          <a:p>
            <a:pPr marL="0" indent="0">
              <a:buNone/>
            </a:pPr>
            <a:endParaRPr lang="nl-NL" kern="1200" dirty="0"/>
          </a:p>
          <a:p>
            <a:r>
              <a:rPr lang="nl-NL" kern="1200" dirty="0" smtClean="0"/>
              <a:t>Er zijn diploma’s die worden uitgegeven terwijl BPV bij niet erkend bedrijf doorlopen is (gemiddeld 9%)</a:t>
            </a:r>
          </a:p>
          <a:p>
            <a:endParaRPr lang="nl-NL" dirty="0"/>
          </a:p>
          <a:p>
            <a:endParaRPr lang="nl-NL" kern="12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899592" y="548680"/>
            <a:ext cx="467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BPV bedrijven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873778"/>
              </p:ext>
            </p:extLst>
          </p:nvPr>
        </p:nvGraphicFramePr>
        <p:xfrm>
          <a:off x="827584" y="1340768"/>
          <a:ext cx="336037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 title="MBO instellinge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84798"/>
              </p:ext>
            </p:extLst>
          </p:nvPr>
        </p:nvGraphicFramePr>
        <p:xfrm>
          <a:off x="611560" y="3573016"/>
          <a:ext cx="78909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Rechte verbindingslijn 10"/>
          <p:cNvCxnSpPr/>
          <p:nvPr/>
        </p:nvCxnSpPr>
        <p:spPr bwMode="auto">
          <a:xfrm>
            <a:off x="1124832" y="4300480"/>
            <a:ext cx="74168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kstvak 11"/>
          <p:cNvSpPr txBox="1"/>
          <p:nvPr/>
        </p:nvSpPr>
        <p:spPr>
          <a:xfrm>
            <a:off x="8471820" y="4149080"/>
            <a:ext cx="49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FF0000"/>
                </a:solidFill>
              </a:rPr>
              <a:t>61%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83568" y="2276872"/>
            <a:ext cx="49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FF0000"/>
                </a:solidFill>
              </a:rPr>
              <a:t>61%</a:t>
            </a:r>
            <a:endParaRPr lang="nl-NL" sz="1200" dirty="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899592" y="548680"/>
            <a:ext cx="467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Niet waterdicht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2" name="Afbeelding 1" descr="Di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1460500"/>
            <a:ext cx="8333232" cy="39319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899592" y="548680"/>
            <a:ext cx="467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BPV keten complex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3" name="Afbeelding 2" descr="Di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8290560" cy="45598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755576" y="692696"/>
            <a:ext cx="3604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nl-NL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Suboptimaal proces</a:t>
            </a:r>
            <a:endParaRPr lang="nl-NL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00" y="1268760"/>
            <a:ext cx="7085016" cy="490669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3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vak 1"/>
          <p:cNvSpPr txBox="1">
            <a:spLocks noChangeArrowheads="1"/>
          </p:cNvSpPr>
          <p:nvPr/>
        </p:nvSpPr>
        <p:spPr bwMode="auto">
          <a:xfrm>
            <a:off x="971600" y="520353"/>
            <a:ext cx="563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b="1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Toekomstige situatie</a:t>
            </a:r>
            <a:endParaRPr lang="nl-NL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250">
            <a:off x="578277" y="1417714"/>
            <a:ext cx="3057436" cy="43174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1254">
            <a:off x="2860260" y="1306183"/>
            <a:ext cx="3047805" cy="43430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484784"/>
            <a:ext cx="3096344" cy="4386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vak 1"/>
          <p:cNvSpPr txBox="1">
            <a:spLocks noChangeArrowheads="1"/>
          </p:cNvSpPr>
          <p:nvPr/>
        </p:nvSpPr>
        <p:spPr bwMode="auto">
          <a:xfrm>
            <a:off x="755576" y="5877272"/>
            <a:ext cx="2376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sz="12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Probleemanalyse</a:t>
            </a:r>
            <a:endParaRPr lang="nl-NL" sz="12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9" name="Tekstvak 1"/>
          <p:cNvSpPr txBox="1">
            <a:spLocks noChangeArrowheads="1"/>
          </p:cNvSpPr>
          <p:nvPr/>
        </p:nvSpPr>
        <p:spPr bwMode="auto">
          <a:xfrm>
            <a:off x="3419872" y="5877272"/>
            <a:ext cx="2592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sz="12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Gewenste situatie</a:t>
            </a:r>
            <a:endParaRPr lang="nl-NL" sz="12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0" name="Tekstvak 1"/>
          <p:cNvSpPr txBox="1">
            <a:spLocks noChangeArrowheads="1"/>
          </p:cNvSpPr>
          <p:nvPr/>
        </p:nvSpPr>
        <p:spPr bwMode="auto">
          <a:xfrm>
            <a:off x="6660232" y="5877272"/>
            <a:ext cx="2016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l-NL" sz="1200" baseline="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Oplossing en realisatie</a:t>
            </a:r>
            <a:endParaRPr lang="nl-NL" sz="1200" baseline="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990352" cy="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434</Words>
  <Application>Microsoft Macintosh PowerPoint</Application>
  <PresentationFormat>Diavoorstelling (4:3)</PresentationFormat>
  <Paragraphs>97</Paragraphs>
  <Slides>19</Slides>
  <Notes>6</Notes>
  <HiddenSlides>3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 Presentation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Dennis Deursen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Deursen</dc:creator>
  <cp:lastModifiedBy>Jan Bartling</cp:lastModifiedBy>
  <cp:revision>71</cp:revision>
  <dcterms:created xsi:type="dcterms:W3CDTF">2010-11-11T07:34:56Z</dcterms:created>
  <dcterms:modified xsi:type="dcterms:W3CDTF">2015-01-28T12:37:58Z</dcterms:modified>
</cp:coreProperties>
</file>