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5" r:id="rId2"/>
    <p:sldId id="321" r:id="rId3"/>
    <p:sldId id="301" r:id="rId4"/>
    <p:sldId id="319" r:id="rId5"/>
    <p:sldId id="320" r:id="rId6"/>
    <p:sldId id="322" r:id="rId7"/>
    <p:sldId id="310" r:id="rId8"/>
    <p:sldId id="318" r:id="rId9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scaleToFitPaper="1" frameSlides="1"/>
  <p:clrMru>
    <a:srgbClr val="FDB802"/>
    <a:srgbClr val="DEDEDE"/>
    <a:srgbClr val="FFD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81C0DD-089C-AF41-836E-3BD325B6F5F8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A0C6D4-0FB0-8E46-B99B-0CC551359A9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271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ADABE9-ADC4-884B-A5FA-69A332BED1D4}" type="datetime1">
              <a:rPr lang="nl-NL"/>
              <a:pPr>
                <a:defRPr/>
              </a:pPr>
              <a:t>19/01/12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30773E-0C8C-F948-99F4-D2A7B6D028C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5591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8FB332D-A40E-934E-B9C2-801A2CCDEC60}" type="slidenum">
              <a:rPr lang="nl-NL" sz="1200"/>
              <a:pPr eaLnBrk="1" hangingPunct="1"/>
              <a:t>1</a:t>
            </a:fld>
            <a:endParaRPr lang="nl-NL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CC3070B-EBA0-3748-B39D-74D9D27A36C1}" type="slidenum">
              <a:rPr lang="nl-NL" sz="1200"/>
              <a:pPr eaLnBrk="1" hangingPunct="1"/>
              <a:t>3</a:t>
            </a:fld>
            <a:endParaRPr lang="nl-N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CC3070B-EBA0-3748-B39D-74D9D27A36C1}" type="slidenum">
              <a:rPr lang="nl-NL" sz="1200"/>
              <a:pPr eaLnBrk="1" hangingPunct="1"/>
              <a:t>4</a:t>
            </a:fld>
            <a:endParaRPr lang="nl-NL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CC3070B-EBA0-3748-B39D-74D9D27A36C1}" type="slidenum">
              <a:rPr lang="nl-NL" sz="1200"/>
              <a:pPr eaLnBrk="1" hangingPunct="1"/>
              <a:t>5</a:t>
            </a:fld>
            <a:endParaRPr lang="nl-N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DA2A4EF-A785-F74C-8F36-246B12B67B64}" type="slidenum">
              <a:rPr lang="nl-NL" sz="1200"/>
              <a:pPr eaLnBrk="1" hangingPunct="1"/>
              <a:t>6</a:t>
            </a:fld>
            <a:endParaRPr lang="nl-N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77AB741-D078-B242-8626-1CD9B4C5657B}" type="slidenum">
              <a:rPr lang="nl-NL" sz="1200"/>
              <a:pPr eaLnBrk="1" hangingPunct="1"/>
              <a:t>7</a:t>
            </a:fld>
            <a:endParaRPr lang="nl-NL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2EAB07F-0A12-8044-8187-0CC24A884DB8}" type="slidenum">
              <a:rPr lang="nl-NL" sz="1200"/>
              <a:pPr eaLnBrk="1" hangingPunct="1"/>
              <a:t>8</a:t>
            </a:fld>
            <a:endParaRPr lang="nl-N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2A15-FFAD-EB42-B2B1-3F879716812D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09CE9-BC2E-6149-9BF8-43E8512D061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18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18DA-A1A8-7B46-8E05-4FF81D149F71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F88A-846F-424D-A329-874967E6557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0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4EB6B-AB30-414E-A07A-8BB8DC07A0AE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2673-8F54-8D43-B97A-EF6AA7DBEB8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64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351F-563C-194C-8E49-199C5DBCD4D8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C2334-539E-BD4F-9957-4F0430C0A1A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40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D0D1-CED4-D64B-99D4-22BC9F938844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BC70-05BC-7D43-B477-8A83D3A4588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95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55DF0-F0A2-6446-ACD3-E7E087E74DE2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CF6F-5D59-DE4F-8B92-48978536EEA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89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828E-C291-C04E-B5D4-72F472C64778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897D-5D48-0C42-AB48-CE28DB701A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77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BC784-2850-B340-92CD-D9EAFC951A92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B8FC-7057-4B4E-AAEB-977C4D426C4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90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6FFD5-2102-4342-93CA-2E55E5F36929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E2F5-309F-0147-83A6-D7E1C14C6E9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64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94ADD-D1D5-424F-8BC7-2FEEFB933F36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66571-AE91-884D-8BCD-4132823A26E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16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856C-FB91-3542-BCB9-9A0C788EBE46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B016-3D98-2147-8B84-F23C4EDE9FB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90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2AEEC3-239D-D149-A5F2-88F0782E5E3D}" type="datetime1">
              <a:rPr lang="en-US"/>
              <a:pPr>
                <a:defRPr/>
              </a:pPr>
              <a:t>19/01/12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(C) Studycall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AF5F83-CB1E-2D44-8353-89081B1CC13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studycall.nl/" TargetMode="External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studycall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4953000" y="3560763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nl-NL" sz="1200" dirty="0" err="1" smtClean="0">
                <a:solidFill>
                  <a:srgbClr val="FFD037"/>
                </a:solidFill>
              </a:rPr>
              <a:t>saMBO</a:t>
            </a:r>
            <a:r>
              <a:rPr lang="nl-NL" sz="1200" dirty="0" smtClean="0">
                <a:solidFill>
                  <a:srgbClr val="FFD037"/>
                </a:solidFill>
              </a:rPr>
              <a:t> ICT Conferentie </a:t>
            </a:r>
            <a:endParaRPr lang="nl-NL" sz="1200" dirty="0">
              <a:solidFill>
                <a:srgbClr val="FFD037"/>
              </a:solidFill>
            </a:endParaRPr>
          </a:p>
          <a:p>
            <a:pPr eaLnBrk="1" hangingPunct="1"/>
            <a:r>
              <a:rPr lang="nl-NL" sz="1200" dirty="0" smtClean="0">
                <a:solidFill>
                  <a:srgbClr val="FFD037"/>
                </a:solidFill>
              </a:rPr>
              <a:t>19 januari 2012</a:t>
            </a:r>
            <a:r>
              <a:rPr lang="nl-NL" sz="1600" dirty="0" smtClean="0">
                <a:solidFill>
                  <a:srgbClr val="FFD037"/>
                </a:solidFill>
              </a:rPr>
              <a:t>                  </a:t>
            </a:r>
            <a:endParaRPr lang="nl-NL" sz="1600" dirty="0">
              <a:solidFill>
                <a:srgbClr val="FFD037"/>
              </a:solidFill>
            </a:endParaRPr>
          </a:p>
        </p:txBody>
      </p:sp>
      <p:pic>
        <p:nvPicPr>
          <p:cNvPr id="15362" name="Afbeelding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2284413"/>
            <a:ext cx="32035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/>
          <p:nvPr/>
        </p:nvSpPr>
        <p:spPr>
          <a:xfrm rot="16200000">
            <a:off x="5898357" y="3210719"/>
            <a:ext cx="6491287" cy="530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nl-NL" sz="10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Vertrouwelijk</a:t>
            </a:r>
          </a:p>
          <a:p>
            <a:pPr eaLnBrk="1" hangingPunct="1">
              <a:defRPr/>
            </a:pPr>
            <a:endParaRPr lang="nl-NL" sz="1800" dirty="0" smtClean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79513" y="156873"/>
            <a:ext cx="8229600" cy="1143000"/>
          </a:xfrm>
        </p:spPr>
        <p:txBody>
          <a:bodyPr/>
          <a:lstStyle/>
          <a:p>
            <a:r>
              <a:rPr lang="en-US" sz="4800" b="1" dirty="0" err="1" smtClean="0">
                <a:solidFill>
                  <a:srgbClr val="FDB802"/>
                </a:solidFill>
                <a:latin typeface="Calibri"/>
                <a:cs typeface="Calibri"/>
              </a:rPr>
              <a:t>Waarom</a:t>
            </a:r>
            <a:r>
              <a:rPr lang="en-US" sz="4800" b="1" dirty="0" smtClean="0">
                <a:solidFill>
                  <a:srgbClr val="FDB802"/>
                </a:solidFill>
                <a:latin typeface="Calibri"/>
                <a:cs typeface="Calibri"/>
              </a:rPr>
              <a:t> </a:t>
            </a:r>
            <a:r>
              <a:rPr lang="en-US" sz="4800" b="1" dirty="0" err="1" smtClean="0">
                <a:solidFill>
                  <a:srgbClr val="FDB802"/>
                </a:solidFill>
                <a:latin typeface="Calibri"/>
                <a:cs typeface="Calibri"/>
              </a:rPr>
              <a:t>StudyCall</a:t>
            </a:r>
            <a:r>
              <a:rPr lang="en-US" sz="4800" b="1" dirty="0" smtClean="0">
                <a:solidFill>
                  <a:srgbClr val="FDB802"/>
                </a:solidFill>
                <a:latin typeface="Calibri"/>
                <a:cs typeface="Calibri"/>
              </a:rPr>
              <a:t>?</a:t>
            </a:r>
            <a:endParaRPr lang="nl-NL" sz="4800" b="1" dirty="0">
              <a:solidFill>
                <a:srgbClr val="FDB802"/>
              </a:solidFill>
              <a:latin typeface="Calibri"/>
              <a:cs typeface="Calibri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60374"/>
            <a:ext cx="8229600" cy="3965789"/>
          </a:xfrm>
        </p:spPr>
        <p:txBody>
          <a:bodyPr/>
          <a:lstStyle/>
          <a:p>
            <a:r>
              <a:rPr lang="nl-NL" sz="2400" dirty="0" smtClean="0"/>
              <a:t>Roosterwijzigingen</a:t>
            </a:r>
            <a:r>
              <a:rPr lang="nl-NL" dirty="0" smtClean="0"/>
              <a:t> </a:t>
            </a:r>
            <a:r>
              <a:rPr lang="nl-NL" sz="2400" dirty="0" smtClean="0">
                <a:solidFill>
                  <a:srgbClr val="FDB802"/>
                </a:solidFill>
              </a:rPr>
              <a:t>-&gt; dagelijks op elke school;</a:t>
            </a:r>
          </a:p>
          <a:p>
            <a:r>
              <a:rPr lang="nl-NL" sz="2400" dirty="0" smtClean="0">
                <a:solidFill>
                  <a:srgbClr val="FDB802"/>
                </a:solidFill>
              </a:rPr>
              <a:t>Via roosterbord, internet, </a:t>
            </a:r>
            <a:r>
              <a:rPr lang="nl-NL" sz="2400" dirty="0" smtClean="0">
                <a:solidFill>
                  <a:srgbClr val="FDB802"/>
                </a:solidFill>
              </a:rPr>
              <a:t>teletekst</a:t>
            </a:r>
            <a:r>
              <a:rPr lang="nl-NL" sz="2400" smtClean="0">
                <a:solidFill>
                  <a:srgbClr val="FDB802"/>
                </a:solidFill>
              </a:rPr>
              <a:t>, Email </a:t>
            </a:r>
            <a:r>
              <a:rPr lang="nl-NL" sz="2400" dirty="0" smtClean="0"/>
              <a:t>(halen);</a:t>
            </a:r>
          </a:p>
          <a:p>
            <a:r>
              <a:rPr lang="en-US" sz="2400" dirty="0" smtClean="0">
                <a:solidFill>
                  <a:srgbClr val="FDB802"/>
                </a:solidFill>
              </a:rPr>
              <a:t>Nu </a:t>
            </a:r>
            <a:r>
              <a:rPr lang="en-US" sz="2400" dirty="0" err="1" smtClean="0">
                <a:solidFill>
                  <a:srgbClr val="FDB802"/>
                </a:solidFill>
              </a:rPr>
              <a:t>StudyCall</a:t>
            </a:r>
            <a:r>
              <a:rPr lang="en-US" sz="2400" dirty="0" smtClean="0">
                <a:solidFill>
                  <a:srgbClr val="FDB802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ontvangen</a:t>
            </a:r>
            <a:r>
              <a:rPr lang="en-US" sz="2400" dirty="0" smtClean="0"/>
              <a:t>);</a:t>
            </a:r>
            <a:endParaRPr lang="nl-NL" sz="2400" dirty="0" smtClean="0"/>
          </a:p>
          <a:p>
            <a:r>
              <a:rPr lang="en-US" sz="2400" dirty="0" err="1" smtClean="0"/>
              <a:t>Mobiele</a:t>
            </a:r>
            <a:r>
              <a:rPr lang="en-US" sz="2400" dirty="0" smtClean="0"/>
              <a:t> </a:t>
            </a:r>
            <a:r>
              <a:rPr lang="en-US" sz="2400" dirty="0" err="1" smtClean="0"/>
              <a:t>telefoon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DB802"/>
                </a:solidFill>
              </a:rPr>
              <a:t>en social media.</a:t>
            </a:r>
            <a:endParaRPr lang="nl-NL" sz="2400" dirty="0">
              <a:solidFill>
                <a:srgbClr val="FDB802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C2334-539E-BD4F-9957-4F0430C0A1A4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  <p:pic>
        <p:nvPicPr>
          <p:cNvPr id="6" name="Afbeelding 7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27000"/>
            <a:ext cx="174783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078" y="3791742"/>
            <a:ext cx="3924621" cy="2929733"/>
          </a:xfrm>
          <a:prstGeom prst="rect">
            <a:avLst/>
          </a:prstGeom>
        </p:spPr>
      </p:pic>
      <p:sp>
        <p:nvSpPr>
          <p:cNvPr id="9" name="Tekstvak 6"/>
          <p:cNvSpPr txBox="1"/>
          <p:nvPr/>
        </p:nvSpPr>
        <p:spPr>
          <a:xfrm rot="16200000">
            <a:off x="5783263" y="3095625"/>
            <a:ext cx="6721475" cy="530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nl-NL" sz="10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Vertrouwelijk</a:t>
            </a:r>
          </a:p>
          <a:p>
            <a:pPr eaLnBrk="1" hangingPunct="1">
              <a:defRPr/>
            </a:pPr>
            <a:endParaRPr lang="nl-NL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A95FE01-4EAB-8A47-BE10-5E49432BB813}" type="slidenum">
              <a:rPr lang="nl-NL" sz="1100">
                <a:solidFill>
                  <a:srgbClr val="FFD037"/>
                </a:solidFill>
              </a:rPr>
              <a:pPr eaLnBrk="1" hangingPunct="1"/>
              <a:t>3</a:t>
            </a:fld>
            <a:endParaRPr lang="nl-NL" sz="1100">
              <a:solidFill>
                <a:srgbClr val="FFD037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 rot="16200000">
            <a:off x="5783263" y="3095625"/>
            <a:ext cx="6721475" cy="530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nl-NL" sz="10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Vertrouwelijk</a:t>
            </a:r>
          </a:p>
          <a:p>
            <a:pPr eaLnBrk="1" hangingPunct="1">
              <a:defRPr/>
            </a:pPr>
            <a:endParaRPr lang="nl-NL" sz="1800" dirty="0" smtClean="0"/>
          </a:p>
        </p:txBody>
      </p:sp>
      <p:pic>
        <p:nvPicPr>
          <p:cNvPr id="21508" name="Afbeelding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27000"/>
            <a:ext cx="174783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kstvak 12"/>
          <p:cNvSpPr txBox="1">
            <a:spLocks noChangeArrowheads="1"/>
          </p:cNvSpPr>
          <p:nvPr/>
        </p:nvSpPr>
        <p:spPr bwMode="auto">
          <a:xfrm>
            <a:off x="1279982" y="3555608"/>
            <a:ext cx="668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/>
              <a:t>School</a:t>
            </a:r>
            <a:endParaRPr lang="nl-NL" sz="1400" dirty="0"/>
          </a:p>
        </p:txBody>
      </p:sp>
      <p:sp>
        <p:nvSpPr>
          <p:cNvPr id="21511" name="Tekstvak 13"/>
          <p:cNvSpPr txBox="1">
            <a:spLocks noChangeArrowheads="1"/>
          </p:cNvSpPr>
          <p:nvPr/>
        </p:nvSpPr>
        <p:spPr bwMode="auto">
          <a:xfrm>
            <a:off x="4412581" y="3854633"/>
            <a:ext cx="762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err="1">
                <a:solidFill>
                  <a:srgbClr val="FDB802"/>
                </a:solidFill>
              </a:rPr>
              <a:t>Leerling</a:t>
            </a:r>
            <a:endParaRPr lang="nl-NL" sz="1400" dirty="0">
              <a:solidFill>
                <a:srgbClr val="FDB802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7007225" y="3322066"/>
            <a:ext cx="1563688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US" sz="1400" dirty="0" err="1" smtClean="0">
                <a:solidFill>
                  <a:srgbClr val="FDB802"/>
                </a:solidFill>
              </a:rPr>
              <a:t>Adverteerder</a:t>
            </a:r>
            <a:endParaRPr lang="en-US" sz="1400" dirty="0" smtClean="0">
              <a:solidFill>
                <a:srgbClr val="FDB802"/>
              </a:solidFill>
            </a:endParaRPr>
          </a:p>
          <a:p>
            <a:pPr eaLnBrk="1" hangingPunct="1">
              <a:defRPr/>
            </a:pPr>
            <a:endParaRPr lang="nl-NL" sz="1400" dirty="0" smtClean="0">
              <a:solidFill>
                <a:srgbClr val="FDB802"/>
              </a:solidFill>
              <a:effectLst>
                <a:outerShdw blurRad="38100" dist="38100" dir="2700000" algn="tl">
                  <a:srgbClr val="1F497D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14" y="952084"/>
            <a:ext cx="7428022" cy="2785508"/>
          </a:xfrm>
          <a:prstGeom prst="rect">
            <a:avLst/>
          </a:prstGeom>
        </p:spPr>
      </p:pic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2810419" y="295275"/>
            <a:ext cx="6810735" cy="1295400"/>
          </a:xfrm>
        </p:spPr>
        <p:txBody>
          <a:bodyPr anchor="t"/>
          <a:lstStyle/>
          <a:p>
            <a:pPr algn="l" eaLnBrk="1" hangingPunct="1"/>
            <a:r>
              <a:rPr lang="nl-NL" sz="4800" b="1" dirty="0" smtClean="0">
                <a:solidFill>
                  <a:srgbClr val="FDB802"/>
                </a:solidFill>
                <a:latin typeface="Calibri" charset="0"/>
                <a:ea typeface="MS PGothic" charset="0"/>
                <a:cs typeface="MS PGothic" charset="0"/>
              </a:rPr>
              <a:t>Wat is StudyCall?</a:t>
            </a:r>
            <a:endParaRPr lang="nl-NL" sz="4800" b="1" dirty="0">
              <a:solidFill>
                <a:srgbClr val="FDB802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15950" y="4162608"/>
            <a:ext cx="8382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>
              <a:srgbClr val="000000">
                <a:alpha val="0"/>
              </a:srgbClr>
            </a:outerShdw>
          </a:effectLst>
        </p:spPr>
        <p:txBody>
          <a:bodyPr wrap="square">
            <a:spAutoFit/>
          </a:bodyPr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/>
              <a:t>Roosterwijzigingen/berichten </a:t>
            </a:r>
            <a:r>
              <a:rPr lang="nl-NL" sz="2400" dirty="0" smtClean="0">
                <a:solidFill>
                  <a:srgbClr val="FDB802"/>
                </a:solidFill>
              </a:rPr>
              <a:t>naar scholieren </a:t>
            </a:r>
            <a:r>
              <a:rPr lang="nl-NL" sz="2400" dirty="0">
                <a:solidFill>
                  <a:srgbClr val="FDB802"/>
                </a:solidFill>
              </a:rPr>
              <a:t>en </a:t>
            </a:r>
            <a:r>
              <a:rPr lang="nl-NL" sz="2400" dirty="0" smtClean="0">
                <a:solidFill>
                  <a:srgbClr val="FDB802"/>
                </a:solidFill>
              </a:rPr>
              <a:t>studenten;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DB802"/>
                </a:solidFill>
              </a:rPr>
              <a:t>Mobiele telefoon </a:t>
            </a:r>
            <a:r>
              <a:rPr lang="nl-NL" sz="2400" dirty="0">
                <a:solidFill>
                  <a:schemeClr val="tx1">
                    <a:lumMod val="95000"/>
                  </a:schemeClr>
                </a:solidFill>
              </a:rPr>
              <a:t>en </a:t>
            </a:r>
            <a:r>
              <a:rPr lang="nl-NL" sz="2400" dirty="0" err="1" smtClean="0">
                <a:solidFill>
                  <a:schemeClr val="tx1">
                    <a:lumMod val="95000"/>
                  </a:schemeClr>
                </a:solidFill>
              </a:rPr>
              <a:t>social</a:t>
            </a:r>
            <a:r>
              <a:rPr lang="nl-NL" sz="2400" dirty="0" smtClean="0">
                <a:solidFill>
                  <a:schemeClr val="tx1">
                    <a:lumMod val="95000"/>
                  </a:schemeClr>
                </a:solidFill>
              </a:rPr>
              <a:t> media;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DB802"/>
                </a:solidFill>
              </a:rPr>
              <a:t>Privacy </a:t>
            </a:r>
            <a:r>
              <a:rPr lang="nl-NL" sz="2400" dirty="0" smtClean="0"/>
              <a:t>wetgeving </a:t>
            </a:r>
            <a:r>
              <a:rPr lang="nl-NL" sz="2400" dirty="0" smtClean="0">
                <a:solidFill>
                  <a:srgbClr val="FDB802"/>
                </a:solidFill>
              </a:rPr>
              <a:t>en </a:t>
            </a:r>
            <a:r>
              <a:rPr lang="nl-NL" sz="2400" dirty="0" err="1" smtClean="0">
                <a:solidFill>
                  <a:srgbClr val="FDB802"/>
                </a:solidFill>
              </a:rPr>
              <a:t>SMS-gedragscode</a:t>
            </a:r>
            <a:r>
              <a:rPr lang="nl-NL" sz="2400" dirty="0" smtClean="0">
                <a:solidFill>
                  <a:srgbClr val="FDB802"/>
                </a:solidFill>
              </a:rPr>
              <a:t>;</a:t>
            </a:r>
            <a:endParaRPr lang="nl-NL" sz="2400" dirty="0" smtClean="0">
              <a:solidFill>
                <a:srgbClr val="FFFFFF"/>
              </a:solidFill>
            </a:endParaRP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FFFFF"/>
                </a:solidFill>
              </a:rPr>
              <a:t>Gratis </a:t>
            </a:r>
            <a:r>
              <a:rPr lang="nl-NL" sz="2400" dirty="0">
                <a:solidFill>
                  <a:srgbClr val="FDB802"/>
                </a:solidFill>
              </a:rPr>
              <a:t>voor </a:t>
            </a:r>
            <a:r>
              <a:rPr lang="nl-NL" sz="2400" dirty="0" smtClean="0">
                <a:solidFill>
                  <a:srgbClr val="FDB802"/>
                </a:solidFill>
              </a:rPr>
              <a:t>scholen;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DB802"/>
                </a:solidFill>
              </a:rPr>
              <a:t>Betaald door </a:t>
            </a:r>
            <a:r>
              <a:rPr lang="nl-NL" sz="2400" dirty="0"/>
              <a:t>adverteerders </a:t>
            </a:r>
            <a:r>
              <a:rPr lang="nl-NL" sz="2400" dirty="0">
                <a:solidFill>
                  <a:srgbClr val="FDB802"/>
                </a:solidFill>
              </a:rPr>
              <a:t>(USP</a:t>
            </a:r>
            <a:r>
              <a:rPr lang="nl-NL" sz="2400" dirty="0" smtClean="0">
                <a:solidFill>
                  <a:srgbClr val="FDB802"/>
                </a:solidFill>
              </a:rPr>
              <a:t>);</a:t>
            </a:r>
          </a:p>
          <a:p>
            <a:pPr marL="273050" indent="-273050" eaLnBrk="1" hangingPunct="1">
              <a:buFont typeface="Arial"/>
              <a:buChar char="•"/>
            </a:pPr>
            <a:r>
              <a:rPr lang="nl-NL" sz="2400" dirty="0" smtClean="0">
                <a:solidFill>
                  <a:srgbClr val="FDB802"/>
                </a:solidFill>
              </a:rPr>
              <a:t>Zelf </a:t>
            </a:r>
            <a:r>
              <a:rPr lang="nl-NL" sz="2400" dirty="0" smtClean="0"/>
              <a:t>soort advertentie </a:t>
            </a:r>
            <a:r>
              <a:rPr lang="nl-NL" sz="2400" dirty="0" smtClean="0">
                <a:solidFill>
                  <a:srgbClr val="FDB802"/>
                </a:solidFill>
              </a:rPr>
              <a:t>bepalen -&gt; zowel leerling als school.</a:t>
            </a:r>
          </a:p>
          <a:p>
            <a:pPr marL="273050" indent="-273050" eaLnBrk="1" hangingPunct="1">
              <a:buFont typeface="Arial"/>
              <a:buChar char="•"/>
            </a:pPr>
            <a:r>
              <a:rPr lang="nl-NL" sz="2400" dirty="0"/>
              <a:t>S</a:t>
            </a:r>
            <a:r>
              <a:rPr lang="nl-NL" sz="2400" dirty="0" smtClean="0"/>
              <a:t>tand </a:t>
            </a:r>
            <a:r>
              <a:rPr lang="nl-NL" sz="2400" dirty="0" err="1" smtClean="0"/>
              <a:t>alone</a:t>
            </a:r>
            <a:r>
              <a:rPr lang="nl-NL" sz="2400" dirty="0" smtClean="0"/>
              <a:t> of koppelen </a:t>
            </a:r>
            <a:r>
              <a:rPr lang="nl-NL" sz="2400" dirty="0" smtClean="0">
                <a:solidFill>
                  <a:srgbClr val="FDB802"/>
                </a:solidFill>
              </a:rPr>
              <a:t>met schoolsystemen</a:t>
            </a:r>
            <a:endParaRPr lang="nl-NL" sz="2400" dirty="0">
              <a:solidFill>
                <a:srgbClr val="FDB802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 dirty="0">
              <a:solidFill>
                <a:srgbClr val="FFD037"/>
              </a:solidFill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A95FE01-4EAB-8A47-BE10-5E49432BB813}" type="slidenum">
              <a:rPr lang="nl-NL" sz="1100">
                <a:solidFill>
                  <a:srgbClr val="FFD037"/>
                </a:solidFill>
              </a:rPr>
              <a:pPr eaLnBrk="1" hangingPunct="1"/>
              <a:t>4</a:t>
            </a:fld>
            <a:endParaRPr lang="nl-NL" sz="1100">
              <a:solidFill>
                <a:srgbClr val="FFD037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 rot="16200000">
            <a:off x="5783263" y="3095625"/>
            <a:ext cx="6721475" cy="530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nl-NL" sz="1000" smtClean="0">
                <a:solidFill>
                  <a:srgbClr val="40404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Vertrouwelijk</a:t>
            </a:r>
          </a:p>
          <a:p>
            <a:pPr eaLnBrk="1" hangingPunct="1">
              <a:defRPr/>
            </a:pPr>
            <a:endParaRPr lang="nl-NL" sz="1800" smtClean="0"/>
          </a:p>
        </p:txBody>
      </p:sp>
      <p:pic>
        <p:nvPicPr>
          <p:cNvPr id="21508" name="Afbeelding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27000"/>
            <a:ext cx="174783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kstvak 12"/>
          <p:cNvSpPr txBox="1">
            <a:spLocks noChangeArrowheads="1"/>
          </p:cNvSpPr>
          <p:nvPr/>
        </p:nvSpPr>
        <p:spPr bwMode="auto">
          <a:xfrm>
            <a:off x="1279982" y="3555608"/>
            <a:ext cx="668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FDB802"/>
                </a:solidFill>
              </a:rPr>
              <a:t>School</a:t>
            </a:r>
            <a:endParaRPr lang="nl-NL" sz="1400" dirty="0">
              <a:solidFill>
                <a:srgbClr val="FDB802"/>
              </a:solidFill>
            </a:endParaRPr>
          </a:p>
        </p:txBody>
      </p:sp>
      <p:sp>
        <p:nvSpPr>
          <p:cNvPr id="21511" name="Tekstvak 13"/>
          <p:cNvSpPr txBox="1">
            <a:spLocks noChangeArrowheads="1"/>
          </p:cNvSpPr>
          <p:nvPr/>
        </p:nvSpPr>
        <p:spPr bwMode="auto">
          <a:xfrm>
            <a:off x="4412581" y="3854633"/>
            <a:ext cx="762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err="1"/>
              <a:t>Leerling</a:t>
            </a:r>
            <a:endParaRPr lang="nl-NL" sz="1400" dirty="0"/>
          </a:p>
        </p:txBody>
      </p:sp>
      <p:sp>
        <p:nvSpPr>
          <p:cNvPr id="15" name="Tekstvak 14"/>
          <p:cNvSpPr txBox="1"/>
          <p:nvPr/>
        </p:nvSpPr>
        <p:spPr>
          <a:xfrm>
            <a:off x="7007225" y="3322066"/>
            <a:ext cx="1563688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US" sz="1400" dirty="0" err="1" smtClean="0">
                <a:solidFill>
                  <a:srgbClr val="FDB802"/>
                </a:solidFill>
              </a:rPr>
              <a:t>Adverteerder</a:t>
            </a:r>
            <a:endParaRPr lang="en-US" sz="1400" dirty="0" smtClean="0">
              <a:solidFill>
                <a:srgbClr val="FDB802"/>
              </a:solidFill>
            </a:endParaRPr>
          </a:p>
          <a:p>
            <a:pPr eaLnBrk="1" hangingPunct="1">
              <a:defRPr/>
            </a:pPr>
            <a:endParaRPr lang="nl-NL" sz="1400" dirty="0" smtClean="0">
              <a:solidFill>
                <a:srgbClr val="FDB802"/>
              </a:solidFill>
              <a:effectLst>
                <a:outerShdw blurRad="38100" dist="38100" dir="2700000" algn="tl">
                  <a:srgbClr val="1F497D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14" y="952084"/>
            <a:ext cx="7428022" cy="2785508"/>
          </a:xfrm>
          <a:prstGeom prst="rect">
            <a:avLst/>
          </a:prstGeom>
        </p:spPr>
      </p:pic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2810419" y="295275"/>
            <a:ext cx="6810735" cy="1295400"/>
          </a:xfrm>
        </p:spPr>
        <p:txBody>
          <a:bodyPr anchor="t"/>
          <a:lstStyle/>
          <a:p>
            <a:pPr algn="l" eaLnBrk="1" hangingPunct="1"/>
            <a:r>
              <a:rPr lang="nl-NL" sz="4800" b="1" dirty="0" smtClean="0">
                <a:solidFill>
                  <a:srgbClr val="FDB802"/>
                </a:solidFill>
                <a:latin typeface="Calibri" charset="0"/>
                <a:ea typeface="MS PGothic" charset="0"/>
                <a:cs typeface="MS PGothic" charset="0"/>
              </a:rPr>
              <a:t>Wat is StudyCall?</a:t>
            </a:r>
            <a:endParaRPr lang="nl-NL" sz="4800" b="1" dirty="0">
              <a:solidFill>
                <a:srgbClr val="FDB802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15950" y="4305587"/>
            <a:ext cx="8382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>
              <a:srgbClr val="000000">
                <a:alpha val="0"/>
              </a:srgbClr>
            </a:outerShdw>
          </a:effectLst>
        </p:spPr>
        <p:txBody>
          <a:bodyPr wrap="square">
            <a:spAutoFit/>
          </a:bodyPr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DB802"/>
                </a:solidFill>
              </a:rPr>
              <a:t>Berichten </a:t>
            </a:r>
            <a:r>
              <a:rPr lang="nl-NL" sz="2400" dirty="0" smtClean="0"/>
              <a:t>direct </a:t>
            </a:r>
            <a:r>
              <a:rPr lang="nl-NL" sz="2400" dirty="0" smtClean="0">
                <a:solidFill>
                  <a:srgbClr val="FDB802"/>
                </a:solidFill>
              </a:rPr>
              <a:t>op mobiele telefoon;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Geen actie nodig </a:t>
            </a: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om berichten “op te halen”;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Alle gegevens/voorkeuren in te stellen </a:t>
            </a:r>
            <a:r>
              <a:rPr lang="nl-NL" sz="2400" dirty="0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via </a:t>
            </a:r>
            <a:r>
              <a:rPr lang="nl-NL" sz="2400" dirty="0" err="1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StudyCall</a:t>
            </a:r>
            <a:r>
              <a:rPr lang="nl-NL" sz="2400" dirty="0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 website;</a:t>
            </a:r>
          </a:p>
          <a:p>
            <a:pPr marL="269875" indent="-269875">
              <a:buFont typeface="Arial" charset="0"/>
              <a:buChar char="•"/>
            </a:pPr>
            <a:r>
              <a:rPr lang="nl-NL" sz="2400" dirty="0" smtClean="0">
                <a:solidFill>
                  <a:srgbClr val="FFFFFF"/>
                </a:solidFill>
              </a:rPr>
              <a:t>Gratis </a:t>
            </a:r>
            <a:r>
              <a:rPr lang="nl-NL" sz="2400" dirty="0" smtClean="0">
                <a:solidFill>
                  <a:srgbClr val="FDB802"/>
                </a:solidFill>
              </a:rPr>
              <a:t>voor leerlingen;</a:t>
            </a:r>
          </a:p>
          <a:p>
            <a:pPr marL="269875" indent="-269875">
              <a:buFont typeface="Arial" charset="0"/>
              <a:buChar char="•"/>
            </a:pPr>
            <a:r>
              <a:rPr lang="nl-NL" sz="2400" dirty="0" smtClean="0">
                <a:solidFill>
                  <a:srgbClr val="FDB802"/>
                </a:solidFill>
              </a:rPr>
              <a:t>Alleen </a:t>
            </a:r>
            <a:r>
              <a:rPr lang="nl-NL" sz="2400" dirty="0" smtClean="0"/>
              <a:t>interessante</a:t>
            </a:r>
            <a:r>
              <a:rPr lang="nl-NL" sz="2400" dirty="0" smtClean="0">
                <a:solidFill>
                  <a:srgbClr val="FDB802"/>
                </a:solidFill>
              </a:rPr>
              <a:t> advertenties</a:t>
            </a:r>
          </a:p>
          <a:p>
            <a:endParaRPr lang="nl-NL" sz="2400" dirty="0" smtClean="0">
              <a:solidFill>
                <a:srgbClr val="FFFFFF"/>
              </a:solidFill>
            </a:endParaRPr>
          </a:p>
          <a:p>
            <a:pPr marL="269875" indent="-269875" eaLnBrk="1" hangingPunct="1">
              <a:buFont typeface="Arial" charset="0"/>
              <a:buChar char="•"/>
            </a:pPr>
            <a:endParaRPr lang="nl-NL" sz="2400" dirty="0">
              <a:solidFill>
                <a:srgbClr val="FFD037"/>
              </a:solidFill>
              <a:ea typeface="MS PGothic" pitchFamily="34" charset="-128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703590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A95FE01-4EAB-8A47-BE10-5E49432BB813}" type="slidenum">
              <a:rPr lang="nl-NL" sz="1100">
                <a:solidFill>
                  <a:srgbClr val="FFD037"/>
                </a:solidFill>
              </a:rPr>
              <a:pPr eaLnBrk="1" hangingPunct="1"/>
              <a:t>5</a:t>
            </a:fld>
            <a:endParaRPr lang="nl-NL" sz="1100">
              <a:solidFill>
                <a:srgbClr val="FFD037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 rot="16200000">
            <a:off x="5783263" y="3095625"/>
            <a:ext cx="6721475" cy="530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nl-NL" sz="1000" smtClean="0">
                <a:solidFill>
                  <a:srgbClr val="40404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Vertrouwelijk</a:t>
            </a:r>
          </a:p>
          <a:p>
            <a:pPr eaLnBrk="1" hangingPunct="1">
              <a:defRPr/>
            </a:pPr>
            <a:endParaRPr lang="nl-NL" sz="1800" smtClean="0"/>
          </a:p>
        </p:txBody>
      </p:sp>
      <p:pic>
        <p:nvPicPr>
          <p:cNvPr id="21508" name="Afbeelding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27000"/>
            <a:ext cx="174783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kstvak 12"/>
          <p:cNvSpPr txBox="1">
            <a:spLocks noChangeArrowheads="1"/>
          </p:cNvSpPr>
          <p:nvPr/>
        </p:nvSpPr>
        <p:spPr bwMode="auto">
          <a:xfrm>
            <a:off x="1279982" y="3555608"/>
            <a:ext cx="668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FDB802"/>
                </a:solidFill>
              </a:rPr>
              <a:t>School</a:t>
            </a:r>
            <a:endParaRPr lang="nl-NL" sz="1400" dirty="0">
              <a:solidFill>
                <a:srgbClr val="FDB802"/>
              </a:solidFill>
            </a:endParaRPr>
          </a:p>
        </p:txBody>
      </p:sp>
      <p:sp>
        <p:nvSpPr>
          <p:cNvPr id="21511" name="Tekstvak 13"/>
          <p:cNvSpPr txBox="1">
            <a:spLocks noChangeArrowheads="1"/>
          </p:cNvSpPr>
          <p:nvPr/>
        </p:nvSpPr>
        <p:spPr bwMode="auto">
          <a:xfrm>
            <a:off x="4412581" y="3854633"/>
            <a:ext cx="762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err="1">
                <a:solidFill>
                  <a:srgbClr val="FDB802"/>
                </a:solidFill>
              </a:rPr>
              <a:t>Leerling</a:t>
            </a:r>
            <a:endParaRPr lang="nl-NL" sz="1400" dirty="0">
              <a:solidFill>
                <a:srgbClr val="FDB802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7007225" y="3322066"/>
            <a:ext cx="1563688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US" sz="1400" dirty="0" err="1" smtClean="0"/>
              <a:t>Adverteerder</a:t>
            </a:r>
            <a:endParaRPr lang="en-US" sz="1400" dirty="0" smtClean="0"/>
          </a:p>
          <a:p>
            <a:pPr eaLnBrk="1" hangingPunct="1">
              <a:defRPr/>
            </a:pPr>
            <a:endParaRPr lang="nl-NL" sz="1400" dirty="0" smtClean="0">
              <a:effectLst>
                <a:outerShdw blurRad="38100" dist="38100" dir="2700000" algn="tl">
                  <a:srgbClr val="1F497D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14" y="952084"/>
            <a:ext cx="7428022" cy="2785508"/>
          </a:xfrm>
          <a:prstGeom prst="rect">
            <a:avLst/>
          </a:prstGeom>
        </p:spPr>
      </p:pic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2810419" y="295275"/>
            <a:ext cx="6810735" cy="1295400"/>
          </a:xfrm>
        </p:spPr>
        <p:txBody>
          <a:bodyPr anchor="t"/>
          <a:lstStyle/>
          <a:p>
            <a:pPr algn="l" eaLnBrk="1" hangingPunct="1"/>
            <a:r>
              <a:rPr lang="nl-NL" sz="4800" b="1" dirty="0" smtClean="0">
                <a:solidFill>
                  <a:srgbClr val="FDB802"/>
                </a:solidFill>
                <a:latin typeface="Calibri" charset="0"/>
                <a:ea typeface="MS PGothic" charset="0"/>
                <a:cs typeface="MS PGothic" charset="0"/>
              </a:rPr>
              <a:t>Wat is StudyCall?</a:t>
            </a:r>
            <a:endParaRPr lang="nl-NL" sz="4800" b="1" dirty="0">
              <a:solidFill>
                <a:srgbClr val="FDB802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15950" y="4305587"/>
            <a:ext cx="8382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>
              <a:srgbClr val="000000">
                <a:alpha val="0"/>
              </a:srgbClr>
            </a:outerShdw>
          </a:effectLst>
        </p:spPr>
        <p:txBody>
          <a:bodyPr wrap="square">
            <a:spAutoFit/>
          </a:bodyPr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/>
              <a:t>Zeer gericht adverteren </a:t>
            </a:r>
            <a:r>
              <a:rPr lang="nl-NL" sz="2400" dirty="0" smtClean="0">
                <a:solidFill>
                  <a:srgbClr val="FDB802"/>
                </a:solidFill>
              </a:rPr>
              <a:t>binnen een moeilijk te bereiken doelgroep;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Eenvoudig</a:t>
            </a: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 campagnes aanmaken via StudyCall website; 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err="1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Realtime</a:t>
            </a: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 campagnes beheren;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Direct </a:t>
            </a:r>
            <a:r>
              <a:rPr lang="nl-NL" sz="2400" dirty="0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inzicht in doelgroep </a:t>
            </a: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bereik;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Realtime </a:t>
            </a:r>
            <a:r>
              <a:rPr lang="nl-NL" sz="2400" dirty="0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statistieken en kosten overzicht</a:t>
            </a: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.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nl-NL" sz="2400" dirty="0">
              <a:solidFill>
                <a:srgbClr val="FFD037"/>
              </a:solidFill>
              <a:ea typeface="MS PGothic" pitchFamily="34" charset="-128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75426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1"/>
          <p:cNvSpPr>
            <a:spLocks noGrp="1"/>
          </p:cNvSpPr>
          <p:nvPr>
            <p:ph type="ctrTitle"/>
          </p:nvPr>
        </p:nvSpPr>
        <p:spPr>
          <a:xfrm>
            <a:off x="808038" y="1162050"/>
            <a:ext cx="7878762" cy="1295400"/>
          </a:xfrm>
          <a:effectLst>
            <a:outerShdw dist="12700" dir="5400000" rotWithShape="0">
              <a:srgbClr val="000000">
                <a:alpha val="0"/>
              </a:srgbClr>
            </a:outerShdw>
          </a:effectLst>
        </p:spPr>
        <p:txBody>
          <a:bodyPr anchor="t"/>
          <a:lstStyle/>
          <a:p>
            <a:pPr algn="l" eaLnBrk="1" hangingPunct="1"/>
            <a:r>
              <a:rPr lang="nl-NL" sz="7200" b="1" dirty="0" smtClean="0">
                <a:solidFill>
                  <a:srgbClr val="FFD037"/>
                </a:solidFill>
                <a:latin typeface="Calibri" charset="0"/>
                <a:ea typeface="MS PGothic" charset="0"/>
                <a:cs typeface="MS PGothic" charset="0"/>
              </a:rPr>
              <a:t>TOEKOMST: </a:t>
            </a:r>
            <a:r>
              <a:rPr lang="nl-NL" sz="3200" dirty="0" err="1" smtClean="0">
                <a:solidFill>
                  <a:srgbClr val="FFFFFF"/>
                </a:solidFill>
                <a:latin typeface="Calibri" charset="0"/>
                <a:ea typeface="MS PGothic" charset="0"/>
                <a:cs typeface="MS PGothic" charset="0"/>
              </a:rPr>
              <a:t>Roadmap</a:t>
            </a:r>
            <a:endParaRPr lang="nl-NL" sz="3200" b="1" dirty="0">
              <a:solidFill>
                <a:srgbClr val="FFD037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58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AEA15BF-0926-074C-8916-9FED1BCFCCFE}" type="slidenum">
              <a:rPr lang="nl-NL" sz="1100">
                <a:solidFill>
                  <a:srgbClr val="FFD037"/>
                </a:solidFill>
              </a:rPr>
              <a:pPr eaLnBrk="1" hangingPunct="1"/>
              <a:t>6</a:t>
            </a:fld>
            <a:endParaRPr lang="nl-NL" sz="1100">
              <a:solidFill>
                <a:srgbClr val="FFD037"/>
              </a:solidFill>
            </a:endParaRPr>
          </a:p>
        </p:txBody>
      </p:sp>
      <p:pic>
        <p:nvPicPr>
          <p:cNvPr id="35843" name="Afbeelding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27000"/>
            <a:ext cx="174783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/>
          <p:nvPr/>
        </p:nvSpPr>
        <p:spPr>
          <a:xfrm rot="16200000">
            <a:off x="5783263" y="3095625"/>
            <a:ext cx="6721475" cy="530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nl-NL" sz="1000" smtClean="0">
                <a:solidFill>
                  <a:srgbClr val="40404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Vertrouwelijk</a:t>
            </a:r>
          </a:p>
          <a:p>
            <a:pPr eaLnBrk="1" hangingPunct="1">
              <a:defRPr/>
            </a:pPr>
            <a:endParaRPr lang="nl-NL" sz="1800" smtClean="0"/>
          </a:p>
        </p:txBody>
      </p:sp>
      <p:sp>
        <p:nvSpPr>
          <p:cNvPr id="35845" name="Text Box 12"/>
          <p:cNvSpPr txBox="1">
            <a:spLocks noChangeArrowheads="1"/>
          </p:cNvSpPr>
          <p:nvPr/>
        </p:nvSpPr>
        <p:spPr bwMode="auto">
          <a:xfrm>
            <a:off x="1871663" y="5691188"/>
            <a:ext cx="29194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nl-NL" sz="1000">
                <a:solidFill>
                  <a:srgbClr val="FFFFFF"/>
                </a:solidFill>
                <a:latin typeface="Trebuchet MS" charset="0"/>
              </a:rPr>
              <a:t>Berichten via:</a:t>
            </a:r>
          </a:p>
          <a:p>
            <a:pPr eaLnBrk="1" hangingPunct="1">
              <a:buFontTx/>
              <a:buChar char="-"/>
            </a:pPr>
            <a:r>
              <a:rPr lang="nl-NL" sz="1000">
                <a:solidFill>
                  <a:srgbClr val="FFFFFF"/>
                </a:solidFill>
                <a:latin typeface="Trebuchet MS" charset="0"/>
              </a:rPr>
              <a:t> WhatsApp </a:t>
            </a:r>
          </a:p>
          <a:p>
            <a:pPr eaLnBrk="1" hangingPunct="1">
              <a:buFontTx/>
              <a:buChar char="-"/>
            </a:pPr>
            <a:r>
              <a:rPr lang="nl-NL" sz="1000">
                <a:solidFill>
                  <a:srgbClr val="FFFFFF"/>
                </a:solidFill>
                <a:latin typeface="Trebuchet MS" charset="0"/>
              </a:rPr>
              <a:t> Email</a:t>
            </a:r>
          </a:p>
        </p:txBody>
      </p:sp>
      <p:sp>
        <p:nvSpPr>
          <p:cNvPr id="35846" name="AutoShape 13"/>
          <p:cNvSpPr>
            <a:spLocks noChangeArrowheads="1"/>
          </p:cNvSpPr>
          <p:nvPr/>
        </p:nvSpPr>
        <p:spPr bwMode="auto">
          <a:xfrm>
            <a:off x="2505075" y="3703638"/>
            <a:ext cx="1541463" cy="266700"/>
          </a:xfrm>
          <a:prstGeom prst="wedgeRoundRectCallout">
            <a:avLst>
              <a:gd name="adj1" fmla="val -56551"/>
              <a:gd name="adj2" fmla="val 473579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601913" y="3703638"/>
            <a:ext cx="31765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050" dirty="0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Mobile Website</a:t>
            </a:r>
          </a:p>
        </p:txBody>
      </p:sp>
      <p:sp>
        <p:nvSpPr>
          <p:cNvPr id="35848" name="AutoShape 15"/>
          <p:cNvSpPr>
            <a:spLocks noChangeArrowheads="1"/>
          </p:cNvSpPr>
          <p:nvPr/>
        </p:nvSpPr>
        <p:spPr bwMode="auto">
          <a:xfrm>
            <a:off x="3667125" y="3168650"/>
            <a:ext cx="1179513" cy="263525"/>
          </a:xfrm>
          <a:prstGeom prst="wedgeRoundRectCallout">
            <a:avLst>
              <a:gd name="adj1" fmla="val 27255"/>
              <a:gd name="adj2" fmla="val 671204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67125" y="3160713"/>
            <a:ext cx="1179513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050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Mobile Widget</a:t>
            </a:r>
          </a:p>
        </p:txBody>
      </p:sp>
      <p:sp>
        <p:nvSpPr>
          <p:cNvPr id="35850" name="AutoShape 21"/>
          <p:cNvSpPr>
            <a:spLocks noChangeArrowheads="1"/>
          </p:cNvSpPr>
          <p:nvPr/>
        </p:nvSpPr>
        <p:spPr bwMode="auto">
          <a:xfrm>
            <a:off x="6080125" y="2690813"/>
            <a:ext cx="1431925" cy="257175"/>
          </a:xfrm>
          <a:prstGeom prst="wedgeRoundRectCallout">
            <a:avLst>
              <a:gd name="adj1" fmla="val 21986"/>
              <a:gd name="adj2" fmla="val 896176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6240463" y="2693988"/>
            <a:ext cx="2239962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050" dirty="0" err="1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Geo</a:t>
            </a:r>
            <a:r>
              <a:rPr lang="nl-NL" sz="1050" dirty="0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 </a:t>
            </a:r>
            <a:r>
              <a:rPr lang="nl-NL" sz="1050" dirty="0" err="1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Advertizing</a:t>
            </a:r>
            <a:endParaRPr lang="nl-NL" sz="1050" dirty="0">
              <a:solidFill>
                <a:srgbClr val="FFFFFF"/>
              </a:solidFill>
              <a:latin typeface="Trebuchet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35852" name="AutoShape 23"/>
          <p:cNvSpPr>
            <a:spLocks noChangeArrowheads="1"/>
          </p:cNvSpPr>
          <p:nvPr/>
        </p:nvSpPr>
        <p:spPr bwMode="auto">
          <a:xfrm>
            <a:off x="4999038" y="3160713"/>
            <a:ext cx="1647825" cy="258762"/>
          </a:xfrm>
          <a:prstGeom prst="wedgeRoundRectCallout">
            <a:avLst>
              <a:gd name="adj1" fmla="val -31963"/>
              <a:gd name="adj2" fmla="val 673463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018088" y="3160713"/>
            <a:ext cx="2127250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050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Iphone/Android APP</a:t>
            </a:r>
          </a:p>
        </p:txBody>
      </p:sp>
      <p:sp>
        <p:nvSpPr>
          <p:cNvPr id="35854" name="AutoShape 29"/>
          <p:cNvSpPr>
            <a:spLocks noChangeArrowheads="1"/>
          </p:cNvSpPr>
          <p:nvPr/>
        </p:nvSpPr>
        <p:spPr bwMode="auto">
          <a:xfrm>
            <a:off x="965200" y="2690813"/>
            <a:ext cx="1508125" cy="254000"/>
          </a:xfrm>
          <a:prstGeom prst="wedgeRoundRectCallout">
            <a:avLst>
              <a:gd name="adj1" fmla="val -29019"/>
              <a:gd name="adj2" fmla="val 900060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966788" y="2690813"/>
            <a:ext cx="2392362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050" dirty="0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Berichten via </a:t>
            </a:r>
            <a:r>
              <a:rPr lang="nl-NL" sz="1050" dirty="0" err="1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Twitter</a:t>
            </a:r>
            <a:endParaRPr lang="nl-NL" sz="1050" dirty="0">
              <a:solidFill>
                <a:srgbClr val="FFFFFF"/>
              </a:solidFill>
              <a:latin typeface="Trebuchet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35856" name="AutoShape 33"/>
          <p:cNvSpPr>
            <a:spLocks noChangeArrowheads="1"/>
          </p:cNvSpPr>
          <p:nvPr/>
        </p:nvSpPr>
        <p:spPr bwMode="auto">
          <a:xfrm>
            <a:off x="3070225" y="4303713"/>
            <a:ext cx="1108075" cy="258762"/>
          </a:xfrm>
          <a:prstGeom prst="wedgeRoundRectCallout">
            <a:avLst>
              <a:gd name="adj1" fmla="val 25861"/>
              <a:gd name="adj2" fmla="val 247625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D037"/>
              </a:solidFill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3070225" y="4303713"/>
            <a:ext cx="170497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050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Random SMS</a:t>
            </a:r>
          </a:p>
        </p:txBody>
      </p:sp>
      <p:sp>
        <p:nvSpPr>
          <p:cNvPr id="35858" name="AutoShape 35"/>
          <p:cNvSpPr>
            <a:spLocks noChangeArrowheads="1"/>
          </p:cNvSpPr>
          <p:nvPr/>
        </p:nvSpPr>
        <p:spPr bwMode="auto">
          <a:xfrm>
            <a:off x="7442200" y="3702050"/>
            <a:ext cx="1065213" cy="268288"/>
          </a:xfrm>
          <a:prstGeom prst="wedgeRoundRectCallout">
            <a:avLst>
              <a:gd name="adj1" fmla="val -33259"/>
              <a:gd name="adj2" fmla="val 464759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7486650" y="3656013"/>
            <a:ext cx="119697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050" dirty="0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.....</a:t>
            </a:r>
          </a:p>
        </p:txBody>
      </p:sp>
      <p:sp>
        <p:nvSpPr>
          <p:cNvPr id="35860" name="AutoShape 37"/>
          <p:cNvSpPr>
            <a:spLocks noChangeArrowheads="1"/>
          </p:cNvSpPr>
          <p:nvPr/>
        </p:nvSpPr>
        <p:spPr bwMode="auto">
          <a:xfrm>
            <a:off x="5737225" y="3702050"/>
            <a:ext cx="1062038" cy="268288"/>
          </a:xfrm>
          <a:prstGeom prst="wedgeRoundRectCallout">
            <a:avLst>
              <a:gd name="adj1" fmla="val 23111"/>
              <a:gd name="adj2" fmla="val 468509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5802313" y="3702050"/>
            <a:ext cx="129857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050" dirty="0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Pc </a:t>
            </a:r>
            <a:r>
              <a:rPr lang="nl-NL" sz="1050" dirty="0" err="1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Widget</a:t>
            </a:r>
            <a:endParaRPr lang="nl-NL" sz="1050" dirty="0">
              <a:solidFill>
                <a:srgbClr val="FFFFFF"/>
              </a:solidFill>
              <a:latin typeface="Trebuchet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35862" name="AutoShape 21"/>
          <p:cNvSpPr>
            <a:spLocks noChangeArrowheads="1"/>
          </p:cNvSpPr>
          <p:nvPr/>
        </p:nvSpPr>
        <p:spPr bwMode="auto">
          <a:xfrm>
            <a:off x="1608138" y="3160713"/>
            <a:ext cx="1936750" cy="258762"/>
          </a:xfrm>
          <a:prstGeom prst="wedgeRoundRectCallout">
            <a:avLst>
              <a:gd name="adj1" fmla="val -45056"/>
              <a:gd name="adj2" fmla="val 687148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624013" y="3168650"/>
            <a:ext cx="3097212" cy="252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1050" dirty="0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Berichten via </a:t>
            </a:r>
            <a:r>
              <a:rPr lang="nl-NL" sz="1050" dirty="0" err="1">
                <a:solidFill>
                  <a:srgbClr val="FFFFFF"/>
                </a:solidFill>
                <a:latin typeface="Trebuchet MS" charset="0"/>
                <a:ea typeface="MS PGothic" pitchFamily="34" charset="-128"/>
                <a:cs typeface="MS PGothic" pitchFamily="34" charset="-128"/>
              </a:rPr>
              <a:t>Facebook</a:t>
            </a:r>
            <a:endParaRPr lang="nl-NL" sz="1050" dirty="0">
              <a:solidFill>
                <a:srgbClr val="FFFFFF"/>
              </a:solidFill>
              <a:latin typeface="Trebuchet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35864" name="AutoShape 37"/>
          <p:cNvSpPr>
            <a:spLocks noChangeArrowheads="1"/>
          </p:cNvSpPr>
          <p:nvPr/>
        </p:nvSpPr>
        <p:spPr bwMode="auto">
          <a:xfrm>
            <a:off x="1858963" y="5649913"/>
            <a:ext cx="2403475" cy="674687"/>
          </a:xfrm>
          <a:prstGeom prst="wedgeRoundRectCallout">
            <a:avLst>
              <a:gd name="adj1" fmla="val -27958"/>
              <a:gd name="adj2" fmla="val -125968"/>
              <a:gd name="adj3" fmla="val 16667"/>
            </a:avLst>
          </a:prstGeom>
          <a:noFill/>
          <a:ln w="12700">
            <a:solidFill>
              <a:srgbClr val="FFD0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cxnSp>
        <p:nvCxnSpPr>
          <p:cNvPr id="35865" name="Rechte verbindingslijn met pijl 28"/>
          <p:cNvCxnSpPr>
            <a:cxnSpLocks noChangeShapeType="1"/>
          </p:cNvCxnSpPr>
          <p:nvPr/>
        </p:nvCxnSpPr>
        <p:spPr bwMode="auto">
          <a:xfrm flipV="1">
            <a:off x="720725" y="5103813"/>
            <a:ext cx="7710488" cy="68262"/>
          </a:xfrm>
          <a:prstGeom prst="straightConnector1">
            <a:avLst/>
          </a:prstGeom>
          <a:noFill/>
          <a:ln w="25400">
            <a:solidFill>
              <a:srgbClr val="FFD037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Ovaal 29"/>
          <p:cNvSpPr>
            <a:spLocks noChangeArrowheads="1"/>
          </p:cNvSpPr>
          <p:nvPr/>
        </p:nvSpPr>
        <p:spPr bwMode="auto">
          <a:xfrm>
            <a:off x="1181100" y="5000625"/>
            <a:ext cx="206375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Ovaal 30"/>
          <p:cNvSpPr>
            <a:spLocks noChangeArrowheads="1"/>
          </p:cNvSpPr>
          <p:nvPr/>
        </p:nvSpPr>
        <p:spPr bwMode="auto">
          <a:xfrm>
            <a:off x="1608138" y="5000625"/>
            <a:ext cx="207962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Ovaal 31"/>
          <p:cNvSpPr>
            <a:spLocks noChangeArrowheads="1"/>
          </p:cNvSpPr>
          <p:nvPr/>
        </p:nvSpPr>
        <p:spPr bwMode="auto">
          <a:xfrm>
            <a:off x="2298700" y="5000625"/>
            <a:ext cx="206375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Ovaal 32"/>
          <p:cNvSpPr>
            <a:spLocks noChangeArrowheads="1"/>
          </p:cNvSpPr>
          <p:nvPr/>
        </p:nvSpPr>
        <p:spPr bwMode="auto">
          <a:xfrm>
            <a:off x="3236913" y="5000625"/>
            <a:ext cx="207962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al 33"/>
          <p:cNvSpPr>
            <a:spLocks noChangeArrowheads="1"/>
          </p:cNvSpPr>
          <p:nvPr/>
        </p:nvSpPr>
        <p:spPr bwMode="auto">
          <a:xfrm>
            <a:off x="3802063" y="5000625"/>
            <a:ext cx="206375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" name="Ovaal 34"/>
          <p:cNvSpPr>
            <a:spLocks noChangeArrowheads="1"/>
          </p:cNvSpPr>
          <p:nvPr/>
        </p:nvSpPr>
        <p:spPr bwMode="auto">
          <a:xfrm>
            <a:off x="4459288" y="5000625"/>
            <a:ext cx="207962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al 35"/>
          <p:cNvSpPr>
            <a:spLocks noChangeArrowheads="1"/>
          </p:cNvSpPr>
          <p:nvPr/>
        </p:nvSpPr>
        <p:spPr bwMode="auto">
          <a:xfrm>
            <a:off x="5200650" y="5000625"/>
            <a:ext cx="207963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Ovaal 36"/>
          <p:cNvSpPr>
            <a:spLocks noChangeArrowheads="1"/>
          </p:cNvSpPr>
          <p:nvPr/>
        </p:nvSpPr>
        <p:spPr bwMode="auto">
          <a:xfrm>
            <a:off x="6405563" y="5000625"/>
            <a:ext cx="207962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8" name="Ovaal 37"/>
          <p:cNvSpPr>
            <a:spLocks noChangeArrowheads="1"/>
          </p:cNvSpPr>
          <p:nvPr/>
        </p:nvSpPr>
        <p:spPr bwMode="auto">
          <a:xfrm>
            <a:off x="7015163" y="5000625"/>
            <a:ext cx="206375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Ovaal 38"/>
          <p:cNvSpPr>
            <a:spLocks noChangeArrowheads="1"/>
          </p:cNvSpPr>
          <p:nvPr/>
        </p:nvSpPr>
        <p:spPr bwMode="auto">
          <a:xfrm>
            <a:off x="7521575" y="5000625"/>
            <a:ext cx="206375" cy="206375"/>
          </a:xfrm>
          <a:prstGeom prst="ellipse">
            <a:avLst/>
          </a:prstGeom>
          <a:solidFill>
            <a:srgbClr val="FFD037"/>
          </a:solidFill>
          <a:ln w="9525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Gelijkbenige driehoek 39"/>
          <p:cNvSpPr>
            <a:spLocks noChangeArrowheads="1"/>
          </p:cNvSpPr>
          <p:nvPr/>
        </p:nvSpPr>
        <p:spPr bwMode="auto">
          <a:xfrm rot="5400000">
            <a:off x="8293894" y="4993482"/>
            <a:ext cx="241300" cy="207962"/>
          </a:xfrm>
          <a:prstGeom prst="triangle">
            <a:avLst>
              <a:gd name="adj" fmla="val 50000"/>
            </a:avLst>
          </a:prstGeom>
          <a:solidFill>
            <a:srgbClr val="FFD03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877" name="Text Box 12"/>
          <p:cNvSpPr txBox="1">
            <a:spLocks noChangeArrowheads="1"/>
          </p:cNvSpPr>
          <p:nvPr/>
        </p:nvSpPr>
        <p:spPr bwMode="auto">
          <a:xfrm>
            <a:off x="2732088" y="5691188"/>
            <a:ext cx="1320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nl-NL" sz="1100">
              <a:solidFill>
                <a:srgbClr val="FFFFFF"/>
              </a:solidFill>
              <a:latin typeface="Trebuchet MS" charset="0"/>
            </a:endParaRPr>
          </a:p>
          <a:p>
            <a:pPr eaLnBrk="1" hangingPunct="1">
              <a:buFontTx/>
              <a:buChar char="-"/>
            </a:pPr>
            <a:r>
              <a:rPr lang="nl-NL" sz="1100">
                <a:solidFill>
                  <a:srgbClr val="FFFFFF"/>
                </a:solidFill>
                <a:latin typeface="Trebuchet MS" charset="0"/>
              </a:rPr>
              <a:t> Uitbellen</a:t>
            </a:r>
          </a:p>
          <a:p>
            <a:pPr eaLnBrk="1" hangingPunct="1">
              <a:buFontTx/>
              <a:buChar char="-"/>
            </a:pPr>
            <a:r>
              <a:rPr lang="nl-NL" sz="1100">
                <a:solidFill>
                  <a:srgbClr val="FFFFFF"/>
                </a:solidFill>
                <a:latin typeface="Trebuchet MS" charset="0"/>
              </a:rPr>
              <a:t> MSN</a:t>
            </a:r>
          </a:p>
        </p:txBody>
      </p:sp>
      <p:sp>
        <p:nvSpPr>
          <p:cNvPr id="35878" name="Text Box 12"/>
          <p:cNvSpPr txBox="1">
            <a:spLocks noChangeArrowheads="1"/>
          </p:cNvSpPr>
          <p:nvPr/>
        </p:nvSpPr>
        <p:spPr bwMode="auto">
          <a:xfrm>
            <a:off x="3548063" y="5692775"/>
            <a:ext cx="1320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nl-NL" sz="1100">
              <a:solidFill>
                <a:srgbClr val="FFFFFF"/>
              </a:solidFill>
              <a:latin typeface="Trebuchet MS" charset="0"/>
            </a:endParaRPr>
          </a:p>
          <a:p>
            <a:pPr eaLnBrk="1" hangingPunct="1">
              <a:buFontTx/>
              <a:buChar char="-"/>
            </a:pPr>
            <a:r>
              <a:rPr lang="nl-NL" sz="1100">
                <a:solidFill>
                  <a:srgbClr val="FFFFFF"/>
                </a:solidFill>
                <a:latin typeface="Trebuchet MS" charset="0"/>
              </a:rPr>
              <a:t> Ping</a:t>
            </a:r>
          </a:p>
          <a:p>
            <a:pPr eaLnBrk="1" hangingPunct="1">
              <a:buFontTx/>
              <a:buChar char="-"/>
            </a:pPr>
            <a:r>
              <a:rPr lang="nl-NL" sz="1100">
                <a:solidFill>
                  <a:srgbClr val="FFFFFF"/>
                </a:solidFill>
                <a:latin typeface="Trebuchet MS" charset="0"/>
              </a:rPr>
              <a:t> </a:t>
            </a:r>
            <a:r>
              <a:rPr lang="nl-NL" sz="1200">
                <a:solidFill>
                  <a:srgbClr val="FFFFFF"/>
                </a:solidFill>
                <a:latin typeface="Trebuchet MS" charset="0"/>
              </a:rPr>
              <a:t>Hyves</a:t>
            </a:r>
          </a:p>
          <a:p>
            <a:pPr eaLnBrk="1" hangingPunct="1">
              <a:buFontTx/>
              <a:buChar char="-"/>
            </a:pPr>
            <a:endParaRPr lang="nl-NL" sz="1100">
              <a:solidFill>
                <a:srgbClr val="FFFFFF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0391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el 1"/>
          <p:cNvSpPr>
            <a:spLocks noGrp="1"/>
          </p:cNvSpPr>
          <p:nvPr>
            <p:ph type="ctrTitle"/>
          </p:nvPr>
        </p:nvSpPr>
        <p:spPr>
          <a:xfrm>
            <a:off x="2769885" y="295275"/>
            <a:ext cx="5769469" cy="1295400"/>
          </a:xfrm>
          <a:effectLst>
            <a:outerShdw dist="12700" dir="5400000" rotWithShape="0">
              <a:srgbClr val="000000">
                <a:alpha val="0"/>
              </a:srgbClr>
            </a:outerShdw>
          </a:effectLst>
        </p:spPr>
        <p:txBody>
          <a:bodyPr anchor="t"/>
          <a:lstStyle/>
          <a:p>
            <a:pPr algn="l" eaLnBrk="1" hangingPunct="1"/>
            <a:r>
              <a:rPr lang="nl-NL" sz="4800" b="1" dirty="0" smtClean="0">
                <a:solidFill>
                  <a:srgbClr val="FDB802"/>
                </a:solidFill>
                <a:latin typeface="Calibri" charset="0"/>
                <a:ea typeface="MS PGothic" charset="0"/>
                <a:cs typeface="MS PGothic" charset="0"/>
              </a:rPr>
              <a:t>Voorbeeld</a:t>
            </a:r>
            <a:endParaRPr lang="nl-NL" sz="1800" b="1" dirty="0">
              <a:solidFill>
                <a:srgbClr val="FDB802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6375FFC-A3F4-7141-8461-3923C57B004B}" type="slidenum">
              <a:rPr lang="nl-NL" sz="1100">
                <a:solidFill>
                  <a:srgbClr val="FFD037"/>
                </a:solidFill>
              </a:rPr>
              <a:pPr eaLnBrk="1" hangingPunct="1"/>
              <a:t>7</a:t>
            </a:fld>
            <a:endParaRPr lang="nl-NL" sz="1100">
              <a:solidFill>
                <a:srgbClr val="FFD037"/>
              </a:solidFill>
            </a:endParaRPr>
          </a:p>
        </p:txBody>
      </p:sp>
      <p:pic>
        <p:nvPicPr>
          <p:cNvPr id="33796" name="Afbeelding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27000"/>
            <a:ext cx="174783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/>
          <p:nvPr/>
        </p:nvSpPr>
        <p:spPr>
          <a:xfrm rot="16200000">
            <a:off x="5783263" y="3095625"/>
            <a:ext cx="6721475" cy="530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nl-NL" sz="1000" smtClean="0">
                <a:solidFill>
                  <a:srgbClr val="40404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Vertrouwelijk</a:t>
            </a:r>
          </a:p>
          <a:p>
            <a:pPr eaLnBrk="1" hangingPunct="1">
              <a:defRPr/>
            </a:pPr>
            <a:endParaRPr lang="nl-NL" sz="1800" smtClean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496088" y="1664367"/>
            <a:ext cx="605711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>
              <a:srgbClr val="000000">
                <a:alpha val="0"/>
              </a:srgbClr>
            </a:outerShdw>
          </a:effectLst>
        </p:spPr>
        <p:txBody>
          <a:bodyPr wrap="square">
            <a:spAutoFit/>
          </a:bodyPr>
          <a:lstStyle/>
          <a:p>
            <a:pPr eaLnBrk="1" hangingPunct="1"/>
            <a:r>
              <a:rPr lang="nl-NL" sz="2400" dirty="0" smtClean="0">
                <a:solidFill>
                  <a:srgbClr val="FDB802"/>
                </a:solidFill>
              </a:rPr>
              <a:t>Een logistiek dienstverlener uit Tilburg </a:t>
            </a: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 zoekt </a:t>
            </a:r>
            <a:r>
              <a:rPr lang="nl-NL" sz="2400" dirty="0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flexwerkers</a:t>
            </a: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 voor in het weekend uit de omgeving van </a:t>
            </a:r>
            <a:r>
              <a:rPr lang="nl-NL" sz="2400" dirty="0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Tilburg</a:t>
            </a:r>
            <a:r>
              <a:rPr lang="nl-NL" sz="2400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 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31830" y="6151563"/>
            <a:ext cx="2122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rgbClr val="FFD037"/>
                </a:solidFill>
                <a:hlinkClick r:id="rId4"/>
              </a:rPr>
              <a:t>StudyCall websites</a:t>
            </a:r>
            <a:endParaRPr lang="nl-NL" sz="2000" dirty="0">
              <a:solidFill>
                <a:srgbClr val="FFD037"/>
              </a:solidFill>
            </a:endParaRPr>
          </a:p>
        </p:txBody>
      </p:sp>
      <p:pic>
        <p:nvPicPr>
          <p:cNvPr id="11" name="Afbeelding 46" descr="Te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14" y="942975"/>
            <a:ext cx="5443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 rot="547885">
            <a:off x="6913149" y="3242278"/>
            <a:ext cx="1471594" cy="1361911"/>
          </a:xfrm>
          <a:prstGeom prst="rect">
            <a:avLst/>
          </a:prstGeom>
          <a:solidFill>
            <a:srgbClr val="DEDEDE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 </a:t>
            </a:r>
            <a:r>
              <a:rPr lang="nl-NL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Wis </a:t>
            </a:r>
            <a:r>
              <a:rPr lang="nl-NL" sz="12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jns</a:t>
            </a:r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 313 vervalt</a:t>
            </a:r>
          </a:p>
          <a:p>
            <a:pPr>
              <a:defRPr/>
            </a:pPr>
            <a:endParaRPr lang="nl-NL" sz="1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nl-NL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Geld verdienen in het weekend? Kom werken in Tilburg!</a:t>
            </a:r>
          </a:p>
          <a:p>
            <a:pPr>
              <a:defRPr/>
            </a:pPr>
            <a:r>
              <a:rPr lang="nl-NL" sz="1050" u="sng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http</a:t>
            </a:r>
            <a:r>
              <a:rPr lang="nl-NL" sz="1050" u="sng" dirty="0">
                <a:solidFill>
                  <a:schemeClr val="bg1">
                    <a:lumMod val="75000"/>
                    <a:lumOff val="25000"/>
                  </a:schemeClr>
                </a:solidFill>
              </a:rPr>
              <a:t>://</a:t>
            </a:r>
            <a:r>
              <a:rPr lang="nl-NL" sz="1050" u="sng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m.jongtalent.nl</a:t>
            </a:r>
            <a:endParaRPr lang="nl-NL" sz="1050" u="sng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624" y="2928425"/>
            <a:ext cx="3070501" cy="36340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7864" y="4124212"/>
            <a:ext cx="2447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rgbClr val="FDB802"/>
                </a:solidFill>
              </a:rPr>
              <a:t>Hoe? </a:t>
            </a:r>
            <a:r>
              <a:rPr lang="nl-NL" sz="2400" dirty="0" smtClean="0"/>
              <a:t>Heel simpel:</a:t>
            </a:r>
            <a:endParaRPr lang="nl-NL" sz="24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1"/>
          <p:cNvSpPr>
            <a:spLocks noGrp="1"/>
          </p:cNvSpPr>
          <p:nvPr>
            <p:ph type="ctrTitle"/>
          </p:nvPr>
        </p:nvSpPr>
        <p:spPr>
          <a:xfrm>
            <a:off x="2468865" y="514350"/>
            <a:ext cx="7450638" cy="1295400"/>
          </a:xfrm>
          <a:effectLst>
            <a:outerShdw dist="12700" dir="5400000" rotWithShape="0">
              <a:srgbClr val="000000">
                <a:alpha val="0"/>
              </a:srgbClr>
            </a:outerShdw>
          </a:effectLst>
        </p:spPr>
        <p:txBody>
          <a:bodyPr anchor="t"/>
          <a:lstStyle/>
          <a:p>
            <a:pPr algn="l" eaLnBrk="1" hangingPunct="1"/>
            <a:r>
              <a:rPr lang="nl-NL" sz="4800" b="1" dirty="0" smtClean="0">
                <a:solidFill>
                  <a:srgbClr val="FDB802"/>
                </a:solidFill>
                <a:latin typeface="Calibri" charset="0"/>
                <a:ea typeface="MS PGothic" charset="0"/>
                <a:cs typeface="MS PGothic" charset="0"/>
              </a:rPr>
              <a:t>Meer info?</a:t>
            </a:r>
            <a:endParaRPr lang="nl-NL" sz="4800" b="1" dirty="0">
              <a:solidFill>
                <a:srgbClr val="FDB802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58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1C71D5A-7560-CA4F-8EF5-9042045436A3}" type="slidenum">
              <a:rPr lang="nl-NL" sz="1100">
                <a:solidFill>
                  <a:srgbClr val="FFD037"/>
                </a:solidFill>
              </a:rPr>
              <a:pPr eaLnBrk="1" hangingPunct="1"/>
              <a:t>8</a:t>
            </a:fld>
            <a:endParaRPr lang="nl-NL" sz="1100">
              <a:solidFill>
                <a:srgbClr val="FFD037"/>
              </a:solidFill>
            </a:endParaRPr>
          </a:p>
        </p:txBody>
      </p:sp>
      <p:pic>
        <p:nvPicPr>
          <p:cNvPr id="35843" name="Afbeelding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27000"/>
            <a:ext cx="174783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/>
          <p:nvPr/>
        </p:nvSpPr>
        <p:spPr>
          <a:xfrm rot="16200000">
            <a:off x="5783263" y="3095625"/>
            <a:ext cx="6721475" cy="530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nl-NL" sz="1000" smtClean="0">
                <a:solidFill>
                  <a:srgbClr val="40404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Vertrouwelijk</a:t>
            </a:r>
          </a:p>
          <a:p>
            <a:pPr eaLnBrk="1" hangingPunct="1">
              <a:defRPr/>
            </a:pPr>
            <a:endParaRPr lang="nl-NL" sz="1800" smtClean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6739" y="1664367"/>
            <a:ext cx="8582149" cy="507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>
              <a:srgbClr val="000000">
                <a:alpha val="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1" hangingPunct="1"/>
            <a:endParaRPr lang="nl-NL" sz="5400" dirty="0" smtClean="0">
              <a:solidFill>
                <a:srgbClr val="FFFFFF"/>
              </a:solidFill>
              <a:hlinkClick r:id="rId4"/>
            </a:endParaRPr>
          </a:p>
          <a:p>
            <a:pPr algn="ctr" eaLnBrk="1" hangingPunct="1"/>
            <a:r>
              <a:rPr lang="nl-NL" sz="5400" dirty="0" smtClean="0">
                <a:solidFill>
                  <a:srgbClr val="FFFFFF"/>
                </a:solidFill>
                <a:hlinkClick r:id="rId4"/>
              </a:rPr>
              <a:t>www.studycall.nl</a:t>
            </a:r>
            <a:endParaRPr lang="nl-NL" sz="5400" dirty="0" smtClean="0">
              <a:solidFill>
                <a:srgbClr val="FFFFFF"/>
              </a:solidFill>
            </a:endParaRPr>
          </a:p>
          <a:p>
            <a:pPr algn="ctr" eaLnBrk="1" hangingPunct="1"/>
            <a:endParaRPr lang="nl-NL" sz="5400" dirty="0">
              <a:solidFill>
                <a:srgbClr val="FFFFFF"/>
              </a:solidFill>
              <a:ea typeface="MS PGothic" pitchFamily="34" charset="-128"/>
              <a:cs typeface="MS PGothic" pitchFamily="34" charset="-128"/>
            </a:endParaRPr>
          </a:p>
          <a:p>
            <a:pPr algn="ctr" eaLnBrk="1" hangingPunct="1"/>
            <a:r>
              <a:rPr lang="nl-NL" sz="5400" dirty="0" err="1" smtClean="0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rPr>
              <a:t>info@studycall.nl</a:t>
            </a:r>
            <a:endParaRPr lang="nl-NL" sz="5400" dirty="0" smtClean="0">
              <a:solidFill>
                <a:srgbClr val="FFFFFF"/>
              </a:solidFill>
              <a:ea typeface="MS PGothic" pitchFamily="34" charset="-128"/>
              <a:cs typeface="MS PGothic" pitchFamily="34" charset="-128"/>
            </a:endParaRPr>
          </a:p>
          <a:p>
            <a:pPr marL="269875" indent="-269875" algn="ctr" eaLnBrk="1" hangingPunct="1">
              <a:buFont typeface="Arial" charset="0"/>
              <a:buChar char="•"/>
            </a:pPr>
            <a:endParaRPr lang="nl-NL" sz="3600" dirty="0">
              <a:solidFill>
                <a:srgbClr val="FDB802"/>
              </a:solidFill>
              <a:ea typeface="MS PGothic" pitchFamily="34" charset="-128"/>
              <a:cs typeface="MS PGothic" pitchFamily="34" charset="-128"/>
            </a:endParaRPr>
          </a:p>
          <a:p>
            <a:pPr marL="269875" indent="-269875" algn="ctr" eaLnBrk="1" hangingPunct="1">
              <a:buFont typeface="Arial" charset="0"/>
              <a:buChar char="•"/>
            </a:pPr>
            <a:endParaRPr lang="nl-NL" sz="3600" dirty="0" smtClean="0">
              <a:solidFill>
                <a:srgbClr val="FDB802"/>
              </a:solidFill>
              <a:ea typeface="MS PGothic" pitchFamily="34" charset="-128"/>
              <a:cs typeface="MS PGothic" pitchFamily="34" charset="-128"/>
            </a:endParaRPr>
          </a:p>
          <a:p>
            <a:pPr marL="269875" indent="-269875" algn="ctr" eaLnBrk="1" hangingPunct="1">
              <a:buFont typeface="Arial" charset="0"/>
              <a:buChar char="•"/>
            </a:pPr>
            <a:endParaRPr lang="nl-NL" dirty="0">
              <a:solidFill>
                <a:srgbClr val="FDB802"/>
              </a:solidFill>
              <a:ea typeface="MS PGothic" pitchFamily="34" charset="-128"/>
              <a:cs typeface="MS PGothic" pitchFamily="34" charset="-128"/>
            </a:endParaRPr>
          </a:p>
          <a:p>
            <a:pPr algn="ctr" eaLnBrk="1" hangingPunct="1"/>
            <a:r>
              <a:rPr lang="nl-NL" dirty="0" smtClean="0">
                <a:solidFill>
                  <a:srgbClr val="FDB802"/>
                </a:solidFill>
                <a:ea typeface="MS PGothic" pitchFamily="34" charset="-128"/>
                <a:cs typeface="MS PGothic" pitchFamily="34" charset="-128"/>
              </a:rPr>
              <a:t>Wij kijken uit naar uw reactie</a:t>
            </a:r>
            <a:endParaRPr lang="nl-NL" dirty="0" smtClean="0">
              <a:solidFill>
                <a:srgbClr val="FDB8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620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Aangepas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303</Words>
  <Application>Microsoft Macintosh PowerPoint</Application>
  <PresentationFormat>On-screen Show (4:3)</PresentationFormat>
  <Paragraphs>94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Office-thema</vt:lpstr>
      <vt:lpstr>PowerPoint Presentation</vt:lpstr>
      <vt:lpstr>Waarom StudyCall?</vt:lpstr>
      <vt:lpstr>Wat is StudyCall?</vt:lpstr>
      <vt:lpstr>Wat is StudyCall?</vt:lpstr>
      <vt:lpstr>Wat is StudyCall?</vt:lpstr>
      <vt:lpstr>TOEKOMST: Roadmap</vt:lpstr>
      <vt:lpstr>Voorbeeld</vt:lpstr>
      <vt:lpstr>Meer info?</vt:lpstr>
    </vt:vector>
  </TitlesOfParts>
  <Company>deeel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</dc:title>
  <dc:creator>Eelco Snoeck</dc:creator>
  <cp:lastModifiedBy>Gijs Piscaer</cp:lastModifiedBy>
  <cp:revision>143</cp:revision>
  <cp:lastPrinted>2011-08-25T10:43:19Z</cp:lastPrinted>
  <dcterms:created xsi:type="dcterms:W3CDTF">2011-08-24T12:44:18Z</dcterms:created>
  <dcterms:modified xsi:type="dcterms:W3CDTF">2012-01-19T07:46:01Z</dcterms:modified>
</cp:coreProperties>
</file>