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4" r:id="rId3"/>
    <p:sldId id="300" r:id="rId4"/>
    <p:sldId id="301" r:id="rId5"/>
    <p:sldId id="302" r:id="rId6"/>
    <p:sldId id="303" r:id="rId7"/>
    <p:sldId id="307" r:id="rId8"/>
    <p:sldId id="304" r:id="rId9"/>
    <p:sldId id="311" r:id="rId10"/>
    <p:sldId id="315" r:id="rId11"/>
    <p:sldId id="312" r:id="rId12"/>
    <p:sldId id="313" r:id="rId13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4660"/>
  </p:normalViewPr>
  <p:slideViewPr>
    <p:cSldViewPr snapToObjects="1">
      <p:cViewPr varScale="1">
        <p:scale>
          <a:sx n="64" d="100"/>
          <a:sy n="64" d="100"/>
        </p:scale>
        <p:origin x="-15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2" d="100"/>
          <a:sy n="112" d="100"/>
        </p:scale>
        <p:origin x="-4136" y="-120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A6FB6-91CE-3542-AE96-BBF749FFC249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ECE01-B2A5-A84F-9230-8BD9AC85F2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3FD0C-9AA0-3343-9FA6-3D4E0090A626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1F09-36B6-7445-984C-22F9F518D65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1F09-36B6-7445-984C-22F9F518D65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1F09-36B6-7445-984C-22F9F518D65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1F09-36B6-7445-984C-22F9F518D65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1F09-36B6-7445-984C-22F9F518D65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96BB-CE2C-4C6F-8A85-0B80C4E308EE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96BB-CE2C-4C6F-8A85-0B80C4E308EE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96BB-CE2C-4C6F-8A85-0B80C4E308EE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96BB-CE2C-4C6F-8A85-0B80C4E308EE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96BB-CE2C-4C6F-8A85-0B80C4E308EE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96BB-CE2C-4C6F-8A85-0B80C4E308EE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96BB-CE2C-4C6F-8A85-0B80C4E308EE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1F09-36B6-7445-984C-22F9F518D65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81400"/>
            <a:ext cx="9144000" cy="16002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C9C-617F-BC40-BC58-2896240D7B7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0014-logo-iva-CCCCC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6035136"/>
            <a:ext cx="777154" cy="603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7D8C-C75E-DB4D-8541-99A62C20E20E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C9C-617F-BC40-BC58-2896240D7B7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0014-logo-iva-CCCCCC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6035136"/>
            <a:ext cx="777154" cy="603789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274638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7D8C-C75E-DB4D-8541-99A62C20E20E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2200" y="6356350"/>
            <a:ext cx="1752600" cy="365125"/>
          </a:xfrm>
        </p:spPr>
        <p:txBody>
          <a:bodyPr/>
          <a:lstStyle/>
          <a:p>
            <a:fld id="{6AB40C9C-617F-BC40-BC58-2896240D7B7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0014-logo-iva-CCCCC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6035136"/>
            <a:ext cx="777154" cy="603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7D8C-C75E-DB4D-8541-99A62C20E20E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C9C-617F-BC40-BC58-2896240D7B7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7D8C-C75E-DB4D-8541-99A62C20E20E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C9C-617F-BC40-BC58-2896240D7B74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 descr="2010014-logo-iva-CCCCC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6035136"/>
            <a:ext cx="777154" cy="6037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657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7D8C-C75E-DB4D-8541-99A62C20E20E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C9C-617F-BC40-BC58-2896240D7B74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Picture 8" descr="2010014-logo-iva-CCCCC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6035136"/>
            <a:ext cx="777154" cy="6037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24201"/>
            <a:ext cx="4040188" cy="28955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62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24201"/>
            <a:ext cx="4041775" cy="28955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7D8C-C75E-DB4D-8541-99A62C20E20E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C9C-617F-BC40-BC58-2896240D7B74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Picture 10" descr="2010014-logo-iva-CCCCC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6035136"/>
            <a:ext cx="777154" cy="6037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7D8C-C75E-DB4D-8541-99A62C20E20E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C9C-617F-BC40-BC58-2896240D7B74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 descr="2010014-logo-iva-CCCCC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6035136"/>
            <a:ext cx="777154" cy="6037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7D8C-C75E-DB4D-8541-99A62C20E20E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C9C-617F-BC40-BC58-2896240D7B74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6" name="Picture 5" descr="2010014-logo-iva-CCCCC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6035136"/>
            <a:ext cx="777154" cy="6037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3008313" cy="914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362200"/>
            <a:ext cx="5111750" cy="3763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429001"/>
            <a:ext cx="3008313" cy="2590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7D8C-C75E-DB4D-8541-99A62C20E20E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C9C-617F-BC40-BC58-2896240D7B7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</a:t>
            </a:r>
            <a:r>
              <a:rPr kumimoji="0" lang="nl-N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edit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N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N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title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N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style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2010014-logo-iva-CCCCC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6035136"/>
            <a:ext cx="777154" cy="6037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7D8C-C75E-DB4D-8541-99A62C20E20E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C9C-617F-BC40-BC58-2896240D7B74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Picture 8" descr="2010014-logo-iva-CCCCC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6035136"/>
            <a:ext cx="777154" cy="60378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1"/>
            <a:ext cx="8229600" cy="3672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CCCCC"/>
                </a:solidFill>
              </a:defRPr>
            </a:lvl1pPr>
          </a:lstStyle>
          <a:p>
            <a:fld id="{96B07D8C-C75E-DB4D-8541-99A62C20E20E}" type="datetimeFigureOut">
              <a:rPr lang="en-US" smtClean="0"/>
              <a:pPr/>
              <a:t>1/18/2012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CCCC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</a:defRPr>
            </a:lvl1pPr>
          </a:lstStyle>
          <a:p>
            <a:fld id="{6AB40C9C-617F-BC40-BC58-2896240D7B74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CC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hyperlink" Target="http://www.girotel4all.nl/files/2011/11/NationaleOverheid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i19.photobucket.com/albums/b151/ROBsBLOG/Weblog%2026/arbeidsmarkt.jpg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http://3.bp.blogspot.com/-1zIdkkb6dL4/TacvgLgxd-I/AAAAAAAAAFs/KBQ-89WLaEQ/s1600/samen+voor+een+vitale+samenleving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-werkblad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536" y="3581400"/>
            <a:ext cx="9684568" cy="1600200"/>
          </a:xfrm>
        </p:spPr>
        <p:txBody>
          <a:bodyPr/>
          <a:lstStyle/>
          <a:p>
            <a:r>
              <a:rPr lang="en-US" dirty="0" err="1" smtClean="0"/>
              <a:t>Doelmatigheid</a:t>
            </a:r>
            <a:r>
              <a:rPr lang="en-US" dirty="0" smtClean="0"/>
              <a:t> in het </a:t>
            </a:r>
            <a:r>
              <a:rPr lang="en-US" dirty="0" err="1" smtClean="0"/>
              <a:t>mbo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err="1" smtClean="0"/>
              <a:t>Optimaliseren</a:t>
            </a:r>
            <a:r>
              <a:rPr lang="en-US" sz="2800" i="1" dirty="0" smtClean="0"/>
              <a:t> op het </a:t>
            </a:r>
            <a:r>
              <a:rPr lang="en-US" sz="2800" i="1" dirty="0" err="1" smtClean="0"/>
              <a:t>kruispunt</a:t>
            </a:r>
            <a:r>
              <a:rPr lang="en-US" sz="2800" i="1" dirty="0" smtClean="0"/>
              <a:t> van </a:t>
            </a:r>
            <a:r>
              <a:rPr lang="en-US" sz="2800" i="1" dirty="0" err="1" smtClean="0"/>
              <a:t>belangen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66800"/>
            <a:ext cx="86868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En eisen aan informatiemanagement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Toenemend belang om de buitenwereld naar binnen te brengen: beheersbaar maken diversiteit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Informatie nodig ten behoeve van logistiek onderwijsmodel (intake, match, instroom, leertraject, examinering, uitstroom)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Brug slaan tussen bestuurlijke eenheid en organisatorische diversiteit: verantwoording versus sturing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1066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En een onverminderd belangrijke rol van ICT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362201"/>
            <a:ext cx="8229600" cy="3672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Versnelling: Open </a:t>
            </a:r>
            <a:r>
              <a:rPr lang="nl-NL" dirty="0" err="1" smtClean="0"/>
              <a:t>source</a:t>
            </a:r>
            <a:r>
              <a:rPr lang="nl-NL" dirty="0" smtClean="0"/>
              <a:t> ….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Versnippering: individualisering van het leren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Verdichting: waar en wanneer leren we? – verbinding met leren op de werkplek ….</a:t>
            </a:r>
          </a:p>
          <a:p>
            <a:pPr marL="0" indent="0"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1066800"/>
            <a:ext cx="86868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Ontbrekende v’s en het mbo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362201"/>
            <a:ext cx="8229600" cy="3672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Verbinding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Vertraging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Verwondering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MBO en </a:t>
            </a:r>
            <a:r>
              <a:rPr lang="en-US" dirty="0" err="1" smtClean="0"/>
              <a:t>belanghebbenden</a:t>
            </a:r>
            <a:endParaRPr lang="en-US" dirty="0"/>
          </a:p>
        </p:txBody>
      </p:sp>
      <p:pic>
        <p:nvPicPr>
          <p:cNvPr id="21506" name="Picture 2" descr="http://tilburgers.nl/wp-content/uploads/2010/06/ROC-tilbu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3328515"/>
            <a:ext cx="2263109" cy="1584176"/>
          </a:xfrm>
          <a:prstGeom prst="rect">
            <a:avLst/>
          </a:prstGeom>
          <a:noFill/>
        </p:spPr>
      </p:pic>
      <p:pic>
        <p:nvPicPr>
          <p:cNvPr id="21508" name="Picture 4" descr="http://www.noorderpoort.nl/Leerlinginfo/deelnemersraad/PublishingImages/Noorderpoort%20leerlingenraad%20MBO%202011%5b1%5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988840"/>
            <a:ext cx="2721638" cy="1924554"/>
          </a:xfrm>
          <a:prstGeom prst="rect">
            <a:avLst/>
          </a:prstGeom>
          <a:noFill/>
        </p:spPr>
      </p:pic>
      <p:pic>
        <p:nvPicPr>
          <p:cNvPr id="21510" name="Picture 6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4208" y="2209800"/>
            <a:ext cx="1338064" cy="1338064"/>
          </a:xfrm>
          <a:prstGeom prst="rect">
            <a:avLst/>
          </a:prstGeom>
          <a:noFill/>
        </p:spPr>
      </p:pic>
      <p:pic>
        <p:nvPicPr>
          <p:cNvPr id="21512" name="Picture 8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4208" y="4912691"/>
            <a:ext cx="1396355" cy="1553693"/>
          </a:xfrm>
          <a:prstGeom prst="rect">
            <a:avLst/>
          </a:prstGeom>
          <a:noFill/>
        </p:spPr>
      </p:pic>
      <p:pic>
        <p:nvPicPr>
          <p:cNvPr id="21516" name="Picture 12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7584" y="4221088"/>
            <a:ext cx="2495270" cy="210128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1508" idx="3"/>
            <a:endCxn id="21506" idx="1"/>
          </p:cNvCxnSpPr>
          <p:nvPr/>
        </p:nvCxnSpPr>
        <p:spPr>
          <a:xfrm>
            <a:off x="3178838" y="2951117"/>
            <a:ext cx="673082" cy="1169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1516" idx="3"/>
            <a:endCxn id="21506" idx="1"/>
          </p:cNvCxnSpPr>
          <p:nvPr/>
        </p:nvCxnSpPr>
        <p:spPr>
          <a:xfrm flipV="1">
            <a:off x="3322854" y="4120603"/>
            <a:ext cx="529066" cy="1151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1510" idx="1"/>
          </p:cNvCxnSpPr>
          <p:nvPr/>
        </p:nvCxnSpPr>
        <p:spPr>
          <a:xfrm flipH="1">
            <a:off x="6115029" y="2878832"/>
            <a:ext cx="329179" cy="12417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1512" idx="0"/>
          </p:cNvCxnSpPr>
          <p:nvPr/>
        </p:nvCxnSpPr>
        <p:spPr>
          <a:xfrm flipH="1" flipV="1">
            <a:off x="6115029" y="4120603"/>
            <a:ext cx="1027357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is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doelmatig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6729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Maximaliseren op één deelbelang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							of</a:t>
            </a:r>
          </a:p>
          <a:p>
            <a:pPr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Optimaliseren op het kruispunt van verschillende belangen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66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Optimaliseren</a:t>
            </a:r>
            <a:r>
              <a:rPr lang="en-US" sz="4000" dirty="0" smtClean="0"/>
              <a:t> in </a:t>
            </a:r>
            <a:r>
              <a:rPr lang="en-US" sz="4000" dirty="0" err="1" smtClean="0"/>
              <a:t>een</a:t>
            </a:r>
            <a:r>
              <a:rPr lang="en-US" sz="4000" dirty="0" smtClean="0"/>
              <a:t> </a:t>
            </a:r>
            <a:r>
              <a:rPr lang="en-US" sz="4000" dirty="0" err="1" smtClean="0"/>
              <a:t>veranderende</a:t>
            </a:r>
            <a:r>
              <a:rPr lang="en-US" sz="4000" dirty="0" smtClean="0"/>
              <a:t> </a:t>
            </a:r>
            <a:r>
              <a:rPr lang="en-US" sz="4000" dirty="0" err="1" smtClean="0"/>
              <a:t>omgeving</a:t>
            </a:r>
            <a:endParaRPr lang="en-US" sz="4000" dirty="0"/>
          </a:p>
        </p:txBody>
      </p:sp>
      <p:graphicFrame>
        <p:nvGraphicFramePr>
          <p:cNvPr id="17409" name="Object 2"/>
          <p:cNvGraphicFramePr>
            <a:graphicFrameLocks noChangeAspect="1"/>
          </p:cNvGraphicFramePr>
          <p:nvPr/>
        </p:nvGraphicFramePr>
        <p:xfrm>
          <a:off x="1187624" y="2030169"/>
          <a:ext cx="6971184" cy="4069006"/>
        </p:xfrm>
        <a:graphic>
          <a:graphicData uri="http://schemas.openxmlformats.org/presentationml/2006/ole">
            <p:oleObj spid="_x0000_s17409" name="Werkblad" r:id="rId4" imgW="4563000" imgH="257868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Welke</a:t>
            </a:r>
            <a:r>
              <a:rPr lang="en-US" sz="4000" dirty="0" smtClean="0"/>
              <a:t> trends </a:t>
            </a:r>
            <a:r>
              <a:rPr lang="en-US" sz="4000" dirty="0" err="1" smtClean="0"/>
              <a:t>zijn</a:t>
            </a:r>
            <a:r>
              <a:rPr lang="en-US" sz="4000" dirty="0" smtClean="0"/>
              <a:t> relevant?</a:t>
            </a:r>
            <a:endParaRPr lang="en-US" sz="4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0525" y="2306588"/>
            <a:ext cx="8229600" cy="3672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209800"/>
            <a:ext cx="8229600" cy="3672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emografisch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conomisch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olitiek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cologisch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ociaal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echnologsch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5940152" y="2209800"/>
            <a:ext cx="0" cy="36729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067944" y="4005064"/>
            <a:ext cx="3960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4891627" y="1783368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Grote impact</a:t>
            </a:r>
            <a:endParaRPr lang="nl-NL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4891627" y="5979524"/>
            <a:ext cx="216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Kleine impact</a:t>
            </a:r>
            <a:endParaRPr lang="nl-NL" sz="2800" dirty="0"/>
          </a:p>
        </p:txBody>
      </p:sp>
      <p:sp>
        <p:nvSpPr>
          <p:cNvPr id="14" name="Tekstvak 13"/>
          <p:cNvSpPr txBox="1"/>
          <p:nvPr/>
        </p:nvSpPr>
        <p:spPr>
          <a:xfrm>
            <a:off x="2794578" y="3528010"/>
            <a:ext cx="1966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Hoge </a:t>
            </a:r>
          </a:p>
          <a:p>
            <a:r>
              <a:rPr lang="nl-NL" sz="2800" dirty="0" smtClean="0"/>
              <a:t>onzekerheid</a:t>
            </a:r>
            <a:endParaRPr lang="nl-NL" sz="2800" dirty="0"/>
          </a:p>
        </p:txBody>
      </p:sp>
      <p:sp>
        <p:nvSpPr>
          <p:cNvPr id="15" name="Tekstvak 14"/>
          <p:cNvSpPr txBox="1"/>
          <p:nvPr/>
        </p:nvSpPr>
        <p:spPr>
          <a:xfrm>
            <a:off x="7054399" y="3528010"/>
            <a:ext cx="1966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Lage</a:t>
            </a:r>
          </a:p>
          <a:p>
            <a:r>
              <a:rPr lang="nl-NL" sz="2800" dirty="0" smtClean="0"/>
              <a:t>onzekerheid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idx="1"/>
          </p:nvPr>
        </p:nvGraphicFramePr>
        <p:xfrm>
          <a:off x="817563" y="2060848"/>
          <a:ext cx="7869237" cy="4037013"/>
        </p:xfrm>
        <a:graphic>
          <a:graphicData uri="http://schemas.openxmlformats.org/drawingml/2006/table">
            <a:tbl>
              <a:tblPr/>
              <a:tblGrid>
                <a:gridCol w="3935412"/>
                <a:gridCol w="3933825"/>
              </a:tblGrid>
              <a:tr h="2019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Versnelling</a:t>
                      </a:r>
                      <a:r>
                        <a:rPr kumimoji="0" lang="nl-NL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r>
                        <a:rPr kumimoji="0" lang="nl-NL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halfwaardetijd van informatie neemt </a:t>
                      </a:r>
                      <a:r>
                        <a:rPr kumimoji="0" lang="nl-NL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af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Technologie</a:t>
                      </a:r>
                      <a:endParaRPr kumimoji="0" lang="nl-NL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Arbeidsmarkt</a:t>
                      </a:r>
                    </a:p>
                  </a:txBody>
                  <a:tcPr marL="0" marR="0" marT="3600" marB="36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Versnippering</a:t>
                      </a:r>
                      <a:r>
                        <a:rPr kumimoji="0" lang="nl-NL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r>
                        <a:rPr kumimoji="0" lang="nl-NL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individualisering, maatwerk, </a:t>
                      </a:r>
                      <a:r>
                        <a:rPr kumimoji="0" lang="nl-NL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small-scale</a:t>
                      </a:r>
                      <a:r>
                        <a:rPr kumimoji="0" lang="nl-NL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onderwijs</a:t>
                      </a:r>
                      <a:endParaRPr kumimoji="0" lang="nl-NL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3600" marB="360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771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Verdichting</a:t>
                      </a:r>
                      <a:r>
                        <a:rPr kumimoji="0" lang="nl-NL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r>
                        <a:rPr kumimoji="0" lang="nl-NL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netwerk- en </a:t>
                      </a:r>
                      <a:r>
                        <a:rPr kumimoji="0" lang="nl-NL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systeemintegratie (coproductie), </a:t>
                      </a:r>
                      <a:r>
                        <a:rPr kumimoji="0" lang="nl-NL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complexiteit, ‘</a:t>
                      </a:r>
                      <a:r>
                        <a:rPr kumimoji="0" lang="nl-NL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just</a:t>
                      </a:r>
                      <a:r>
                        <a:rPr kumimoji="0" lang="nl-NL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in time’</a:t>
                      </a:r>
                    </a:p>
                  </a:txBody>
                  <a:tcPr marL="0" marR="0" marT="3600" marB="36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3600" marB="360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Met </a:t>
            </a:r>
            <a:r>
              <a:rPr lang="en-US" sz="4000" dirty="0" err="1" smtClean="0"/>
              <a:t>één</a:t>
            </a:r>
            <a:r>
              <a:rPr lang="en-US" sz="4000" dirty="0" smtClean="0"/>
              <a:t> </a:t>
            </a:r>
            <a:r>
              <a:rPr lang="en-US" sz="4000" dirty="0" err="1" smtClean="0"/>
              <a:t>complicerende</a:t>
            </a:r>
            <a:r>
              <a:rPr lang="en-US" sz="4000" dirty="0" smtClean="0"/>
              <a:t> factor</a:t>
            </a:r>
            <a:endParaRPr lang="en-US" sz="4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2420888"/>
            <a:ext cx="8229600" cy="3672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6729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‘Meer’ en beter onderwijs verzorgen</a:t>
            </a:r>
          </a:p>
          <a:p>
            <a:endParaRPr lang="nl-NL" dirty="0" smtClean="0"/>
          </a:p>
          <a:p>
            <a:r>
              <a:rPr lang="nl-NL" dirty="0" smtClean="0"/>
              <a:t>Waarbij publieke middelen waarschijnlijk minder worden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In een omgeving die </a:t>
            </a:r>
            <a:r>
              <a:rPr lang="nl-NL" dirty="0" smtClean="0"/>
              <a:t>steeds </a:t>
            </a:r>
            <a:r>
              <a:rPr lang="nl-NL" dirty="0" err="1" smtClean="0"/>
              <a:t>diverser</a:t>
            </a:r>
            <a:r>
              <a:rPr lang="nl-NL" dirty="0" smtClean="0"/>
              <a:t> wordt en </a:t>
            </a:r>
            <a:r>
              <a:rPr lang="nl-NL" dirty="0" smtClean="0"/>
              <a:t>mogelijk steeds sneller verandert.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Een</a:t>
            </a:r>
            <a:r>
              <a:rPr lang="en-US" sz="4000" dirty="0" smtClean="0"/>
              <a:t> </a:t>
            </a:r>
            <a:r>
              <a:rPr lang="en-US" sz="4000" dirty="0" err="1" smtClean="0"/>
              <a:t>organisatorische</a:t>
            </a:r>
            <a:r>
              <a:rPr lang="en-US" sz="4000" dirty="0" smtClean="0"/>
              <a:t> </a:t>
            </a:r>
            <a:r>
              <a:rPr lang="en-US" sz="4000" dirty="0" err="1" smtClean="0"/>
              <a:t>opgave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457200" y="3284984"/>
            <a:ext cx="1800200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 smtClean="0"/>
              <a:t>Input</a:t>
            </a:r>
            <a:endParaRPr lang="nl-NL" sz="4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11760" y="378904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87824" y="3284984"/>
            <a:ext cx="3024336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 err="1" smtClean="0"/>
              <a:t>Throughput</a:t>
            </a:r>
            <a:endParaRPr lang="nl-NL" sz="4400" dirty="0"/>
          </a:p>
        </p:txBody>
      </p:sp>
      <p:sp>
        <p:nvSpPr>
          <p:cNvPr id="9" name="Rectangle 8"/>
          <p:cNvSpPr/>
          <p:nvPr/>
        </p:nvSpPr>
        <p:spPr>
          <a:xfrm>
            <a:off x="6732240" y="3284984"/>
            <a:ext cx="2088232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 smtClean="0"/>
              <a:t>Output</a:t>
            </a:r>
            <a:endParaRPr lang="nl-NL" sz="4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156176" y="378904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43808" y="447398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Flexibilisering - standaardisering</a:t>
            </a:r>
          </a:p>
          <a:p>
            <a:r>
              <a:rPr lang="nl-NL" dirty="0" smtClean="0"/>
              <a:t>Massa – maatwerk</a:t>
            </a:r>
          </a:p>
          <a:p>
            <a:r>
              <a:rPr lang="nl-NL" dirty="0" smtClean="0"/>
              <a:t>Voor vandaag de dag – toekomstbestendig</a:t>
            </a:r>
          </a:p>
          <a:p>
            <a:r>
              <a:rPr lang="nl-NL" dirty="0" smtClean="0"/>
              <a:t>Zelfstandig - coproductie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66800"/>
            <a:ext cx="86868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Met een belangrijk dilemma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Bestuurlijke eenheid versus organisatorische verscheidenheid: wat is het niveau waarop (doelmatige) keuzes moeten en mogen worden gemaakt?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0173-presentatie-ppt-d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2010173-presentatie-ppt-def</Template>
  <TotalTime>600</TotalTime>
  <Words>252</Words>
  <Application>Microsoft Office PowerPoint</Application>
  <PresentationFormat>Diavoorstelling (4:3)</PresentationFormat>
  <Paragraphs>79</Paragraphs>
  <Slides>12</Slides>
  <Notes>12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4" baseType="lpstr">
      <vt:lpstr>2010173-presentatie-ppt-def</vt:lpstr>
      <vt:lpstr>Werkblad</vt:lpstr>
      <vt:lpstr>Doelmatigheid in het mbo Optimaliseren op het kruispunt van belangen</vt:lpstr>
      <vt:lpstr>Het MBO en belanghebbenden</vt:lpstr>
      <vt:lpstr>Wat is dan doelmatig?</vt:lpstr>
      <vt:lpstr>Optimaliseren in een veranderende omgeving</vt:lpstr>
      <vt:lpstr>Welke trends zijn relevant?</vt:lpstr>
      <vt:lpstr>Dia 6</vt:lpstr>
      <vt:lpstr>Met één complicerende factor</vt:lpstr>
      <vt:lpstr>Een organisatorische opgave</vt:lpstr>
      <vt:lpstr>Met een belangrijk dilemma</vt:lpstr>
      <vt:lpstr>En eisen aan informatiemanagement</vt:lpstr>
      <vt:lpstr>En een onverminderd belangrijke rol van ICT</vt:lpstr>
      <vt:lpstr>Ontbrekende v’s en het mbo</vt:lpstr>
    </vt:vector>
  </TitlesOfParts>
  <Company>Tilburg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Beatriz Roman</dc:creator>
  <cp:lastModifiedBy>rvink</cp:lastModifiedBy>
  <cp:revision>82</cp:revision>
  <dcterms:created xsi:type="dcterms:W3CDTF">2011-04-08T12:22:22Z</dcterms:created>
  <dcterms:modified xsi:type="dcterms:W3CDTF">2012-01-18T14:21:12Z</dcterms:modified>
</cp:coreProperties>
</file>