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65" r:id="rId3"/>
    <p:sldId id="264" r:id="rId4"/>
    <p:sldId id="262" r:id="rId5"/>
  </p:sldIdLst>
  <p:sldSz cx="9144000" cy="6858000" type="screen4x3"/>
  <p:notesSz cx="6761163" cy="98567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5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435FA-1C55-44B4-9F2E-1AB3A26D4A81}" type="datetimeFigureOut">
              <a:rPr lang="nl-NL" smtClean="0"/>
              <a:t>19-1-2012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9775"/>
            <a:ext cx="4926013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6117" y="4681974"/>
            <a:ext cx="540893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29837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29761" y="9362238"/>
            <a:ext cx="2929837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B319E-43BF-4BC1-A3A6-A6EE5733A0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555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7"/>
          <p:cNvSpPr>
            <a:spLocks noChangeAspect="1"/>
          </p:cNvSpPr>
          <p:nvPr userDrawn="1"/>
        </p:nvSpPr>
        <p:spPr>
          <a:xfrm>
            <a:off x="0" y="6281738"/>
            <a:ext cx="9144000" cy="576262"/>
          </a:xfrm>
          <a:prstGeom prst="rect">
            <a:avLst/>
          </a:prstGeom>
          <a:solidFill>
            <a:srgbClr val="505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Rechthoek 8"/>
          <p:cNvSpPr/>
          <p:nvPr userDrawn="1"/>
        </p:nvSpPr>
        <p:spPr>
          <a:xfrm>
            <a:off x="0" y="4500563"/>
            <a:ext cx="9144000" cy="1785937"/>
          </a:xfrm>
          <a:prstGeom prst="rect">
            <a:avLst/>
          </a:prstGeom>
          <a:solidFill>
            <a:srgbClr val="50555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prstClr val="white"/>
              </a:solidFill>
            </a:endParaRPr>
          </a:p>
        </p:txBody>
      </p:sp>
      <p:pic>
        <p:nvPicPr>
          <p:cNvPr id="6" name="Afbeelding 6" descr="ww_blok_kleurgrijs_rgb.jpg"/>
          <p:cNvPicPr>
            <a:picLocks noChangeAspect="1"/>
          </p:cNvPicPr>
          <p:nvPr userDrawn="1"/>
        </p:nvPicPr>
        <p:blipFill>
          <a:blip r:embed="rId2" cstate="print"/>
          <a:srcRect l="21999" r="21001" b="6609"/>
          <a:stretch>
            <a:fillRect/>
          </a:stretch>
        </p:blipFill>
        <p:spPr bwMode="auto">
          <a:xfrm>
            <a:off x="714375" y="285750"/>
            <a:ext cx="1643063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316165"/>
            <a:ext cx="7772400" cy="1470025"/>
          </a:xfrm>
        </p:spPr>
        <p:txBody>
          <a:bodyPr>
            <a:normAutofit/>
          </a:bodyPr>
          <a:lstStyle>
            <a:lvl1pPr>
              <a:defRPr sz="4400">
                <a:solidFill>
                  <a:srgbClr val="EBAB0B"/>
                </a:solidFill>
                <a:latin typeface="Arial Rounded MT Bold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14348" y="4533920"/>
            <a:ext cx="7786742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BC0031"/>
                </a:solidFill>
                <a:latin typeface="Arial Rounded MT 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723900" y="6356350"/>
            <a:ext cx="21336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D3CFB156-0FB4-47FE-BF32-12A821592E5A}" type="datetime1">
              <a:rPr lang="nl-NL">
                <a:solidFill>
                  <a:prstClr val="white"/>
                </a:solidFill>
              </a:rPr>
              <a:pPr>
                <a:defRPr/>
              </a:pPr>
              <a:t>19-1-2012</a:t>
            </a:fld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357938" y="6356350"/>
            <a:ext cx="21336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7A2778A9-20C4-4268-BFB9-BB0084F1F4F6}" type="slidenum">
              <a:rPr lang="nl-NL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4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C2A0E-A813-4C0D-993E-16A878634E1D}" type="datetime1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19-1-2012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AC0CD-71C6-4C66-8229-820023A5C98C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69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6"/>
          <p:cNvSpPr>
            <a:spLocks noChangeAspect="1"/>
          </p:cNvSpPr>
          <p:nvPr userDrawn="1"/>
        </p:nvSpPr>
        <p:spPr>
          <a:xfrm>
            <a:off x="0" y="6286500"/>
            <a:ext cx="9144000" cy="576263"/>
          </a:xfrm>
          <a:prstGeom prst="rect">
            <a:avLst/>
          </a:prstGeom>
          <a:solidFill>
            <a:srgbClr val="505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Rechthoek 7"/>
          <p:cNvSpPr>
            <a:spLocks noChangeAspect="1"/>
          </p:cNvSpPr>
          <p:nvPr userDrawn="1"/>
        </p:nvSpPr>
        <p:spPr>
          <a:xfrm>
            <a:off x="0" y="6281738"/>
            <a:ext cx="9144000" cy="576262"/>
          </a:xfrm>
          <a:prstGeom prst="rect">
            <a:avLst/>
          </a:prstGeom>
          <a:solidFill>
            <a:srgbClr val="505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 txBox="1">
            <a:spLocks/>
          </p:cNvSpPr>
          <p:nvPr userDrawn="1"/>
        </p:nvSpPr>
        <p:spPr>
          <a:xfrm>
            <a:off x="6581775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algn="r">
              <a:defRPr/>
            </a:pPr>
            <a:fld id="{F05214F1-4724-40A1-8A95-AFA9B140B3A9}" type="slidenum">
              <a:rPr lang="nl-NL" smtClean="0">
                <a:solidFill>
                  <a:prstClr val="white"/>
                </a:solidFill>
              </a:rPr>
              <a:pPr algn="r">
                <a:defRPr/>
              </a:pPr>
              <a:t>‹nr.›</a:t>
            </a:fld>
            <a:endParaRPr lang="nl-NL" dirty="0" smtClean="0">
              <a:solidFill>
                <a:prstClr val="white"/>
              </a:solidFill>
            </a:endParaRPr>
          </a:p>
        </p:txBody>
      </p:sp>
      <p:pic>
        <p:nvPicPr>
          <p:cNvPr id="7" name="Afbeelding 16" descr="ww_line_kleurwit_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6429375"/>
            <a:ext cx="1800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8" descr="80x15B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445250"/>
            <a:ext cx="158432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EBAB0B"/>
                </a:solidFill>
                <a:latin typeface="Arial Rounded MT Bold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BC0031"/>
                </a:solidFill>
                <a:latin typeface="Arial Rounded MT Bold" pitchFamily="34" charset="0"/>
              </a:defRPr>
            </a:lvl1pPr>
            <a:lvl2pPr>
              <a:defRPr sz="2400">
                <a:latin typeface="Verdana" pitchFamily="34" charset="0"/>
              </a:defRPr>
            </a:lvl2pPr>
            <a:lvl3pPr>
              <a:defRPr sz="20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lang="nl-NL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136-B55B-4991-8716-CFB98D07E373}" type="datetime1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19-1-2012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363B-8778-4783-BB90-45C470D7C345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9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400">
                <a:latin typeface="Verdana" pitchFamily="34" charset="0"/>
              </a:defRPr>
            </a:lvl2pPr>
            <a:lvl3pPr>
              <a:defRPr sz="20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400">
                <a:latin typeface="Verdana" pitchFamily="34" charset="0"/>
              </a:defRPr>
            </a:lvl2pPr>
            <a:lvl3pPr>
              <a:defRPr sz="20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voettekst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39860-CC7B-40B9-9866-C4198A5870BD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6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>
                <a:solidFill>
                  <a:srgbClr val="E7653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lang="nl-NL" sz="1800" kern="1200" dirty="0" smtClean="0">
                <a:solidFill>
                  <a:srgbClr val="E76530"/>
                </a:solidFill>
                <a:latin typeface="Arial Rounded MT Bold" pitchFamily="34" charset="0"/>
                <a:ea typeface="+mn-ea"/>
                <a:cs typeface="+mn-cs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4A82-48F7-4617-8F23-2AC55656E2DF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19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53E9D-B3D2-4D3B-BCFC-60A36856CE20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9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2F40-F4A9-4D77-9DDF-221C12E83989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8C562-4620-4936-BBDD-50DE973E5B9D}" type="datetime1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19-1-2012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C281-EF7E-45EA-BC63-215D35E44D23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95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36461-6408-403B-85F2-1698DFA11D7B}" type="datetime1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19-1-2012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8D7E5-34A2-4A75-8A5C-1B4F05FE7222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40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7A9C-E18B-4691-9112-19614A2EA18C}" type="datetime1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19-1-2012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ED2B5-C99B-4C3E-BACA-69799C0C4C44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1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00C5DB-8B17-4159-A60A-3889ECF53187}" type="datetime1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19-1-2012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45AC92-2DE9-4BA0-AAA6-72E2BD9AA8DC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atum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A3B6E4A-463C-4BD4-9CFE-630DF9DB4CBC}" type="datetimeFigureOut">
              <a:rPr lang="nl-NL">
                <a:solidFill>
                  <a:prstClr val="black"/>
                </a:solidFill>
              </a:rPr>
              <a:pPr>
                <a:defRPr/>
              </a:pPr>
              <a:t>19-1-2012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dianumm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FF2A72A-6050-46FA-BD18-974258CFADE2}" type="slidenum">
              <a:rPr lang="nl-NL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Rechthoek 8"/>
          <p:cNvSpPr>
            <a:spLocks noChangeAspect="1"/>
          </p:cNvSpPr>
          <p:nvPr/>
        </p:nvSpPr>
        <p:spPr>
          <a:xfrm>
            <a:off x="0" y="6286500"/>
            <a:ext cx="9144000" cy="576263"/>
          </a:xfrm>
          <a:prstGeom prst="rect">
            <a:avLst/>
          </a:prstGeom>
          <a:solidFill>
            <a:srgbClr val="505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10" name="Rechthoek 9"/>
          <p:cNvSpPr>
            <a:spLocks noChangeAspect="1"/>
          </p:cNvSpPr>
          <p:nvPr/>
        </p:nvSpPr>
        <p:spPr>
          <a:xfrm>
            <a:off x="0" y="6281738"/>
            <a:ext cx="9144000" cy="576262"/>
          </a:xfrm>
          <a:prstGeom prst="rect">
            <a:avLst/>
          </a:prstGeom>
          <a:solidFill>
            <a:srgbClr val="505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12" name="Tijdelijke aanduiding voor dianummer 5"/>
          <p:cNvSpPr txBox="1">
            <a:spLocks/>
          </p:cNvSpPr>
          <p:nvPr/>
        </p:nvSpPr>
        <p:spPr>
          <a:xfrm>
            <a:off x="6581775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algn="r">
              <a:defRPr/>
            </a:pPr>
            <a:fld id="{3C4F7F97-1CAE-48AB-9B86-CB5171B8459D}" type="slidenum">
              <a:rPr lang="nl-NL" smtClean="0">
                <a:solidFill>
                  <a:prstClr val="white"/>
                </a:solidFill>
              </a:rPr>
              <a:pPr algn="r">
                <a:defRPr/>
              </a:pPr>
              <a:t>‹nr.›</a:t>
            </a:fld>
            <a:endParaRPr lang="nl-NL" dirty="0" smtClean="0">
              <a:solidFill>
                <a:prstClr val="white"/>
              </a:solidFill>
            </a:endParaRPr>
          </a:p>
        </p:txBody>
      </p:sp>
      <p:pic>
        <p:nvPicPr>
          <p:cNvPr id="1036" name="Afbeelding 12" descr="ww_line_kleurwit_rgb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86500" y="6429375"/>
            <a:ext cx="1800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563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EBAB0B"/>
          </a:solidFill>
          <a:latin typeface="Arial Rounded MT Bold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BAB0B"/>
          </a:solidFill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BAB0B"/>
          </a:solidFill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BAB0B"/>
          </a:solidFill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BAB0B"/>
          </a:solidFill>
          <a:latin typeface="Arial Rounded MT Bol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BAB0B"/>
          </a:solidFill>
          <a:latin typeface="Arial Rounded MT Bol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BAB0B"/>
          </a:solidFill>
          <a:latin typeface="Arial Rounded MT Bol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BAB0B"/>
          </a:solidFill>
          <a:latin typeface="Arial Rounded MT Bol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BAB0B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nl-NL" sz="2800" kern="1200" dirty="0">
          <a:solidFill>
            <a:srgbClr val="BC0031"/>
          </a:solidFill>
          <a:latin typeface="Arial Rounded MT Bol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nl-NL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nl-NL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nl-NL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1772816"/>
            <a:ext cx="8229600" cy="1440160"/>
          </a:xfrm>
        </p:spPr>
        <p:txBody>
          <a:bodyPr>
            <a:normAutofit/>
          </a:bodyPr>
          <a:lstStyle/>
          <a:p>
            <a:r>
              <a:rPr lang="nl-NL" dirty="0" smtClean="0"/>
              <a:t>Wikiwijs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5733256"/>
            <a:ext cx="8568952" cy="504056"/>
          </a:xfrm>
        </p:spPr>
        <p:txBody>
          <a:bodyPr/>
          <a:lstStyle/>
          <a:p>
            <a:pPr marL="0" indent="0">
              <a:buNone/>
            </a:pPr>
            <a:r>
              <a:rPr lang="nl-NL" sz="1800" dirty="0" err="1" smtClean="0"/>
              <a:t>saMBO</a:t>
            </a:r>
            <a:r>
              <a:rPr lang="nl-NL" sz="1800" dirty="0"/>
              <a:t> </a:t>
            </a:r>
            <a:r>
              <a:rPr lang="nl-NL" sz="1800" dirty="0" smtClean="0"/>
              <a:t>Conferentie 18 &amp; 19 januari</a:t>
            </a:r>
            <a:endParaRPr lang="nl-NL" sz="1800" dirty="0"/>
          </a:p>
        </p:txBody>
      </p:sp>
      <p:sp>
        <p:nvSpPr>
          <p:cNvPr id="6" name="Ovaal 5"/>
          <p:cNvSpPr/>
          <p:nvPr/>
        </p:nvSpPr>
        <p:spPr>
          <a:xfrm>
            <a:off x="8460432" y="6453336"/>
            <a:ext cx="288032" cy="216024"/>
          </a:xfrm>
          <a:prstGeom prst="ellipse">
            <a:avLst/>
          </a:prstGeom>
          <a:solidFill>
            <a:srgbClr val="50555C"/>
          </a:solidFill>
          <a:ln>
            <a:solidFill>
              <a:srgbClr val="505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4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50106"/>
          </a:xfrm>
        </p:spPr>
        <p:txBody>
          <a:bodyPr>
            <a:normAutofit/>
          </a:bodyPr>
          <a:lstStyle/>
          <a:p>
            <a:r>
              <a:rPr lang="nl-NL" dirty="0" smtClean="0"/>
              <a:t>Wikiwijs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400600"/>
          </a:xfrm>
        </p:spPr>
        <p:txBody>
          <a:bodyPr/>
          <a:lstStyle/>
          <a:p>
            <a:pPr marL="0" indent="0">
              <a:buNone/>
            </a:pPr>
            <a:r>
              <a:rPr lang="nl-NL" sz="2200" dirty="0" smtClean="0"/>
              <a:t>2009-2010; 1</a:t>
            </a:r>
            <a:r>
              <a:rPr lang="nl-NL" sz="2200" baseline="30000" dirty="0" smtClean="0"/>
              <a:t>ste</a:t>
            </a:r>
            <a:r>
              <a:rPr lang="nl-NL" sz="2200" dirty="0" smtClean="0"/>
              <a:t> fase </a:t>
            </a:r>
          </a:p>
          <a:p>
            <a:pPr marL="0" indent="0">
              <a:buNone/>
            </a:pPr>
            <a:r>
              <a:rPr lang="nl-NL" sz="2200" dirty="0" smtClean="0"/>
              <a:t>Start programma, bouw platform, opzetten organisatie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200" dirty="0" smtClean="0"/>
              <a:t>2011-2013</a:t>
            </a:r>
            <a:r>
              <a:rPr lang="nl-NL" sz="2200" dirty="0"/>
              <a:t>; 2de </a:t>
            </a:r>
            <a:r>
              <a:rPr lang="nl-NL" sz="2200" dirty="0" smtClean="0"/>
              <a:t>fase</a:t>
            </a:r>
          </a:p>
          <a:p>
            <a:pPr marL="0" indent="0">
              <a:buNone/>
            </a:pPr>
            <a:r>
              <a:rPr lang="nl-NL" sz="2200" dirty="0" smtClean="0"/>
              <a:t>Beter </a:t>
            </a:r>
            <a:r>
              <a:rPr lang="nl-NL" sz="2200" dirty="0"/>
              <a:t>ontsluiten van open leermateriaal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chemeClr val="tx1"/>
                </a:solidFill>
                <a:latin typeface="Verdana" pitchFamily="34" charset="0"/>
              </a:rPr>
              <a:t>	</a:t>
            </a:r>
            <a:r>
              <a:rPr lang="nl-NL" sz="1800" dirty="0">
                <a:solidFill>
                  <a:schemeClr val="tx1"/>
                </a:solidFill>
                <a:latin typeface="Verdana" pitchFamily="34" charset="0"/>
              </a:rPr>
              <a:t>- Meer beschikbare content</a:t>
            </a:r>
          </a:p>
          <a:p>
            <a:pPr marL="0" indent="0">
              <a:buNone/>
            </a:pPr>
            <a:r>
              <a:rPr lang="nl-NL" sz="1800" dirty="0">
                <a:solidFill>
                  <a:schemeClr val="tx1"/>
                </a:solidFill>
                <a:latin typeface="Verdana" pitchFamily="34" charset="0"/>
              </a:rPr>
              <a:t>	- Betere vindbaarheid van bruikbare </a:t>
            </a:r>
            <a:r>
              <a:rPr lang="nl-NL" sz="1800" dirty="0" smtClean="0">
                <a:solidFill>
                  <a:schemeClr val="tx1"/>
                </a:solidFill>
                <a:latin typeface="Verdana" pitchFamily="34" charset="0"/>
              </a:rPr>
              <a:t>content</a:t>
            </a:r>
          </a:p>
          <a:p>
            <a:pPr marL="0" indent="0">
              <a:buNone/>
            </a:pPr>
            <a:endParaRPr lang="nl-NL" sz="1800" dirty="0">
              <a:solidFill>
                <a:schemeClr val="tx1"/>
              </a:solidFill>
              <a:latin typeface="Verdana" pitchFamily="34" charset="0"/>
            </a:endParaRPr>
          </a:p>
          <a:p>
            <a:pPr marL="0" indent="0">
              <a:buNone/>
            </a:pPr>
            <a:r>
              <a:rPr lang="nl-NL" sz="2200" dirty="0"/>
              <a:t>Docenten beter toerusten om open leermateriaal te gebruiken</a:t>
            </a:r>
          </a:p>
          <a:p>
            <a:pPr marL="0" indent="0">
              <a:buNone/>
            </a:pPr>
            <a:r>
              <a:rPr lang="nl-NL" sz="1800" dirty="0">
                <a:solidFill>
                  <a:schemeClr val="tx1"/>
                </a:solidFill>
                <a:latin typeface="Verdana" pitchFamily="34" charset="0"/>
              </a:rPr>
              <a:t>	- Meer bereidheid bij docenten tot gebruik van</a:t>
            </a:r>
          </a:p>
          <a:p>
            <a:pPr marL="0" indent="0">
              <a:buNone/>
            </a:pPr>
            <a:r>
              <a:rPr lang="nl-NL" sz="1800" dirty="0">
                <a:solidFill>
                  <a:schemeClr val="tx1"/>
                </a:solidFill>
                <a:latin typeface="Verdana" pitchFamily="34" charset="0"/>
              </a:rPr>
              <a:t>	- Meer bekwaamheid bij docenten tot gebruik van	</a:t>
            </a:r>
            <a:r>
              <a:rPr lang="nl-NL" sz="2400" dirty="0" smtClean="0"/>
              <a:t>	</a:t>
            </a:r>
            <a:r>
              <a:rPr lang="nl-NL" sz="2000" dirty="0" smtClean="0"/>
              <a:t/>
            </a:r>
            <a:br>
              <a:rPr lang="nl-NL" sz="2000" dirty="0" smtClean="0"/>
            </a:br>
            <a:endParaRPr lang="nl-NL" sz="1800" dirty="0"/>
          </a:p>
        </p:txBody>
      </p:sp>
      <p:sp>
        <p:nvSpPr>
          <p:cNvPr id="6" name="Ovaal 5"/>
          <p:cNvSpPr/>
          <p:nvPr/>
        </p:nvSpPr>
        <p:spPr>
          <a:xfrm>
            <a:off x="8460432" y="6453336"/>
            <a:ext cx="288032" cy="216024"/>
          </a:xfrm>
          <a:prstGeom prst="ellipse">
            <a:avLst/>
          </a:prstGeom>
          <a:solidFill>
            <a:srgbClr val="50555C"/>
          </a:solidFill>
          <a:ln>
            <a:solidFill>
              <a:srgbClr val="505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1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50106"/>
          </a:xfrm>
        </p:spPr>
        <p:txBody>
          <a:bodyPr>
            <a:normAutofit/>
          </a:bodyPr>
          <a:lstStyle/>
          <a:p>
            <a:r>
              <a:rPr lang="nl-NL" dirty="0" smtClean="0"/>
              <a:t>Wikiwijs &amp; MBO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200936"/>
            <a:ext cx="8568952" cy="5256584"/>
          </a:xfrm>
        </p:spPr>
        <p:txBody>
          <a:bodyPr/>
          <a:lstStyle/>
          <a:p>
            <a:r>
              <a:rPr lang="nl-NL" sz="2200" dirty="0" smtClean="0"/>
              <a:t>Sectorale benadering Wikiwijs</a:t>
            </a:r>
          </a:p>
          <a:p>
            <a:pPr lvl="1"/>
            <a:r>
              <a:rPr lang="nl-NL" sz="1800" dirty="0" smtClean="0"/>
              <a:t>Onderwijssector in de lead bij verdere ontwikkeling</a:t>
            </a:r>
          </a:p>
          <a:p>
            <a:pPr lvl="1"/>
            <a:r>
              <a:rPr lang="nl-NL" sz="1800" dirty="0" smtClean="0"/>
              <a:t>Wikiwijs ingebed in het onderwijsproces</a:t>
            </a:r>
          </a:p>
          <a:p>
            <a:pPr lvl="1"/>
            <a:r>
              <a:rPr lang="nl-NL" sz="1800" dirty="0" smtClean="0"/>
              <a:t>Onderwijssector voelt zich eigenaar van het platform</a:t>
            </a:r>
            <a:br>
              <a:rPr lang="nl-NL" sz="1800" dirty="0" smtClean="0"/>
            </a:br>
            <a:endParaRPr lang="nl-NL" sz="1800" dirty="0" smtClean="0"/>
          </a:p>
          <a:p>
            <a:r>
              <a:rPr lang="nl-NL" sz="2200" dirty="0"/>
              <a:t>Inrichten ‘</a:t>
            </a:r>
            <a:r>
              <a:rPr lang="nl-NL" sz="2200" dirty="0" smtClean="0"/>
              <a:t>MBO-kamer Wikiwijs’</a:t>
            </a:r>
            <a:endParaRPr lang="nl-NL" sz="2200" dirty="0"/>
          </a:p>
          <a:p>
            <a:pPr lvl="1"/>
            <a:r>
              <a:rPr lang="nl-NL" sz="1800" dirty="0" smtClean="0"/>
              <a:t>Belangrijke </a:t>
            </a:r>
            <a:r>
              <a:rPr lang="nl-NL" sz="1800" dirty="0"/>
              <a:t>stakeholders uit onderwijsveld</a:t>
            </a:r>
          </a:p>
          <a:p>
            <a:pPr lvl="1"/>
            <a:r>
              <a:rPr lang="nl-NL" sz="1800" dirty="0"/>
              <a:t>Activiteitenplan MBO; Bundeling van </a:t>
            </a:r>
            <a:r>
              <a:rPr lang="nl-NL" sz="1800" dirty="0" smtClean="0"/>
              <a:t>initiatieven op gebied van open digitaal leermateriaal</a:t>
            </a:r>
          </a:p>
          <a:p>
            <a:pPr lvl="1"/>
            <a:r>
              <a:rPr lang="nl-NL" sz="1800" dirty="0" smtClean="0"/>
              <a:t>Benutten huidige kansen, </a:t>
            </a:r>
          </a:p>
          <a:p>
            <a:pPr lvl="1"/>
            <a:r>
              <a:rPr lang="nl-NL" sz="1800" dirty="0" smtClean="0"/>
              <a:t>Daarna discussie verbreden naar  leermiddelenbeleid</a:t>
            </a:r>
          </a:p>
          <a:p>
            <a:pPr lvl="1"/>
            <a:r>
              <a:rPr lang="nl-NL" sz="1800" dirty="0" smtClean="0"/>
              <a:t>MBO-kamer laten aansluiten op andere initiatieven</a:t>
            </a:r>
            <a:r>
              <a:rPr lang="nl-NL" sz="2000" dirty="0" smtClean="0"/>
              <a:t/>
            </a:r>
            <a:br>
              <a:rPr lang="nl-NL" sz="2000" dirty="0" smtClean="0"/>
            </a:br>
            <a:endParaRPr lang="nl-NL" sz="2000" dirty="0" smtClean="0"/>
          </a:p>
          <a:p>
            <a:endParaRPr lang="nl-NL" dirty="0"/>
          </a:p>
        </p:txBody>
      </p:sp>
      <p:sp>
        <p:nvSpPr>
          <p:cNvPr id="6" name="Ovaal 5"/>
          <p:cNvSpPr/>
          <p:nvPr/>
        </p:nvSpPr>
        <p:spPr>
          <a:xfrm>
            <a:off x="8460432" y="6453336"/>
            <a:ext cx="288032" cy="216024"/>
          </a:xfrm>
          <a:prstGeom prst="ellipse">
            <a:avLst/>
          </a:prstGeom>
          <a:solidFill>
            <a:srgbClr val="50555C"/>
          </a:solidFill>
          <a:ln>
            <a:solidFill>
              <a:srgbClr val="505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11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Wikiwijs &amp; MBO</a:t>
            </a:r>
            <a:br>
              <a:rPr lang="nl-NL" dirty="0" smtClean="0"/>
            </a:br>
            <a:r>
              <a:rPr lang="nl-NL" sz="3100" dirty="0" smtClean="0"/>
              <a:t>Concreet &amp; praktisch</a:t>
            </a:r>
            <a:endParaRPr lang="nl-NL" sz="31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419920"/>
            <a:ext cx="8928992" cy="5256584"/>
          </a:xfrm>
        </p:spPr>
        <p:txBody>
          <a:bodyPr/>
          <a:lstStyle/>
          <a:p>
            <a:r>
              <a:rPr lang="nl-NL" sz="2200" dirty="0" smtClean="0"/>
              <a:t>Focus </a:t>
            </a:r>
            <a:r>
              <a:rPr lang="nl-NL" sz="2200" dirty="0"/>
              <a:t>op geïntegreerde aanpak </a:t>
            </a:r>
          </a:p>
          <a:p>
            <a:pPr lvl="1"/>
            <a:r>
              <a:rPr lang="nl-NL" sz="1800" dirty="0"/>
              <a:t>Stakeholders &amp; KN MBO-team en Wikiwijs: </a:t>
            </a:r>
          </a:p>
          <a:p>
            <a:pPr lvl="1"/>
            <a:r>
              <a:rPr lang="nl-NL" sz="1800" dirty="0"/>
              <a:t>Nadruk op hoeveelheid kwalitatief materiaal en arrangementen</a:t>
            </a:r>
          </a:p>
          <a:p>
            <a:pPr lvl="1"/>
            <a:r>
              <a:rPr lang="nl-NL" sz="1800" dirty="0"/>
              <a:t>Knelpunt: bereidheid tot </a:t>
            </a:r>
            <a:r>
              <a:rPr lang="nl-NL" sz="1800" dirty="0" smtClean="0"/>
              <a:t>delen</a:t>
            </a:r>
          </a:p>
          <a:p>
            <a:pPr lvl="1"/>
            <a:endParaRPr lang="nl-NL" sz="1800" dirty="0"/>
          </a:p>
          <a:p>
            <a:r>
              <a:rPr lang="nl-NL" sz="2200" dirty="0" smtClean="0"/>
              <a:t>Concrete activiteiten </a:t>
            </a:r>
            <a:endParaRPr lang="nl-NL" sz="2200" dirty="0"/>
          </a:p>
          <a:p>
            <a:pPr lvl="1"/>
            <a:r>
              <a:rPr lang="nl-NL" sz="1800" dirty="0" smtClean="0"/>
              <a:t>Community project ‘Vele handen’ in </a:t>
            </a:r>
            <a:r>
              <a:rPr lang="nl-NL" sz="1800" dirty="0"/>
              <a:t>het domein zorg</a:t>
            </a:r>
          </a:p>
          <a:p>
            <a:pPr lvl="1"/>
            <a:r>
              <a:rPr lang="nl-NL" sz="1800" dirty="0"/>
              <a:t>Arrangeren in het domein </a:t>
            </a:r>
            <a:r>
              <a:rPr lang="nl-NL" sz="1800" dirty="0" smtClean="0"/>
              <a:t>horeca met Platform ‘Passie voor Horeca’</a:t>
            </a:r>
            <a:endParaRPr lang="nl-NL" sz="1800" dirty="0"/>
          </a:p>
          <a:p>
            <a:pPr lvl="1"/>
            <a:r>
              <a:rPr lang="nl-NL" sz="1800" dirty="0"/>
              <a:t>Kwaliteitsverbetering voor </a:t>
            </a:r>
            <a:r>
              <a:rPr lang="nl-NL" sz="1800" dirty="0" smtClean="0"/>
              <a:t>‘Groen MBO: Functionaliteit </a:t>
            </a:r>
            <a:r>
              <a:rPr lang="nl-NL" sz="1800" dirty="0"/>
              <a:t>en Keurmerk </a:t>
            </a:r>
            <a:endParaRPr lang="nl-NL" sz="1800" dirty="0" smtClean="0"/>
          </a:p>
          <a:p>
            <a:pPr lvl="1"/>
            <a:r>
              <a:rPr lang="nl-NL" sz="1800" dirty="0" smtClean="0"/>
              <a:t>Pilot met Consortium MBO, combinatie van open en gesloten materiaal</a:t>
            </a:r>
          </a:p>
          <a:p>
            <a:pPr lvl="1"/>
            <a:r>
              <a:rPr lang="nl-NL" sz="1800" dirty="0" smtClean="0"/>
              <a:t>Opbouwen en trainen van docententeams in gebruik Wikiwijs</a:t>
            </a:r>
            <a:endParaRPr lang="nl-NL" sz="1800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6" name="Ovaal 5"/>
          <p:cNvSpPr/>
          <p:nvPr/>
        </p:nvSpPr>
        <p:spPr>
          <a:xfrm>
            <a:off x="8460432" y="6453336"/>
            <a:ext cx="288032" cy="216024"/>
          </a:xfrm>
          <a:prstGeom prst="ellipse">
            <a:avLst/>
          </a:prstGeom>
          <a:solidFill>
            <a:srgbClr val="50555C"/>
          </a:solidFill>
          <a:ln>
            <a:solidFill>
              <a:srgbClr val="505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31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 Onderwijsdage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132</Words>
  <Application>Microsoft Office PowerPoint</Application>
  <PresentationFormat>Diavoorstelling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Presentatie Onderwijsdagen</vt:lpstr>
      <vt:lpstr>Wikiwijs</vt:lpstr>
      <vt:lpstr>Wikiwijs</vt:lpstr>
      <vt:lpstr>Wikiwijs &amp; MBO</vt:lpstr>
      <vt:lpstr>Wikiwijs &amp; MBO Concreet &amp; praktisch</vt:lpstr>
    </vt:vector>
  </TitlesOfParts>
  <Company>Stichting Kennisnet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leermateriaal in duurzaam perspectief</dc:title>
  <dc:creator>Dennis Van der Helm</dc:creator>
  <cp:lastModifiedBy>Dennis Van der Helm</cp:lastModifiedBy>
  <cp:revision>35</cp:revision>
  <cp:lastPrinted>2011-10-12T09:30:54Z</cp:lastPrinted>
  <dcterms:created xsi:type="dcterms:W3CDTF">2011-10-10T10:04:53Z</dcterms:created>
  <dcterms:modified xsi:type="dcterms:W3CDTF">2012-01-19T08:29:05Z</dcterms:modified>
</cp:coreProperties>
</file>