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6"/>
  </p:notesMasterIdLst>
  <p:handoutMasterIdLst>
    <p:handoutMasterId r:id="rId47"/>
  </p:handoutMasterIdLst>
  <p:sldIdLst>
    <p:sldId id="256" r:id="rId2"/>
    <p:sldId id="335" r:id="rId3"/>
    <p:sldId id="315" r:id="rId4"/>
    <p:sldId id="316" r:id="rId5"/>
    <p:sldId id="305" r:id="rId6"/>
    <p:sldId id="310" r:id="rId7"/>
    <p:sldId id="339" r:id="rId8"/>
    <p:sldId id="340" r:id="rId9"/>
    <p:sldId id="341" r:id="rId10"/>
    <p:sldId id="343" r:id="rId11"/>
    <p:sldId id="287" r:id="rId12"/>
    <p:sldId id="342" r:id="rId13"/>
    <p:sldId id="338" r:id="rId14"/>
    <p:sldId id="344" r:id="rId15"/>
    <p:sldId id="345" r:id="rId16"/>
    <p:sldId id="346" r:id="rId17"/>
    <p:sldId id="347" r:id="rId18"/>
    <p:sldId id="286" r:id="rId19"/>
    <p:sldId id="274" r:id="rId20"/>
    <p:sldId id="275" r:id="rId21"/>
    <p:sldId id="276" r:id="rId22"/>
    <p:sldId id="278" r:id="rId23"/>
    <p:sldId id="277" r:id="rId24"/>
    <p:sldId id="281" r:id="rId25"/>
    <p:sldId id="279" r:id="rId26"/>
    <p:sldId id="288" r:id="rId27"/>
    <p:sldId id="302" r:id="rId28"/>
    <p:sldId id="317" r:id="rId29"/>
    <p:sldId id="318" r:id="rId30"/>
    <p:sldId id="321" r:id="rId31"/>
    <p:sldId id="322" r:id="rId32"/>
    <p:sldId id="327" r:id="rId33"/>
    <p:sldId id="328" r:id="rId34"/>
    <p:sldId id="324" r:id="rId35"/>
    <p:sldId id="329" r:id="rId36"/>
    <p:sldId id="330" r:id="rId37"/>
    <p:sldId id="331" r:id="rId38"/>
    <p:sldId id="332" r:id="rId39"/>
    <p:sldId id="333" r:id="rId40"/>
    <p:sldId id="325" r:id="rId41"/>
    <p:sldId id="326" r:id="rId42"/>
    <p:sldId id="334" r:id="rId43"/>
    <p:sldId id="336" r:id="rId44"/>
    <p:sldId id="337" r:id="rId4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5" d="100"/>
          <a:sy n="75" d="100"/>
        </p:scale>
        <p:origin x="-1014" y="-7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eldebruijn\@Work\G\Dossiers\Managementconferentie\2010%20Voorjaar\BCG%20Matri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eldebruijn\@Work\G\Dossiers\Managementconferentie\2010%20Voorjaar\BCG%20Matri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nl-NL"/>
  <c:chart>
    <c:autoTitleDeleted val="1"/>
    <c:plotArea>
      <c:layout/>
      <c:bubbleChart>
        <c:varyColors val="1"/>
        <c:ser>
          <c:idx val="2"/>
          <c:order val="0"/>
          <c:tx>
            <c:strRef>
              <c:f>BCG!$C$1:$E$1</c:f>
              <c:strCache>
                <c:ptCount val="1"/>
                <c:pt idx="0">
                  <c:v>Arbeidsmarktrelevantie Betaalbaarheid Omvang</c:v>
                </c:pt>
              </c:strCache>
            </c:strRef>
          </c:tx>
          <c:spPr>
            <a:noFill/>
            <a:ln w="12700">
              <a:solidFill>
                <a:srgbClr val="A3027B"/>
              </a:solidFill>
            </a:ln>
          </c:spPr>
          <c:dLbls>
            <c:delete val="1"/>
          </c:dLbls>
          <c:xVal>
            <c:numRef>
              <c:f>BCG!$D$2:$D$36</c:f>
              <c:numCache>
                <c:formatCode>0.00%</c:formatCode>
                <c:ptCount val="35"/>
                <c:pt idx="0">
                  <c:v>0.65182369493863368</c:v>
                </c:pt>
                <c:pt idx="1">
                  <c:v>0.53774042677650824</c:v>
                </c:pt>
                <c:pt idx="2">
                  <c:v>0.79069280275260645</c:v>
                </c:pt>
                <c:pt idx="4">
                  <c:v>2.3182771328115734</c:v>
                </c:pt>
                <c:pt idx="5">
                  <c:v>0.48430164013413285</c:v>
                </c:pt>
                <c:pt idx="6">
                  <c:v>1.1375877774752141</c:v>
                </c:pt>
                <c:pt idx="7">
                  <c:v>0.93776956730517125</c:v>
                </c:pt>
                <c:pt idx="8">
                  <c:v>1.6139491022653798</c:v>
                </c:pt>
                <c:pt idx="9">
                  <c:v>0.91255875010525944</c:v>
                </c:pt>
                <c:pt idx="10">
                  <c:v>0.68571613472478654</c:v>
                </c:pt>
                <c:pt idx="11">
                  <c:v>0.60287476255043015</c:v>
                </c:pt>
                <c:pt idx="12">
                  <c:v>0.2970808438456139</c:v>
                </c:pt>
                <c:pt idx="13">
                  <c:v>2.3367222717886467</c:v>
                </c:pt>
                <c:pt idx="14">
                  <c:v>3.0361840131483278</c:v>
                </c:pt>
                <c:pt idx="15">
                  <c:v>0.93371277011010867</c:v>
                </c:pt>
                <c:pt idx="16">
                  <c:v>1.1811699176797819</c:v>
                </c:pt>
                <c:pt idx="17">
                  <c:v>0.67309894297212058</c:v>
                </c:pt>
                <c:pt idx="18">
                  <c:v>1.2646562424698422</c:v>
                </c:pt>
                <c:pt idx="19">
                  <c:v>0.7690910254092943</c:v>
                </c:pt>
                <c:pt idx="20">
                  <c:v>0.921857327534642</c:v>
                </c:pt>
                <c:pt idx="21">
                  <c:v>0.81814044463473323</c:v>
                </c:pt>
                <c:pt idx="22">
                  <c:v>1.04085548703829</c:v>
                </c:pt>
                <c:pt idx="23">
                  <c:v>1.1338954644155501</c:v>
                </c:pt>
                <c:pt idx="24">
                  <c:v>1.3483663654018201</c:v>
                </c:pt>
                <c:pt idx="25">
                  <c:v>0.85687410144245579</c:v>
                </c:pt>
                <c:pt idx="26">
                  <c:v>0.76117957880677878</c:v>
                </c:pt>
                <c:pt idx="27">
                  <c:v>1.3164909729142917</c:v>
                </c:pt>
                <c:pt idx="28">
                  <c:v>1.2112207469506473</c:v>
                </c:pt>
                <c:pt idx="29">
                  <c:v>0.93046782899860858</c:v>
                </c:pt>
                <c:pt idx="30">
                  <c:v>0.64049311750042925</c:v>
                </c:pt>
                <c:pt idx="31">
                  <c:v>1.7795262603611908</c:v>
                </c:pt>
                <c:pt idx="32">
                  <c:v>0.96793841677613301</c:v>
                </c:pt>
                <c:pt idx="33">
                  <c:v>1.2350387480060379</c:v>
                </c:pt>
                <c:pt idx="34">
                  <c:v>1.4686696907231322</c:v>
                </c:pt>
              </c:numCache>
            </c:numRef>
          </c:xVal>
          <c:yVal>
            <c:numRef>
              <c:f>BCG!$C$2:$C$36</c:f>
              <c:numCache>
                <c:formatCode>0.00</c:formatCode>
                <c:ptCount val="35"/>
                <c:pt idx="0">
                  <c:v>2</c:v>
                </c:pt>
                <c:pt idx="1">
                  <c:v>2</c:v>
                </c:pt>
                <c:pt idx="2">
                  <c:v>3</c:v>
                </c:pt>
                <c:pt idx="3">
                  <c:v>3</c:v>
                </c:pt>
                <c:pt idx="4">
                  <c:v>0</c:v>
                </c:pt>
                <c:pt idx="5">
                  <c:v>2.8441558441558437</c:v>
                </c:pt>
                <c:pt idx="6">
                  <c:v>2</c:v>
                </c:pt>
                <c:pt idx="7">
                  <c:v>4.1507760532150755</c:v>
                </c:pt>
                <c:pt idx="9">
                  <c:v>1.8192771084337365</c:v>
                </c:pt>
                <c:pt idx="10">
                  <c:v>2</c:v>
                </c:pt>
                <c:pt idx="14">
                  <c:v>3</c:v>
                </c:pt>
                <c:pt idx="15">
                  <c:v>1.675</c:v>
                </c:pt>
                <c:pt idx="16">
                  <c:v>1.6666666666666667</c:v>
                </c:pt>
                <c:pt idx="17">
                  <c:v>3.4670050761421343</c:v>
                </c:pt>
                <c:pt idx="18">
                  <c:v>3.165517241379316</c:v>
                </c:pt>
                <c:pt idx="19">
                  <c:v>3.5671641791044792</c:v>
                </c:pt>
                <c:pt idx="20">
                  <c:v>4</c:v>
                </c:pt>
                <c:pt idx="21">
                  <c:v>4.9171974522292965</c:v>
                </c:pt>
                <c:pt idx="22">
                  <c:v>4</c:v>
                </c:pt>
                <c:pt idx="24">
                  <c:v>2.6079295154185043</c:v>
                </c:pt>
                <c:pt idx="28">
                  <c:v>3</c:v>
                </c:pt>
                <c:pt idx="30">
                  <c:v>2</c:v>
                </c:pt>
                <c:pt idx="31">
                  <c:v>4</c:v>
                </c:pt>
                <c:pt idx="32">
                  <c:v>5</c:v>
                </c:pt>
                <c:pt idx="34">
                  <c:v>5</c:v>
                </c:pt>
              </c:numCache>
            </c:numRef>
          </c:yVal>
          <c:bubbleSize>
            <c:numRef>
              <c:f>BCG!$E$2:$E$36</c:f>
              <c:numCache>
                <c:formatCode>General</c:formatCode>
                <c:ptCount val="35"/>
                <c:pt idx="0">
                  <c:v>195</c:v>
                </c:pt>
                <c:pt idx="1">
                  <c:v>66</c:v>
                </c:pt>
                <c:pt idx="2">
                  <c:v>251</c:v>
                </c:pt>
                <c:pt idx="3">
                  <c:v>37</c:v>
                </c:pt>
                <c:pt idx="4">
                  <c:v>233</c:v>
                </c:pt>
                <c:pt idx="5">
                  <c:v>77</c:v>
                </c:pt>
                <c:pt idx="6">
                  <c:v>137</c:v>
                </c:pt>
                <c:pt idx="7">
                  <c:v>500</c:v>
                </c:pt>
                <c:pt idx="8">
                  <c:v>109</c:v>
                </c:pt>
                <c:pt idx="9">
                  <c:v>249</c:v>
                </c:pt>
                <c:pt idx="10">
                  <c:v>55</c:v>
                </c:pt>
                <c:pt idx="11">
                  <c:v>220</c:v>
                </c:pt>
                <c:pt idx="12">
                  <c:v>10</c:v>
                </c:pt>
                <c:pt idx="13">
                  <c:v>94</c:v>
                </c:pt>
                <c:pt idx="14">
                  <c:v>213</c:v>
                </c:pt>
                <c:pt idx="15">
                  <c:v>280</c:v>
                </c:pt>
                <c:pt idx="16">
                  <c:v>233</c:v>
                </c:pt>
                <c:pt idx="17">
                  <c:v>230</c:v>
                </c:pt>
                <c:pt idx="18">
                  <c:v>238</c:v>
                </c:pt>
                <c:pt idx="19">
                  <c:v>192</c:v>
                </c:pt>
                <c:pt idx="20">
                  <c:v>155</c:v>
                </c:pt>
                <c:pt idx="21">
                  <c:v>312</c:v>
                </c:pt>
                <c:pt idx="22">
                  <c:v>166</c:v>
                </c:pt>
                <c:pt idx="23">
                  <c:v>223</c:v>
                </c:pt>
                <c:pt idx="24">
                  <c:v>447</c:v>
                </c:pt>
                <c:pt idx="25">
                  <c:v>569</c:v>
                </c:pt>
                <c:pt idx="26">
                  <c:v>179</c:v>
                </c:pt>
                <c:pt idx="27">
                  <c:v>307</c:v>
                </c:pt>
                <c:pt idx="28">
                  <c:v>347</c:v>
                </c:pt>
                <c:pt idx="29">
                  <c:v>420</c:v>
                </c:pt>
                <c:pt idx="30">
                  <c:v>280</c:v>
                </c:pt>
                <c:pt idx="31">
                  <c:v>412</c:v>
                </c:pt>
                <c:pt idx="32">
                  <c:v>443</c:v>
                </c:pt>
                <c:pt idx="33">
                  <c:v>124</c:v>
                </c:pt>
                <c:pt idx="34">
                  <c:v>103</c:v>
                </c:pt>
              </c:numCache>
            </c:numRef>
          </c:bubbleSize>
          <c:bubble3D val="1"/>
        </c:ser>
        <c:dLbls>
          <c:showVal val="1"/>
        </c:dLbls>
        <c:bubbleScale val="50"/>
        <c:sizeRepresents val="w"/>
        <c:axId val="83799040"/>
        <c:axId val="85092992"/>
      </c:bubbleChart>
      <c:valAx>
        <c:axId val="83799040"/>
        <c:scaling>
          <c:orientation val="minMax"/>
          <c:max val="2"/>
          <c:min val="0"/>
        </c:scaling>
        <c:axPos val="b"/>
        <c:majorGridlines/>
        <c:title>
          <c:tx>
            <c:rich>
              <a:bodyPr/>
              <a:lstStyle/>
              <a:p>
                <a:pPr>
                  <a:defRPr sz="2000"/>
                </a:pPr>
                <a:r>
                  <a:rPr lang="en-US" sz="2000"/>
                  <a:t>Betaalbaarheid</a:t>
                </a:r>
              </a:p>
            </c:rich>
          </c:tx>
          <c:layout/>
        </c:title>
        <c:numFmt formatCode="0%" sourceLinked="0"/>
        <c:tickLblPos val="none"/>
        <c:crossAx val="85092992"/>
        <c:crosses val="autoZero"/>
        <c:crossBetween val="midCat"/>
        <c:majorUnit val="1"/>
      </c:valAx>
      <c:valAx>
        <c:axId val="85092992"/>
        <c:scaling>
          <c:orientation val="minMax"/>
          <c:max val="6"/>
          <c:min val="0"/>
        </c:scaling>
        <c:axPos val="l"/>
        <c:majorGridlines/>
        <c:title>
          <c:tx>
            <c:rich>
              <a:bodyPr rot="-5400000" vert="horz"/>
              <a:lstStyle/>
              <a:p>
                <a:pPr>
                  <a:defRPr sz="2000"/>
                </a:pPr>
                <a:r>
                  <a:rPr lang="en-US" sz="2000"/>
                  <a:t>Kans Op Werk</a:t>
                </a:r>
              </a:p>
            </c:rich>
          </c:tx>
          <c:layout/>
        </c:title>
        <c:numFmt formatCode="0" sourceLinked="0"/>
        <c:tickLblPos val="none"/>
        <c:crossAx val="83799040"/>
        <c:crosses val="autoZero"/>
        <c:crossBetween val="midCat"/>
        <c:majorUnit val="3"/>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nl-NL"/>
  <c:chart>
    <c:autoTitleDeleted val="1"/>
    <c:plotArea>
      <c:layout/>
      <c:bubbleChart>
        <c:varyColors val="1"/>
        <c:ser>
          <c:idx val="2"/>
          <c:order val="0"/>
          <c:tx>
            <c:strRef>
              <c:f>BCG!$C$1:$E$1</c:f>
              <c:strCache>
                <c:ptCount val="1"/>
                <c:pt idx="0">
                  <c:v>Arbeidsmarktrelevantie Betaalbaarheid Omvang</c:v>
                </c:pt>
              </c:strCache>
            </c:strRef>
          </c:tx>
          <c:spPr>
            <a:noFill/>
            <a:ln w="12700">
              <a:solidFill>
                <a:srgbClr val="A3027B"/>
              </a:solidFill>
            </a:ln>
          </c:spPr>
          <c:xVal>
            <c:numRef>
              <c:f>BCG!$D$2:$D$36</c:f>
              <c:numCache>
                <c:formatCode>0.00%</c:formatCode>
                <c:ptCount val="35"/>
                <c:pt idx="0">
                  <c:v>0.65182369493863368</c:v>
                </c:pt>
                <c:pt idx="1">
                  <c:v>0.53774042677650824</c:v>
                </c:pt>
                <c:pt idx="2">
                  <c:v>0.79069280275260645</c:v>
                </c:pt>
                <c:pt idx="4">
                  <c:v>2.3182771328115734</c:v>
                </c:pt>
                <c:pt idx="5">
                  <c:v>0.48430164013413285</c:v>
                </c:pt>
                <c:pt idx="6">
                  <c:v>1.1375877774752141</c:v>
                </c:pt>
                <c:pt idx="7">
                  <c:v>0.93776956730517125</c:v>
                </c:pt>
                <c:pt idx="8">
                  <c:v>1.6139491022653798</c:v>
                </c:pt>
                <c:pt idx="9">
                  <c:v>0.91255875010525944</c:v>
                </c:pt>
                <c:pt idx="10">
                  <c:v>0.68571613472478621</c:v>
                </c:pt>
                <c:pt idx="11">
                  <c:v>0.60287476255043015</c:v>
                </c:pt>
                <c:pt idx="12">
                  <c:v>0.2970808438456139</c:v>
                </c:pt>
                <c:pt idx="13">
                  <c:v>2.3367222717886467</c:v>
                </c:pt>
                <c:pt idx="14">
                  <c:v>3.0361840131483278</c:v>
                </c:pt>
                <c:pt idx="15">
                  <c:v>0.93371277011010867</c:v>
                </c:pt>
                <c:pt idx="16">
                  <c:v>1.1811699176797819</c:v>
                </c:pt>
                <c:pt idx="17">
                  <c:v>0.67309894297212058</c:v>
                </c:pt>
                <c:pt idx="18">
                  <c:v>1.2646562424698422</c:v>
                </c:pt>
                <c:pt idx="19">
                  <c:v>0.7690910254092943</c:v>
                </c:pt>
                <c:pt idx="20">
                  <c:v>0.921857327534642</c:v>
                </c:pt>
                <c:pt idx="21">
                  <c:v>0.81814044463473323</c:v>
                </c:pt>
                <c:pt idx="22">
                  <c:v>1.04085548703829</c:v>
                </c:pt>
                <c:pt idx="23">
                  <c:v>1.1338954644155501</c:v>
                </c:pt>
                <c:pt idx="24">
                  <c:v>1.3483663654018201</c:v>
                </c:pt>
                <c:pt idx="25">
                  <c:v>0.85687410144245579</c:v>
                </c:pt>
                <c:pt idx="26">
                  <c:v>0.76117957880677878</c:v>
                </c:pt>
                <c:pt idx="27">
                  <c:v>1.3164909729142917</c:v>
                </c:pt>
                <c:pt idx="28">
                  <c:v>1.2112207469506473</c:v>
                </c:pt>
                <c:pt idx="29">
                  <c:v>0.93046782899860858</c:v>
                </c:pt>
                <c:pt idx="30">
                  <c:v>0.64049311750042925</c:v>
                </c:pt>
                <c:pt idx="31">
                  <c:v>1.7795262603611897</c:v>
                </c:pt>
                <c:pt idx="32">
                  <c:v>0.96793841677613301</c:v>
                </c:pt>
                <c:pt idx="33">
                  <c:v>1.2350387480060379</c:v>
                </c:pt>
                <c:pt idx="34">
                  <c:v>1.4686696907231322</c:v>
                </c:pt>
              </c:numCache>
            </c:numRef>
          </c:xVal>
          <c:yVal>
            <c:numRef>
              <c:f>BCG!$C$2:$C$36</c:f>
              <c:numCache>
                <c:formatCode>0.00</c:formatCode>
                <c:ptCount val="35"/>
                <c:pt idx="0">
                  <c:v>2</c:v>
                </c:pt>
                <c:pt idx="1">
                  <c:v>2</c:v>
                </c:pt>
                <c:pt idx="2">
                  <c:v>3</c:v>
                </c:pt>
                <c:pt idx="3">
                  <c:v>3</c:v>
                </c:pt>
                <c:pt idx="4">
                  <c:v>0</c:v>
                </c:pt>
                <c:pt idx="5">
                  <c:v>2.8441558441558437</c:v>
                </c:pt>
                <c:pt idx="6">
                  <c:v>2</c:v>
                </c:pt>
                <c:pt idx="7">
                  <c:v>4.1507760532150755</c:v>
                </c:pt>
                <c:pt idx="9">
                  <c:v>1.8192771084337365</c:v>
                </c:pt>
                <c:pt idx="10">
                  <c:v>2</c:v>
                </c:pt>
                <c:pt idx="14">
                  <c:v>3</c:v>
                </c:pt>
                <c:pt idx="15">
                  <c:v>1.675</c:v>
                </c:pt>
                <c:pt idx="16">
                  <c:v>1.6666666666666667</c:v>
                </c:pt>
                <c:pt idx="17">
                  <c:v>3.4670050761421343</c:v>
                </c:pt>
                <c:pt idx="18">
                  <c:v>3.165517241379316</c:v>
                </c:pt>
                <c:pt idx="19">
                  <c:v>3.5671641791044792</c:v>
                </c:pt>
                <c:pt idx="20">
                  <c:v>4</c:v>
                </c:pt>
                <c:pt idx="21">
                  <c:v>4.9171974522292965</c:v>
                </c:pt>
                <c:pt idx="22">
                  <c:v>4</c:v>
                </c:pt>
                <c:pt idx="24">
                  <c:v>2.6079295154185043</c:v>
                </c:pt>
                <c:pt idx="28">
                  <c:v>3</c:v>
                </c:pt>
                <c:pt idx="30">
                  <c:v>2</c:v>
                </c:pt>
                <c:pt idx="31">
                  <c:v>4</c:v>
                </c:pt>
                <c:pt idx="32">
                  <c:v>5</c:v>
                </c:pt>
                <c:pt idx="34">
                  <c:v>5</c:v>
                </c:pt>
              </c:numCache>
            </c:numRef>
          </c:yVal>
          <c:bubbleSize>
            <c:numRef>
              <c:f>BCG!$E$2:$E$36</c:f>
              <c:numCache>
                <c:formatCode>General</c:formatCode>
                <c:ptCount val="35"/>
                <c:pt idx="0">
                  <c:v>195</c:v>
                </c:pt>
                <c:pt idx="1">
                  <c:v>66</c:v>
                </c:pt>
                <c:pt idx="2">
                  <c:v>251</c:v>
                </c:pt>
                <c:pt idx="3">
                  <c:v>37</c:v>
                </c:pt>
                <c:pt idx="4">
                  <c:v>233</c:v>
                </c:pt>
                <c:pt idx="5">
                  <c:v>77</c:v>
                </c:pt>
                <c:pt idx="6">
                  <c:v>137</c:v>
                </c:pt>
                <c:pt idx="7">
                  <c:v>500</c:v>
                </c:pt>
                <c:pt idx="8">
                  <c:v>109</c:v>
                </c:pt>
                <c:pt idx="9">
                  <c:v>249</c:v>
                </c:pt>
                <c:pt idx="10">
                  <c:v>55</c:v>
                </c:pt>
                <c:pt idx="11">
                  <c:v>220</c:v>
                </c:pt>
                <c:pt idx="12">
                  <c:v>10</c:v>
                </c:pt>
                <c:pt idx="13">
                  <c:v>94</c:v>
                </c:pt>
                <c:pt idx="14">
                  <c:v>213</c:v>
                </c:pt>
                <c:pt idx="15">
                  <c:v>280</c:v>
                </c:pt>
                <c:pt idx="16">
                  <c:v>233</c:v>
                </c:pt>
                <c:pt idx="17">
                  <c:v>230</c:v>
                </c:pt>
                <c:pt idx="18">
                  <c:v>238</c:v>
                </c:pt>
                <c:pt idx="19">
                  <c:v>192</c:v>
                </c:pt>
                <c:pt idx="20">
                  <c:v>155</c:v>
                </c:pt>
                <c:pt idx="21">
                  <c:v>312</c:v>
                </c:pt>
                <c:pt idx="22">
                  <c:v>166</c:v>
                </c:pt>
                <c:pt idx="23">
                  <c:v>223</c:v>
                </c:pt>
                <c:pt idx="24">
                  <c:v>447</c:v>
                </c:pt>
                <c:pt idx="25">
                  <c:v>569</c:v>
                </c:pt>
                <c:pt idx="26">
                  <c:v>179</c:v>
                </c:pt>
                <c:pt idx="27">
                  <c:v>307</c:v>
                </c:pt>
                <c:pt idx="28">
                  <c:v>347</c:v>
                </c:pt>
                <c:pt idx="29">
                  <c:v>420</c:v>
                </c:pt>
                <c:pt idx="30">
                  <c:v>280</c:v>
                </c:pt>
                <c:pt idx="31">
                  <c:v>412</c:v>
                </c:pt>
                <c:pt idx="32">
                  <c:v>443</c:v>
                </c:pt>
                <c:pt idx="33">
                  <c:v>124</c:v>
                </c:pt>
                <c:pt idx="34">
                  <c:v>103</c:v>
                </c:pt>
              </c:numCache>
            </c:numRef>
          </c:bubbleSize>
          <c:bubble3D val="1"/>
        </c:ser>
        <c:ser>
          <c:idx val="0"/>
          <c:order val="1"/>
          <c:tx>
            <c:strRef>
              <c:f>BCG!$C$1:$E$1</c:f>
              <c:strCache>
                <c:ptCount val="1"/>
                <c:pt idx="0">
                  <c:v>Arbeidsmarktrelevantie Betaalbaarheid Omvang</c:v>
                </c:pt>
              </c:strCache>
            </c:strRef>
          </c:tx>
          <c:spPr>
            <a:solidFill>
              <a:srgbClr val="A3027B"/>
            </a:solidFill>
          </c:spPr>
          <c:xVal>
            <c:numRef>
              <c:f>BCG!$D$2:$D$3</c:f>
              <c:numCache>
                <c:formatCode>0.00%</c:formatCode>
                <c:ptCount val="2"/>
                <c:pt idx="0">
                  <c:v>0.65182369493863368</c:v>
                </c:pt>
                <c:pt idx="1">
                  <c:v>0.53774042677650824</c:v>
                </c:pt>
              </c:numCache>
            </c:numRef>
          </c:xVal>
          <c:yVal>
            <c:numRef>
              <c:f>BCG!$C$2:$C$3</c:f>
              <c:numCache>
                <c:formatCode>0.00</c:formatCode>
                <c:ptCount val="2"/>
                <c:pt idx="0">
                  <c:v>2</c:v>
                </c:pt>
                <c:pt idx="1">
                  <c:v>2</c:v>
                </c:pt>
              </c:numCache>
            </c:numRef>
          </c:yVal>
          <c:bubbleSize>
            <c:numRef>
              <c:f>BCG!$E$2:$E$3</c:f>
              <c:numCache>
                <c:formatCode>General</c:formatCode>
                <c:ptCount val="2"/>
                <c:pt idx="0">
                  <c:v>195</c:v>
                </c:pt>
                <c:pt idx="1">
                  <c:v>66</c:v>
                </c:pt>
              </c:numCache>
            </c:numRef>
          </c:bubbleSize>
          <c:bubble3D val="1"/>
        </c:ser>
        <c:dLbls>
          <c:showVal val="1"/>
        </c:dLbls>
        <c:bubbleScale val="50"/>
        <c:sizeRepresents val="w"/>
        <c:axId val="82010496"/>
        <c:axId val="82012416"/>
      </c:bubbleChart>
      <c:valAx>
        <c:axId val="82010496"/>
        <c:scaling>
          <c:orientation val="minMax"/>
          <c:max val="2"/>
          <c:min val="0"/>
        </c:scaling>
        <c:axPos val="b"/>
        <c:majorGridlines/>
        <c:title>
          <c:tx>
            <c:rich>
              <a:bodyPr/>
              <a:lstStyle/>
              <a:p>
                <a:pPr>
                  <a:defRPr sz="2000"/>
                </a:pPr>
                <a:r>
                  <a:rPr lang="en-US" sz="2000"/>
                  <a:t>Betaalbaarheid</a:t>
                </a:r>
              </a:p>
            </c:rich>
          </c:tx>
          <c:layout/>
        </c:title>
        <c:numFmt formatCode="0%" sourceLinked="0"/>
        <c:tickLblPos val="none"/>
        <c:crossAx val="82012416"/>
        <c:crosses val="autoZero"/>
        <c:crossBetween val="midCat"/>
        <c:majorUnit val="1"/>
      </c:valAx>
      <c:valAx>
        <c:axId val="82012416"/>
        <c:scaling>
          <c:orientation val="minMax"/>
          <c:max val="6"/>
          <c:min val="0"/>
        </c:scaling>
        <c:axPos val="l"/>
        <c:majorGridlines/>
        <c:title>
          <c:tx>
            <c:rich>
              <a:bodyPr rot="-5400000" vert="horz"/>
              <a:lstStyle/>
              <a:p>
                <a:pPr>
                  <a:defRPr sz="2000"/>
                </a:pPr>
                <a:r>
                  <a:rPr lang="en-US" sz="2000"/>
                  <a:t>Kans Op Werk</a:t>
                </a:r>
              </a:p>
            </c:rich>
          </c:tx>
          <c:layout/>
        </c:title>
        <c:numFmt formatCode="0" sourceLinked="0"/>
        <c:tickLblPos val="none"/>
        <c:crossAx val="82010496"/>
        <c:crosses val="autoZero"/>
        <c:crossBetween val="midCat"/>
        <c:majorUnit val="3"/>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1013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1013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1013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554442-7390-4BBB-BD9F-F776DF4C4126}" type="slidenum">
              <a:rPr lang="nl-NL"/>
              <a:pPr/>
              <a:t>‹nr.›</a:t>
            </a:fld>
            <a:endParaRPr lang="nl-NL"/>
          </a:p>
        </p:txBody>
      </p:sp>
    </p:spTree>
    <p:extLst>
      <p:ext uri="{BB962C8B-B14F-4D97-AF65-F5344CB8AC3E}">
        <p14:creationId xmlns:p14="http://schemas.microsoft.com/office/powerpoint/2010/main" xmlns="" val="76191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60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9A76CF5-8894-400A-BD4F-B0E5DDBA15D7}" type="slidenum">
              <a:rPr lang="nl-NL"/>
              <a:pPr/>
              <a:t>‹nr.›</a:t>
            </a:fld>
            <a:endParaRPr lang="nl-NL"/>
          </a:p>
        </p:txBody>
      </p:sp>
    </p:spTree>
    <p:extLst>
      <p:ext uri="{BB962C8B-B14F-4D97-AF65-F5344CB8AC3E}">
        <p14:creationId xmlns:p14="http://schemas.microsoft.com/office/powerpoint/2010/main" xmlns="" val="37180447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lvl1pPr>
              <a:defRPr/>
            </a:lvl1pPr>
          </a:lstStyle>
          <a:p>
            <a:r>
              <a:rPr lang="nl-NL"/>
              <a:t>opleidingenassortiment   </a:t>
            </a:r>
          </a:p>
        </p:txBody>
      </p:sp>
      <p:sp>
        <p:nvSpPr>
          <p:cNvPr id="6" name="Tijdelijke aanduiding voor dianummer 5"/>
          <p:cNvSpPr>
            <a:spLocks noGrp="1"/>
          </p:cNvSpPr>
          <p:nvPr>
            <p:ph type="sldNum" sz="quarter" idx="12"/>
          </p:nvPr>
        </p:nvSpPr>
        <p:spPr/>
        <p:txBody>
          <a:bodyPr/>
          <a:lstStyle>
            <a:lvl1pPr>
              <a:defRPr/>
            </a:lvl1pPr>
          </a:lstStyle>
          <a:p>
            <a:fld id="{1E029439-F94C-444E-83ED-E2B2F2E9DD7F}" type="slidenum">
              <a:rPr lang="nl-NL"/>
              <a:pPr/>
              <a:t>‹nr.›</a:t>
            </a:fld>
            <a:endParaRPr lang="nl-NL"/>
          </a:p>
        </p:txBody>
      </p:sp>
    </p:spTree>
    <p:extLst>
      <p:ext uri="{BB962C8B-B14F-4D97-AF65-F5344CB8AC3E}">
        <p14:creationId xmlns:p14="http://schemas.microsoft.com/office/powerpoint/2010/main" xmlns="" val="175486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lvl1pPr>
              <a:defRPr/>
            </a:lvl1pPr>
          </a:lstStyle>
          <a:p>
            <a:r>
              <a:rPr lang="nl-NL"/>
              <a:t>opleidingenassortiment   </a:t>
            </a:r>
          </a:p>
        </p:txBody>
      </p:sp>
      <p:sp>
        <p:nvSpPr>
          <p:cNvPr id="6" name="Tijdelijke aanduiding voor dianummer 5"/>
          <p:cNvSpPr>
            <a:spLocks noGrp="1"/>
          </p:cNvSpPr>
          <p:nvPr>
            <p:ph type="sldNum" sz="quarter" idx="12"/>
          </p:nvPr>
        </p:nvSpPr>
        <p:spPr/>
        <p:txBody>
          <a:bodyPr/>
          <a:lstStyle>
            <a:lvl1pPr>
              <a:defRPr/>
            </a:lvl1pPr>
          </a:lstStyle>
          <a:p>
            <a:fld id="{84513892-CCC2-421C-BA86-070664421EDC}" type="slidenum">
              <a:rPr lang="nl-NL"/>
              <a:pPr/>
              <a:t>‹nr.›</a:t>
            </a:fld>
            <a:endParaRPr lang="nl-NL"/>
          </a:p>
        </p:txBody>
      </p:sp>
    </p:spTree>
    <p:extLst>
      <p:ext uri="{BB962C8B-B14F-4D97-AF65-F5344CB8AC3E}">
        <p14:creationId xmlns:p14="http://schemas.microsoft.com/office/powerpoint/2010/main" xmlns="" val="84774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11963" y="908050"/>
            <a:ext cx="1874837" cy="51133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187450" y="908050"/>
            <a:ext cx="5472113" cy="51133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lvl1pPr>
              <a:defRPr/>
            </a:lvl1pPr>
          </a:lstStyle>
          <a:p>
            <a:r>
              <a:rPr lang="nl-NL"/>
              <a:t>opleidingenassortiment   </a:t>
            </a:r>
          </a:p>
        </p:txBody>
      </p:sp>
      <p:sp>
        <p:nvSpPr>
          <p:cNvPr id="6" name="Tijdelijke aanduiding voor dianummer 5"/>
          <p:cNvSpPr>
            <a:spLocks noGrp="1"/>
          </p:cNvSpPr>
          <p:nvPr>
            <p:ph type="sldNum" sz="quarter" idx="12"/>
          </p:nvPr>
        </p:nvSpPr>
        <p:spPr/>
        <p:txBody>
          <a:bodyPr/>
          <a:lstStyle>
            <a:lvl1pPr>
              <a:defRPr/>
            </a:lvl1pPr>
          </a:lstStyle>
          <a:p>
            <a:fld id="{A724DAB8-5E9A-409C-AE49-8E8172D9012A}" type="slidenum">
              <a:rPr lang="nl-NL"/>
              <a:pPr/>
              <a:t>‹nr.›</a:t>
            </a:fld>
            <a:endParaRPr lang="nl-NL"/>
          </a:p>
        </p:txBody>
      </p:sp>
    </p:spTree>
    <p:extLst>
      <p:ext uri="{BB962C8B-B14F-4D97-AF65-F5344CB8AC3E}">
        <p14:creationId xmlns:p14="http://schemas.microsoft.com/office/powerpoint/2010/main" xmlns="" val="375167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1187450" y="908050"/>
            <a:ext cx="7499350" cy="5113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Tijdelijke aanduiding voor datum 2"/>
          <p:cNvSpPr>
            <a:spLocks noGrp="1"/>
          </p:cNvSpPr>
          <p:nvPr>
            <p:ph type="dt" sz="half" idx="10"/>
          </p:nvPr>
        </p:nvSpPr>
        <p:spPr>
          <a:xfrm>
            <a:off x="971550" y="6580188"/>
            <a:ext cx="2016125" cy="196850"/>
          </a:xfrm>
        </p:spPr>
        <p:txBody>
          <a:bodyPr/>
          <a:lstStyle>
            <a:lvl1pPr>
              <a:defRPr/>
            </a:lvl1pPr>
          </a:lstStyle>
          <a:p>
            <a:r>
              <a:rPr lang="nl-NL" smtClean="0"/>
              <a:t>18 januari 2012</a:t>
            </a:r>
            <a:endParaRPr lang="nl-NL"/>
          </a:p>
        </p:txBody>
      </p:sp>
      <p:sp>
        <p:nvSpPr>
          <p:cNvPr id="4" name="Tijdelijke aanduiding voor voettekst 3"/>
          <p:cNvSpPr>
            <a:spLocks noGrp="1"/>
          </p:cNvSpPr>
          <p:nvPr>
            <p:ph type="ftr" sz="quarter" idx="11"/>
          </p:nvPr>
        </p:nvSpPr>
        <p:spPr>
          <a:xfrm>
            <a:off x="2987675" y="6580188"/>
            <a:ext cx="4248150" cy="196850"/>
          </a:xfrm>
        </p:spPr>
        <p:txBody>
          <a:bodyPr/>
          <a:lstStyle>
            <a:lvl1pPr>
              <a:defRPr/>
            </a:lvl1pPr>
          </a:lstStyle>
          <a:p>
            <a:r>
              <a:rPr lang="nl-NL"/>
              <a:t>opleidingenassortiment   </a:t>
            </a:r>
          </a:p>
        </p:txBody>
      </p:sp>
      <p:sp>
        <p:nvSpPr>
          <p:cNvPr id="5" name="Tijdelijke aanduiding voor dianummer 4"/>
          <p:cNvSpPr>
            <a:spLocks noGrp="1"/>
          </p:cNvSpPr>
          <p:nvPr>
            <p:ph type="sldNum" sz="quarter" idx="12"/>
          </p:nvPr>
        </p:nvSpPr>
        <p:spPr>
          <a:xfrm>
            <a:off x="7235825" y="6597650"/>
            <a:ext cx="1450975" cy="123825"/>
          </a:xfrm>
        </p:spPr>
        <p:txBody>
          <a:bodyPr/>
          <a:lstStyle>
            <a:lvl1pPr>
              <a:defRPr/>
            </a:lvl1pPr>
          </a:lstStyle>
          <a:p>
            <a:fld id="{B008B4A6-06D2-4216-B10A-7BF14F56306A}" type="slidenum">
              <a:rPr lang="nl-NL"/>
              <a:pPr/>
              <a:t>‹nr.›</a:t>
            </a:fld>
            <a:endParaRPr lang="nl-NL"/>
          </a:p>
        </p:txBody>
      </p:sp>
    </p:spTree>
    <p:extLst>
      <p:ext uri="{BB962C8B-B14F-4D97-AF65-F5344CB8AC3E}">
        <p14:creationId xmlns:p14="http://schemas.microsoft.com/office/powerpoint/2010/main" xmlns="" val="266716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1187450" y="908050"/>
            <a:ext cx="749935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1223963" y="2276475"/>
            <a:ext cx="7462837" cy="3744913"/>
          </a:xfrm>
        </p:spPr>
        <p:txBody>
          <a:bodyPr/>
          <a:lstStyle/>
          <a:p>
            <a:endParaRPr lang="nl-NL"/>
          </a:p>
        </p:txBody>
      </p:sp>
      <p:sp>
        <p:nvSpPr>
          <p:cNvPr id="4" name="Tijdelijke aanduiding voor datum 3"/>
          <p:cNvSpPr>
            <a:spLocks noGrp="1"/>
          </p:cNvSpPr>
          <p:nvPr>
            <p:ph type="dt" sz="half" idx="10"/>
          </p:nvPr>
        </p:nvSpPr>
        <p:spPr>
          <a:xfrm>
            <a:off x="971550" y="6580188"/>
            <a:ext cx="2016125" cy="196850"/>
          </a:xfrm>
        </p:spPr>
        <p:txBody>
          <a:bodyPr/>
          <a:lstStyle>
            <a:lvl1pPr>
              <a:defRPr/>
            </a:lvl1pPr>
          </a:lstStyle>
          <a:p>
            <a:r>
              <a:rPr lang="nl-NL" smtClean="0"/>
              <a:t>18 januari 2012</a:t>
            </a:r>
            <a:endParaRPr lang="nl-NL"/>
          </a:p>
        </p:txBody>
      </p:sp>
      <p:sp>
        <p:nvSpPr>
          <p:cNvPr id="5" name="Tijdelijke aanduiding voor voettekst 4"/>
          <p:cNvSpPr>
            <a:spLocks noGrp="1"/>
          </p:cNvSpPr>
          <p:nvPr>
            <p:ph type="ftr" sz="quarter" idx="11"/>
          </p:nvPr>
        </p:nvSpPr>
        <p:spPr>
          <a:xfrm>
            <a:off x="2987675" y="6580188"/>
            <a:ext cx="4248150" cy="196850"/>
          </a:xfrm>
        </p:spPr>
        <p:txBody>
          <a:bodyPr/>
          <a:lstStyle>
            <a:lvl1pPr>
              <a:defRPr/>
            </a:lvl1pPr>
          </a:lstStyle>
          <a:p>
            <a:r>
              <a:rPr lang="nl-NL"/>
              <a:t>opleidingenassortiment   </a:t>
            </a:r>
          </a:p>
        </p:txBody>
      </p:sp>
      <p:sp>
        <p:nvSpPr>
          <p:cNvPr id="6" name="Tijdelijke aanduiding voor dianummer 5"/>
          <p:cNvSpPr>
            <a:spLocks noGrp="1"/>
          </p:cNvSpPr>
          <p:nvPr>
            <p:ph type="sldNum" sz="quarter" idx="12"/>
          </p:nvPr>
        </p:nvSpPr>
        <p:spPr>
          <a:xfrm>
            <a:off x="7235825" y="6597650"/>
            <a:ext cx="1450975" cy="123825"/>
          </a:xfrm>
        </p:spPr>
        <p:txBody>
          <a:bodyPr/>
          <a:lstStyle>
            <a:lvl1pPr>
              <a:defRPr/>
            </a:lvl1pPr>
          </a:lstStyle>
          <a:p>
            <a:fld id="{00FD3C96-813D-4B27-AC4F-D763C3BDB246}" type="slidenum">
              <a:rPr lang="nl-NL"/>
              <a:pPr/>
              <a:t>‹nr.›</a:t>
            </a:fld>
            <a:endParaRPr lang="nl-NL"/>
          </a:p>
        </p:txBody>
      </p:sp>
    </p:spTree>
    <p:extLst>
      <p:ext uri="{BB962C8B-B14F-4D97-AF65-F5344CB8AC3E}">
        <p14:creationId xmlns:p14="http://schemas.microsoft.com/office/powerpoint/2010/main" xmlns="" val="548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lvl1pPr>
              <a:defRPr/>
            </a:lvl1pPr>
          </a:lstStyle>
          <a:p>
            <a:r>
              <a:rPr lang="nl-NL"/>
              <a:t>opleidingenassortiment   </a:t>
            </a:r>
          </a:p>
        </p:txBody>
      </p:sp>
      <p:sp>
        <p:nvSpPr>
          <p:cNvPr id="6" name="Tijdelijke aanduiding voor dianummer 5"/>
          <p:cNvSpPr>
            <a:spLocks noGrp="1"/>
          </p:cNvSpPr>
          <p:nvPr>
            <p:ph type="sldNum" sz="quarter" idx="12"/>
          </p:nvPr>
        </p:nvSpPr>
        <p:spPr/>
        <p:txBody>
          <a:bodyPr/>
          <a:lstStyle>
            <a:lvl1pPr>
              <a:defRPr/>
            </a:lvl1pPr>
          </a:lstStyle>
          <a:p>
            <a:fld id="{E3FAC3A3-1E25-48DC-804D-C6C3666F524B}" type="slidenum">
              <a:rPr lang="nl-NL"/>
              <a:pPr/>
              <a:t>‹nr.›</a:t>
            </a:fld>
            <a:endParaRPr lang="nl-NL"/>
          </a:p>
        </p:txBody>
      </p:sp>
    </p:spTree>
    <p:extLst>
      <p:ext uri="{BB962C8B-B14F-4D97-AF65-F5344CB8AC3E}">
        <p14:creationId xmlns:p14="http://schemas.microsoft.com/office/powerpoint/2010/main" xmlns="" val="403991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lvl1pPr>
              <a:defRPr/>
            </a:lvl1pPr>
          </a:lstStyle>
          <a:p>
            <a:r>
              <a:rPr lang="nl-NL"/>
              <a:t>opleidingenassortiment   </a:t>
            </a:r>
          </a:p>
        </p:txBody>
      </p:sp>
      <p:sp>
        <p:nvSpPr>
          <p:cNvPr id="6" name="Tijdelijke aanduiding voor dianummer 5"/>
          <p:cNvSpPr>
            <a:spLocks noGrp="1"/>
          </p:cNvSpPr>
          <p:nvPr>
            <p:ph type="sldNum" sz="quarter" idx="12"/>
          </p:nvPr>
        </p:nvSpPr>
        <p:spPr/>
        <p:txBody>
          <a:bodyPr/>
          <a:lstStyle>
            <a:lvl1pPr>
              <a:defRPr/>
            </a:lvl1pPr>
          </a:lstStyle>
          <a:p>
            <a:fld id="{02CA16EC-738A-496F-8158-80051F4C8C6B}" type="slidenum">
              <a:rPr lang="nl-NL"/>
              <a:pPr/>
              <a:t>‹nr.›</a:t>
            </a:fld>
            <a:endParaRPr lang="nl-NL"/>
          </a:p>
        </p:txBody>
      </p:sp>
    </p:spTree>
    <p:extLst>
      <p:ext uri="{BB962C8B-B14F-4D97-AF65-F5344CB8AC3E}">
        <p14:creationId xmlns:p14="http://schemas.microsoft.com/office/powerpoint/2010/main" xmlns="" val="91727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223963" y="2276475"/>
            <a:ext cx="3654425" cy="374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30788" y="2276475"/>
            <a:ext cx="3656012" cy="374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r>
              <a:rPr lang="nl-NL" smtClean="0"/>
              <a:t>18 januari 2012</a:t>
            </a:r>
            <a:endParaRPr lang="nl-NL"/>
          </a:p>
        </p:txBody>
      </p:sp>
      <p:sp>
        <p:nvSpPr>
          <p:cNvPr id="6" name="Tijdelijke aanduiding voor voettekst 5"/>
          <p:cNvSpPr>
            <a:spLocks noGrp="1"/>
          </p:cNvSpPr>
          <p:nvPr>
            <p:ph type="ftr" sz="quarter" idx="11"/>
          </p:nvPr>
        </p:nvSpPr>
        <p:spPr/>
        <p:txBody>
          <a:bodyPr/>
          <a:lstStyle>
            <a:lvl1pPr>
              <a:defRPr/>
            </a:lvl1pPr>
          </a:lstStyle>
          <a:p>
            <a:r>
              <a:rPr lang="nl-NL"/>
              <a:t>opleidingenassortiment   </a:t>
            </a:r>
          </a:p>
        </p:txBody>
      </p:sp>
      <p:sp>
        <p:nvSpPr>
          <p:cNvPr id="7" name="Tijdelijke aanduiding voor dianummer 6"/>
          <p:cNvSpPr>
            <a:spLocks noGrp="1"/>
          </p:cNvSpPr>
          <p:nvPr>
            <p:ph type="sldNum" sz="quarter" idx="12"/>
          </p:nvPr>
        </p:nvSpPr>
        <p:spPr/>
        <p:txBody>
          <a:bodyPr/>
          <a:lstStyle>
            <a:lvl1pPr>
              <a:defRPr/>
            </a:lvl1pPr>
          </a:lstStyle>
          <a:p>
            <a:fld id="{65B11A56-BD52-4465-8EB6-B4AF99662F62}" type="slidenum">
              <a:rPr lang="nl-NL"/>
              <a:pPr/>
              <a:t>‹nr.›</a:t>
            </a:fld>
            <a:endParaRPr lang="nl-NL"/>
          </a:p>
        </p:txBody>
      </p:sp>
    </p:spTree>
    <p:extLst>
      <p:ext uri="{BB962C8B-B14F-4D97-AF65-F5344CB8AC3E}">
        <p14:creationId xmlns:p14="http://schemas.microsoft.com/office/powerpoint/2010/main" xmlns="" val="39815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r>
              <a:rPr lang="nl-NL" smtClean="0"/>
              <a:t>18 januari 2012</a:t>
            </a:r>
            <a:endParaRPr lang="nl-NL"/>
          </a:p>
        </p:txBody>
      </p:sp>
      <p:sp>
        <p:nvSpPr>
          <p:cNvPr id="8" name="Tijdelijke aanduiding voor voettekst 7"/>
          <p:cNvSpPr>
            <a:spLocks noGrp="1"/>
          </p:cNvSpPr>
          <p:nvPr>
            <p:ph type="ftr" sz="quarter" idx="11"/>
          </p:nvPr>
        </p:nvSpPr>
        <p:spPr/>
        <p:txBody>
          <a:bodyPr/>
          <a:lstStyle>
            <a:lvl1pPr>
              <a:defRPr/>
            </a:lvl1pPr>
          </a:lstStyle>
          <a:p>
            <a:r>
              <a:rPr lang="nl-NL"/>
              <a:t>opleidingenassortiment   </a:t>
            </a:r>
          </a:p>
        </p:txBody>
      </p:sp>
      <p:sp>
        <p:nvSpPr>
          <p:cNvPr id="9" name="Tijdelijke aanduiding voor dianummer 8"/>
          <p:cNvSpPr>
            <a:spLocks noGrp="1"/>
          </p:cNvSpPr>
          <p:nvPr>
            <p:ph type="sldNum" sz="quarter" idx="12"/>
          </p:nvPr>
        </p:nvSpPr>
        <p:spPr/>
        <p:txBody>
          <a:bodyPr/>
          <a:lstStyle>
            <a:lvl1pPr>
              <a:defRPr/>
            </a:lvl1pPr>
          </a:lstStyle>
          <a:p>
            <a:fld id="{1F4F49BA-B627-4371-9A3F-E13BC53DC580}" type="slidenum">
              <a:rPr lang="nl-NL"/>
              <a:pPr/>
              <a:t>‹nr.›</a:t>
            </a:fld>
            <a:endParaRPr lang="nl-NL"/>
          </a:p>
        </p:txBody>
      </p:sp>
    </p:spTree>
    <p:extLst>
      <p:ext uri="{BB962C8B-B14F-4D97-AF65-F5344CB8AC3E}">
        <p14:creationId xmlns:p14="http://schemas.microsoft.com/office/powerpoint/2010/main" xmlns="" val="252180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r>
              <a:rPr lang="nl-NL" smtClean="0"/>
              <a:t>18 januari 2012</a:t>
            </a:r>
            <a:endParaRPr lang="nl-NL"/>
          </a:p>
        </p:txBody>
      </p:sp>
      <p:sp>
        <p:nvSpPr>
          <p:cNvPr id="4" name="Tijdelijke aanduiding voor voettekst 3"/>
          <p:cNvSpPr>
            <a:spLocks noGrp="1"/>
          </p:cNvSpPr>
          <p:nvPr>
            <p:ph type="ftr" sz="quarter" idx="11"/>
          </p:nvPr>
        </p:nvSpPr>
        <p:spPr/>
        <p:txBody>
          <a:bodyPr/>
          <a:lstStyle>
            <a:lvl1pPr>
              <a:defRPr/>
            </a:lvl1pPr>
          </a:lstStyle>
          <a:p>
            <a:r>
              <a:rPr lang="nl-NL"/>
              <a:t>opleidingenassortiment   </a:t>
            </a:r>
          </a:p>
        </p:txBody>
      </p:sp>
      <p:sp>
        <p:nvSpPr>
          <p:cNvPr id="5" name="Tijdelijke aanduiding voor dianummer 4"/>
          <p:cNvSpPr>
            <a:spLocks noGrp="1"/>
          </p:cNvSpPr>
          <p:nvPr>
            <p:ph type="sldNum" sz="quarter" idx="12"/>
          </p:nvPr>
        </p:nvSpPr>
        <p:spPr/>
        <p:txBody>
          <a:bodyPr/>
          <a:lstStyle>
            <a:lvl1pPr>
              <a:defRPr/>
            </a:lvl1pPr>
          </a:lstStyle>
          <a:p>
            <a:fld id="{9D9D187E-F6E1-4A2F-97EB-92634E67C47A}" type="slidenum">
              <a:rPr lang="nl-NL"/>
              <a:pPr/>
              <a:t>‹nr.›</a:t>
            </a:fld>
            <a:endParaRPr lang="nl-NL"/>
          </a:p>
        </p:txBody>
      </p:sp>
    </p:spTree>
    <p:extLst>
      <p:ext uri="{BB962C8B-B14F-4D97-AF65-F5344CB8AC3E}">
        <p14:creationId xmlns:p14="http://schemas.microsoft.com/office/powerpoint/2010/main" xmlns="" val="385336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lvl1pPr>
              <a:defRPr/>
            </a:lvl1pPr>
          </a:lstStyle>
          <a:p>
            <a:r>
              <a:rPr lang="nl-NL"/>
              <a:t>opleidingenassortiment   </a:t>
            </a:r>
          </a:p>
        </p:txBody>
      </p:sp>
      <p:sp>
        <p:nvSpPr>
          <p:cNvPr id="4" name="Tijdelijke aanduiding voor dianummer 3"/>
          <p:cNvSpPr>
            <a:spLocks noGrp="1"/>
          </p:cNvSpPr>
          <p:nvPr>
            <p:ph type="sldNum" sz="quarter" idx="12"/>
          </p:nvPr>
        </p:nvSpPr>
        <p:spPr/>
        <p:txBody>
          <a:bodyPr/>
          <a:lstStyle>
            <a:lvl1pPr>
              <a:defRPr/>
            </a:lvl1pPr>
          </a:lstStyle>
          <a:p>
            <a:fld id="{038ED427-30C4-45A9-890F-6A7163D08B84}" type="slidenum">
              <a:rPr lang="nl-NL"/>
              <a:pPr/>
              <a:t>‹nr.›</a:t>
            </a:fld>
            <a:endParaRPr lang="nl-NL"/>
          </a:p>
        </p:txBody>
      </p:sp>
    </p:spTree>
    <p:extLst>
      <p:ext uri="{BB962C8B-B14F-4D97-AF65-F5344CB8AC3E}">
        <p14:creationId xmlns:p14="http://schemas.microsoft.com/office/powerpoint/2010/main" xmlns="" val="199839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r>
              <a:rPr lang="nl-NL" smtClean="0"/>
              <a:t>18 januari 2012</a:t>
            </a:r>
            <a:endParaRPr lang="nl-NL"/>
          </a:p>
        </p:txBody>
      </p:sp>
      <p:sp>
        <p:nvSpPr>
          <p:cNvPr id="6" name="Tijdelijke aanduiding voor voettekst 5"/>
          <p:cNvSpPr>
            <a:spLocks noGrp="1"/>
          </p:cNvSpPr>
          <p:nvPr>
            <p:ph type="ftr" sz="quarter" idx="11"/>
          </p:nvPr>
        </p:nvSpPr>
        <p:spPr/>
        <p:txBody>
          <a:bodyPr/>
          <a:lstStyle>
            <a:lvl1pPr>
              <a:defRPr/>
            </a:lvl1pPr>
          </a:lstStyle>
          <a:p>
            <a:r>
              <a:rPr lang="nl-NL"/>
              <a:t>opleidingenassortiment   </a:t>
            </a:r>
          </a:p>
        </p:txBody>
      </p:sp>
      <p:sp>
        <p:nvSpPr>
          <p:cNvPr id="7" name="Tijdelijke aanduiding voor dianummer 6"/>
          <p:cNvSpPr>
            <a:spLocks noGrp="1"/>
          </p:cNvSpPr>
          <p:nvPr>
            <p:ph type="sldNum" sz="quarter" idx="12"/>
          </p:nvPr>
        </p:nvSpPr>
        <p:spPr/>
        <p:txBody>
          <a:bodyPr/>
          <a:lstStyle>
            <a:lvl1pPr>
              <a:defRPr/>
            </a:lvl1pPr>
          </a:lstStyle>
          <a:p>
            <a:fld id="{F4AAD7EC-BEB1-4BE5-B467-503F65389476}" type="slidenum">
              <a:rPr lang="nl-NL"/>
              <a:pPr/>
              <a:t>‹nr.›</a:t>
            </a:fld>
            <a:endParaRPr lang="nl-NL"/>
          </a:p>
        </p:txBody>
      </p:sp>
    </p:spTree>
    <p:extLst>
      <p:ext uri="{BB962C8B-B14F-4D97-AF65-F5344CB8AC3E}">
        <p14:creationId xmlns:p14="http://schemas.microsoft.com/office/powerpoint/2010/main" xmlns="" val="349251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r>
              <a:rPr lang="nl-NL" smtClean="0"/>
              <a:t>18 januari 2012</a:t>
            </a:r>
            <a:endParaRPr lang="nl-NL"/>
          </a:p>
        </p:txBody>
      </p:sp>
      <p:sp>
        <p:nvSpPr>
          <p:cNvPr id="6" name="Tijdelijke aanduiding voor voettekst 5"/>
          <p:cNvSpPr>
            <a:spLocks noGrp="1"/>
          </p:cNvSpPr>
          <p:nvPr>
            <p:ph type="ftr" sz="quarter" idx="11"/>
          </p:nvPr>
        </p:nvSpPr>
        <p:spPr/>
        <p:txBody>
          <a:bodyPr/>
          <a:lstStyle>
            <a:lvl1pPr>
              <a:defRPr/>
            </a:lvl1pPr>
          </a:lstStyle>
          <a:p>
            <a:r>
              <a:rPr lang="nl-NL"/>
              <a:t>opleidingenassortiment   </a:t>
            </a:r>
          </a:p>
        </p:txBody>
      </p:sp>
      <p:sp>
        <p:nvSpPr>
          <p:cNvPr id="7" name="Tijdelijke aanduiding voor dianummer 6"/>
          <p:cNvSpPr>
            <a:spLocks noGrp="1"/>
          </p:cNvSpPr>
          <p:nvPr>
            <p:ph type="sldNum" sz="quarter" idx="12"/>
          </p:nvPr>
        </p:nvSpPr>
        <p:spPr/>
        <p:txBody>
          <a:bodyPr/>
          <a:lstStyle>
            <a:lvl1pPr>
              <a:defRPr/>
            </a:lvl1pPr>
          </a:lstStyle>
          <a:p>
            <a:fld id="{49A9A47E-9975-4C21-9EDA-F1A7B3003F7A}" type="slidenum">
              <a:rPr lang="nl-NL"/>
              <a:pPr/>
              <a:t>‹nr.›</a:t>
            </a:fld>
            <a:endParaRPr lang="nl-NL"/>
          </a:p>
        </p:txBody>
      </p:sp>
    </p:spTree>
    <p:extLst>
      <p:ext uri="{BB962C8B-B14F-4D97-AF65-F5344CB8AC3E}">
        <p14:creationId xmlns:p14="http://schemas.microsoft.com/office/powerpoint/2010/main" xmlns="" val="159544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scherm3x4_OGT"/>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4579" name="Rectangle 3"/>
          <p:cNvSpPr>
            <a:spLocks noGrp="1" noChangeArrowheads="1"/>
          </p:cNvSpPr>
          <p:nvPr>
            <p:ph type="title"/>
          </p:nvPr>
        </p:nvSpPr>
        <p:spPr bwMode="auto">
          <a:xfrm>
            <a:off x="1187450" y="908050"/>
            <a:ext cx="7499350" cy="1143000"/>
          </a:xfrm>
          <a:prstGeom prst="rect">
            <a:avLst/>
          </a:prstGeom>
          <a:noFill/>
          <a:ln>
            <a:noFill/>
          </a:ln>
          <a:effectLst/>
          <a:extLst>
            <a:ext uri="{909E8E84-426E-40DD-AFC4-6F175D3DCCD1}">
              <a14:hiddenFill xmlns:a14="http://schemas.microsoft.com/office/drawing/2010/main" xmlns="">
                <a:solidFill>
                  <a:srgbClr val="9E038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Titel</a:t>
            </a:r>
          </a:p>
        </p:txBody>
      </p:sp>
      <p:sp>
        <p:nvSpPr>
          <p:cNvPr id="24580" name="Rectangle 4"/>
          <p:cNvSpPr>
            <a:spLocks noGrp="1" noChangeArrowheads="1"/>
          </p:cNvSpPr>
          <p:nvPr>
            <p:ph type="body" idx="1"/>
          </p:nvPr>
        </p:nvSpPr>
        <p:spPr bwMode="auto">
          <a:xfrm>
            <a:off x="1223963" y="2276475"/>
            <a:ext cx="7462837" cy="3744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4581" name="Rectangle 5"/>
          <p:cNvSpPr>
            <a:spLocks noGrp="1" noChangeArrowheads="1"/>
          </p:cNvSpPr>
          <p:nvPr>
            <p:ph type="dt" sz="half" idx="2"/>
          </p:nvPr>
        </p:nvSpPr>
        <p:spPr bwMode="auto">
          <a:xfrm>
            <a:off x="971550" y="6580188"/>
            <a:ext cx="2016125"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rgbClr val="9E0389"/>
                </a:solidFill>
              </a:defRPr>
            </a:lvl1pPr>
          </a:lstStyle>
          <a:p>
            <a:r>
              <a:rPr lang="nl-NL" smtClean="0"/>
              <a:t>18 januari 2012</a:t>
            </a:r>
            <a:endParaRPr lang="nl-NL"/>
          </a:p>
        </p:txBody>
      </p:sp>
      <p:sp>
        <p:nvSpPr>
          <p:cNvPr id="24582" name="Rectangle 6"/>
          <p:cNvSpPr>
            <a:spLocks noGrp="1" noChangeArrowheads="1"/>
          </p:cNvSpPr>
          <p:nvPr>
            <p:ph type="ftr" sz="quarter" idx="3"/>
          </p:nvPr>
        </p:nvSpPr>
        <p:spPr bwMode="auto">
          <a:xfrm>
            <a:off x="2987675" y="6580188"/>
            <a:ext cx="4248150"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solidFill>
                  <a:srgbClr val="9E0389"/>
                </a:solidFill>
              </a:defRPr>
            </a:lvl1pPr>
          </a:lstStyle>
          <a:p>
            <a:r>
              <a:rPr lang="nl-NL"/>
              <a:t>opleidingenassortiment   </a:t>
            </a:r>
          </a:p>
        </p:txBody>
      </p:sp>
      <p:sp>
        <p:nvSpPr>
          <p:cNvPr id="24583" name="Rectangle 7"/>
          <p:cNvSpPr>
            <a:spLocks noGrp="1" noChangeArrowheads="1"/>
          </p:cNvSpPr>
          <p:nvPr>
            <p:ph type="sldNum" sz="quarter" idx="4"/>
          </p:nvPr>
        </p:nvSpPr>
        <p:spPr bwMode="auto">
          <a:xfrm>
            <a:off x="7235825" y="6597650"/>
            <a:ext cx="1450975" cy="12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rgbClr val="9E0389"/>
                </a:solidFill>
              </a:defRPr>
            </a:lvl1pPr>
          </a:lstStyle>
          <a:p>
            <a:fld id="{66E390B0-B7D0-4684-8D7E-D9D326DDEBD0}"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iming>
    <p:tnLst>
      <p:par>
        <p:cTn id="1" dur="indefinite" restart="never" nodeType="tmRoot"/>
      </p:par>
    </p:tnLst>
  </p:timing>
  <p:hf sldNum="0" hdr="0"/>
  <p:txStyles>
    <p:titleStyle>
      <a:lvl1pPr algn="l" rtl="0" fontAlgn="base">
        <a:spcBef>
          <a:spcPct val="0"/>
        </a:spcBef>
        <a:spcAft>
          <a:spcPct val="0"/>
        </a:spcAft>
        <a:defRPr sz="4400">
          <a:solidFill>
            <a:srgbClr val="9E0389"/>
          </a:solidFill>
          <a:latin typeface="+mj-lt"/>
          <a:ea typeface="+mj-ea"/>
          <a:cs typeface="+mj-cs"/>
        </a:defRPr>
      </a:lvl1pPr>
      <a:lvl2pPr algn="l" rtl="0" fontAlgn="base">
        <a:spcBef>
          <a:spcPct val="0"/>
        </a:spcBef>
        <a:spcAft>
          <a:spcPct val="0"/>
        </a:spcAft>
        <a:defRPr sz="4400">
          <a:solidFill>
            <a:srgbClr val="9E0389"/>
          </a:solidFill>
          <a:latin typeface="Arial" charset="0"/>
        </a:defRPr>
      </a:lvl2pPr>
      <a:lvl3pPr algn="l" rtl="0" fontAlgn="base">
        <a:spcBef>
          <a:spcPct val="0"/>
        </a:spcBef>
        <a:spcAft>
          <a:spcPct val="0"/>
        </a:spcAft>
        <a:defRPr sz="4400">
          <a:solidFill>
            <a:srgbClr val="9E0389"/>
          </a:solidFill>
          <a:latin typeface="Arial" charset="0"/>
        </a:defRPr>
      </a:lvl3pPr>
      <a:lvl4pPr algn="l" rtl="0" fontAlgn="base">
        <a:spcBef>
          <a:spcPct val="0"/>
        </a:spcBef>
        <a:spcAft>
          <a:spcPct val="0"/>
        </a:spcAft>
        <a:defRPr sz="4400">
          <a:solidFill>
            <a:srgbClr val="9E0389"/>
          </a:solidFill>
          <a:latin typeface="Arial" charset="0"/>
        </a:defRPr>
      </a:lvl4pPr>
      <a:lvl5pPr algn="l" rtl="0" fontAlgn="base">
        <a:spcBef>
          <a:spcPct val="0"/>
        </a:spcBef>
        <a:spcAft>
          <a:spcPct val="0"/>
        </a:spcAft>
        <a:defRPr sz="4400">
          <a:solidFill>
            <a:srgbClr val="9E0389"/>
          </a:solidFill>
          <a:latin typeface="Arial" charset="0"/>
        </a:defRPr>
      </a:lvl5pPr>
      <a:lvl6pPr marL="457200" algn="l" rtl="0" fontAlgn="base">
        <a:spcBef>
          <a:spcPct val="0"/>
        </a:spcBef>
        <a:spcAft>
          <a:spcPct val="0"/>
        </a:spcAft>
        <a:defRPr sz="4400">
          <a:solidFill>
            <a:srgbClr val="9E0389"/>
          </a:solidFill>
          <a:latin typeface="Arial" charset="0"/>
        </a:defRPr>
      </a:lvl6pPr>
      <a:lvl7pPr marL="914400" algn="l" rtl="0" fontAlgn="base">
        <a:spcBef>
          <a:spcPct val="0"/>
        </a:spcBef>
        <a:spcAft>
          <a:spcPct val="0"/>
        </a:spcAft>
        <a:defRPr sz="4400">
          <a:solidFill>
            <a:srgbClr val="9E0389"/>
          </a:solidFill>
          <a:latin typeface="Arial" charset="0"/>
        </a:defRPr>
      </a:lvl7pPr>
      <a:lvl8pPr marL="1371600" algn="l" rtl="0" fontAlgn="base">
        <a:spcBef>
          <a:spcPct val="0"/>
        </a:spcBef>
        <a:spcAft>
          <a:spcPct val="0"/>
        </a:spcAft>
        <a:defRPr sz="4400">
          <a:solidFill>
            <a:srgbClr val="9E0389"/>
          </a:solidFill>
          <a:latin typeface="Arial" charset="0"/>
        </a:defRPr>
      </a:lvl8pPr>
      <a:lvl9pPr marL="1828800" algn="l" rtl="0" fontAlgn="base">
        <a:spcBef>
          <a:spcPct val="0"/>
        </a:spcBef>
        <a:spcAft>
          <a:spcPct val="0"/>
        </a:spcAft>
        <a:defRPr sz="4400">
          <a:solidFill>
            <a:srgbClr val="9E0389"/>
          </a:solidFill>
          <a:latin typeface="Arial" charset="0"/>
        </a:defRPr>
      </a:lvl9pPr>
    </p:titleStyle>
    <p:bodyStyle>
      <a:lvl1pPr marL="342900" indent="-342900" algn="l" rtl="0" fontAlgn="base">
        <a:spcBef>
          <a:spcPct val="20000"/>
        </a:spcBef>
        <a:spcAft>
          <a:spcPct val="0"/>
        </a:spcAft>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Blip>
          <a:blip r:embed="rId16"/>
        </a:buBlip>
        <a:defRPr sz="2800">
          <a:solidFill>
            <a:schemeClr val="tx1"/>
          </a:solidFill>
          <a:latin typeface="+mn-lt"/>
        </a:defRPr>
      </a:lvl2pPr>
      <a:lvl3pPr marL="1143000" indent="-228600" algn="l" rtl="0" fontAlgn="base">
        <a:spcBef>
          <a:spcPct val="20000"/>
        </a:spcBef>
        <a:spcAft>
          <a:spcPct val="0"/>
        </a:spcAft>
        <a:buBlip>
          <a:blip r:embed="rId16"/>
        </a:buBlip>
        <a:defRPr sz="2400">
          <a:solidFill>
            <a:schemeClr val="tx1"/>
          </a:solidFill>
          <a:latin typeface="+mn-lt"/>
        </a:defRPr>
      </a:lvl3pPr>
      <a:lvl4pPr marL="1600200" indent="-228600" algn="l" rtl="0" fontAlgn="base">
        <a:spcBef>
          <a:spcPct val="20000"/>
        </a:spcBef>
        <a:spcAft>
          <a:spcPct val="0"/>
        </a:spcAft>
        <a:buBlip>
          <a:blip r:embed="rId16"/>
        </a:buBlip>
        <a:defRPr sz="2000">
          <a:solidFill>
            <a:schemeClr val="tx1"/>
          </a:solidFill>
          <a:latin typeface="+mn-lt"/>
        </a:defRPr>
      </a:lvl4pPr>
      <a:lvl5pPr marL="2057400" indent="-228600" algn="l" rtl="0" fontAlgn="base">
        <a:spcBef>
          <a:spcPct val="20000"/>
        </a:spcBef>
        <a:spcAft>
          <a:spcPct val="0"/>
        </a:spcAft>
        <a:buBlip>
          <a:blip r:embed="rId16"/>
        </a:buBlip>
        <a:defRPr sz="2000">
          <a:solidFill>
            <a:schemeClr val="tx1"/>
          </a:solidFill>
          <a:latin typeface="+mn-lt"/>
        </a:defRPr>
      </a:lvl5pPr>
      <a:lvl6pPr marL="2514600" indent="-228600" algn="l" rtl="0" fontAlgn="base">
        <a:spcBef>
          <a:spcPct val="20000"/>
        </a:spcBef>
        <a:spcAft>
          <a:spcPct val="0"/>
        </a:spcAft>
        <a:buBlip>
          <a:blip r:embed="rId16"/>
        </a:buBlip>
        <a:defRPr sz="2000">
          <a:solidFill>
            <a:schemeClr val="tx1"/>
          </a:solidFill>
          <a:latin typeface="+mn-lt"/>
        </a:defRPr>
      </a:lvl6pPr>
      <a:lvl7pPr marL="2971800" indent="-228600" algn="l" rtl="0" fontAlgn="base">
        <a:spcBef>
          <a:spcPct val="20000"/>
        </a:spcBef>
        <a:spcAft>
          <a:spcPct val="0"/>
        </a:spcAft>
        <a:buBlip>
          <a:blip r:embed="rId16"/>
        </a:buBlip>
        <a:defRPr sz="2000">
          <a:solidFill>
            <a:schemeClr val="tx1"/>
          </a:solidFill>
          <a:latin typeface="+mn-lt"/>
        </a:defRPr>
      </a:lvl7pPr>
      <a:lvl8pPr marL="3429000" indent="-228600" algn="l" rtl="0" fontAlgn="base">
        <a:spcBef>
          <a:spcPct val="20000"/>
        </a:spcBef>
        <a:spcAft>
          <a:spcPct val="0"/>
        </a:spcAft>
        <a:buBlip>
          <a:blip r:embed="rId16"/>
        </a:buBlip>
        <a:defRPr sz="2000">
          <a:solidFill>
            <a:schemeClr val="tx1"/>
          </a:solidFill>
          <a:latin typeface="+mn-lt"/>
        </a:defRPr>
      </a:lvl8pPr>
      <a:lvl9pPr marL="3886200" indent="-228600" algn="l" rtl="0" fontAlgn="base">
        <a:spcBef>
          <a:spcPct val="20000"/>
        </a:spcBef>
        <a:spcAft>
          <a:spcPct val="0"/>
        </a:spcAft>
        <a:buBlip>
          <a:blip r:embed="rId16"/>
        </a:buBlip>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grafiek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grafiek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grafiek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grafiek4.xls"/><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908720"/>
            <a:ext cx="7772400" cy="3024336"/>
          </a:xfrm>
        </p:spPr>
        <p:txBody>
          <a:bodyPr/>
          <a:lstStyle/>
          <a:p>
            <a:pPr algn="ctr"/>
            <a:r>
              <a:rPr lang="nl-NL" sz="3600" dirty="0" smtClean="0"/>
              <a:t>Vingeroefening:</a:t>
            </a:r>
            <a:r>
              <a:rPr lang="nl-NL" sz="4800" dirty="0" smtClean="0"/>
              <a:t/>
            </a:r>
            <a:br>
              <a:rPr lang="nl-NL" sz="4800" dirty="0" smtClean="0"/>
            </a:br>
            <a:r>
              <a:rPr lang="nl-NL" dirty="0" smtClean="0"/>
              <a:t>op zoek naar doelmatigheid in het opleidingsassortiment</a:t>
            </a:r>
            <a:r>
              <a:rPr lang="nl-NL" sz="4800" dirty="0"/>
              <a:t/>
            </a:r>
            <a:br>
              <a:rPr lang="nl-NL" sz="4800" dirty="0"/>
            </a:br>
            <a:endParaRPr lang="nl-NL" sz="4800" dirty="0"/>
          </a:p>
        </p:txBody>
      </p:sp>
      <p:sp>
        <p:nvSpPr>
          <p:cNvPr id="3" name="Ondertitel 2"/>
          <p:cNvSpPr>
            <a:spLocks noGrp="1"/>
          </p:cNvSpPr>
          <p:nvPr>
            <p:ph type="subTitle" idx="1"/>
          </p:nvPr>
        </p:nvSpPr>
        <p:spPr>
          <a:xfrm>
            <a:off x="1403648" y="4077072"/>
            <a:ext cx="6400800" cy="1752600"/>
          </a:xfrm>
        </p:spPr>
        <p:txBody>
          <a:bodyPr/>
          <a:lstStyle/>
          <a:p>
            <a:r>
              <a:rPr lang="nl-NL" dirty="0" err="1" smtClean="0"/>
              <a:t>Sambo</a:t>
            </a:r>
            <a:r>
              <a:rPr lang="nl-NL" dirty="0" smtClean="0"/>
              <a:t>-ICT conferentie</a:t>
            </a:r>
            <a:br>
              <a:rPr lang="nl-NL" dirty="0" smtClean="0"/>
            </a:br>
            <a:r>
              <a:rPr lang="nl-NL" sz="3600" dirty="0" smtClean="0"/>
              <a:t>ROC Tilburg</a:t>
            </a:r>
            <a:br>
              <a:rPr lang="nl-NL" sz="3600" dirty="0" smtClean="0"/>
            </a:br>
            <a:r>
              <a:rPr lang="nl-NL" sz="1400" dirty="0" smtClean="0"/>
              <a:t>18 januari 2012</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b="1" dirty="0" smtClean="0"/>
              <a:t>Het past </a:t>
            </a:r>
            <a:r>
              <a:rPr lang="en-US" sz="4000" b="1" dirty="0" err="1" smtClean="0"/>
              <a:t>niet</a:t>
            </a:r>
            <a:r>
              <a:rPr lang="en-US" sz="4000" b="1" dirty="0" smtClean="0"/>
              <a:t> </a:t>
            </a:r>
            <a:r>
              <a:rPr lang="en-US" sz="4000" b="1" dirty="0" err="1" smtClean="0"/>
              <a:t>helemaal</a:t>
            </a:r>
            <a:r>
              <a:rPr lang="en-US" sz="4000" b="1" dirty="0" smtClean="0"/>
              <a:t> …</a:t>
            </a:r>
            <a:endParaRPr lang="nl-NL" sz="4000" b="1" dirty="0"/>
          </a:p>
        </p:txBody>
      </p:sp>
      <p:sp>
        <p:nvSpPr>
          <p:cNvPr id="3" name="Tijdelijke aanduiding voor inhoud 2"/>
          <p:cNvSpPr>
            <a:spLocks noGrp="1"/>
          </p:cNvSpPr>
          <p:nvPr>
            <p:ph idx="1"/>
          </p:nvPr>
        </p:nvSpPr>
        <p:spPr/>
        <p:txBody>
          <a:bodyPr/>
          <a:lstStyle/>
          <a:p>
            <a:pPr>
              <a:buFont typeface="Arial" pitchFamily="34" charset="0"/>
              <a:buChar char="•"/>
            </a:pPr>
            <a:r>
              <a:rPr lang="en-US" dirty="0" err="1" smtClean="0"/>
              <a:t>Opleidingen</a:t>
            </a:r>
            <a:r>
              <a:rPr lang="en-US" dirty="0" smtClean="0"/>
              <a:t> </a:t>
            </a:r>
            <a:r>
              <a:rPr lang="en-US" dirty="0" err="1" smtClean="0"/>
              <a:t>maken</a:t>
            </a:r>
            <a:r>
              <a:rPr lang="en-US" dirty="0" smtClean="0"/>
              <a:t> </a:t>
            </a:r>
            <a:r>
              <a:rPr lang="en-US" dirty="0" err="1" smtClean="0"/>
              <a:t>combinaties</a:t>
            </a:r>
            <a:r>
              <a:rPr lang="en-US" dirty="0"/>
              <a:t> </a:t>
            </a:r>
            <a:r>
              <a:rPr lang="en-US" dirty="0" smtClean="0"/>
              <a:t>(</a:t>
            </a:r>
            <a:r>
              <a:rPr lang="en-US" dirty="0" err="1" smtClean="0"/>
              <a:t>niveau</a:t>
            </a:r>
            <a:r>
              <a:rPr lang="en-US" dirty="0" smtClean="0"/>
              <a:t>, </a:t>
            </a:r>
            <a:r>
              <a:rPr lang="en-US" dirty="0" err="1" smtClean="0"/>
              <a:t>leerjaren</a:t>
            </a:r>
            <a:r>
              <a:rPr lang="en-US" dirty="0" smtClean="0"/>
              <a:t>, clusters)</a:t>
            </a:r>
          </a:p>
          <a:p>
            <a:pPr>
              <a:buFont typeface="Arial" pitchFamily="34" charset="0"/>
              <a:buChar char="•"/>
            </a:pPr>
            <a:r>
              <a:rPr lang="en-US" dirty="0" err="1" smtClean="0"/>
              <a:t>Aantal</a:t>
            </a:r>
            <a:r>
              <a:rPr lang="en-US" dirty="0" smtClean="0"/>
              <a:t> </a:t>
            </a:r>
            <a:r>
              <a:rPr lang="en-US" dirty="0" err="1" smtClean="0"/>
              <a:t>deelnemers</a:t>
            </a:r>
            <a:r>
              <a:rPr lang="en-US" dirty="0" smtClean="0"/>
              <a:t> is </a:t>
            </a:r>
            <a:r>
              <a:rPr lang="en-US" dirty="0" err="1" smtClean="0"/>
              <a:t>niet</a:t>
            </a:r>
            <a:r>
              <a:rPr lang="en-US" dirty="0" smtClean="0"/>
              <a:t> </a:t>
            </a:r>
            <a:r>
              <a:rPr lang="en-US" dirty="0" err="1" smtClean="0"/>
              <a:t>precies</a:t>
            </a:r>
            <a:r>
              <a:rPr lang="en-US" dirty="0" smtClean="0"/>
              <a:t> DUO </a:t>
            </a:r>
            <a:r>
              <a:rPr lang="en-US" dirty="0" err="1" smtClean="0"/>
              <a:t>peiling</a:t>
            </a:r>
            <a:r>
              <a:rPr lang="en-US" dirty="0" smtClean="0"/>
              <a:t>.</a:t>
            </a:r>
          </a:p>
          <a:p>
            <a:pPr marL="0" indent="0">
              <a:buNone/>
            </a:pPr>
            <a:endParaRPr lang="en-US" dirty="0" smtClean="0"/>
          </a:p>
          <a:p>
            <a:pPr>
              <a:buFont typeface="Arial" pitchFamily="34" charset="0"/>
              <a:buChar char="•"/>
            </a:pPr>
            <a:endParaRPr lang="nl-NL" dirty="0"/>
          </a:p>
        </p:txBody>
      </p:sp>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2568211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pPr algn="ctr"/>
            <a:r>
              <a:rPr lang="nl-NL" sz="4000" dirty="0" err="1"/>
              <a:t>Colo</a:t>
            </a:r>
            <a:r>
              <a:rPr lang="nl-NL" sz="4000" dirty="0"/>
              <a:t>:”Kans op werk” </a:t>
            </a:r>
          </a:p>
        </p:txBody>
      </p:sp>
      <p:sp>
        <p:nvSpPr>
          <p:cNvPr id="62469" name="Rectangle 5"/>
          <p:cNvSpPr>
            <a:spLocks noGrp="1" noChangeArrowheads="1"/>
          </p:cNvSpPr>
          <p:nvPr>
            <p:ph type="body" idx="1"/>
          </p:nvPr>
        </p:nvSpPr>
        <p:spPr>
          <a:xfrm>
            <a:off x="2123728" y="2276475"/>
            <a:ext cx="6563072" cy="3744913"/>
          </a:xfrm>
        </p:spPr>
        <p:txBody>
          <a:bodyPr/>
          <a:lstStyle/>
          <a:p>
            <a:pPr marL="0" indent="0">
              <a:lnSpc>
                <a:spcPct val="80000"/>
              </a:lnSpc>
              <a:buNone/>
            </a:pPr>
            <a:r>
              <a:rPr lang="nl-NL" sz="2800" dirty="0" smtClean="0"/>
              <a:t>Gebaseerd op:</a:t>
            </a:r>
          </a:p>
          <a:p>
            <a:pPr>
              <a:lnSpc>
                <a:spcPct val="80000"/>
              </a:lnSpc>
            </a:pPr>
            <a:r>
              <a:rPr lang="nl-NL" sz="2000" dirty="0" err="1" smtClean="0"/>
              <a:t>Crebo</a:t>
            </a:r>
            <a:endParaRPr lang="nl-NL" sz="2000" dirty="0"/>
          </a:p>
          <a:p>
            <a:pPr>
              <a:lnSpc>
                <a:spcPct val="80000"/>
              </a:lnSpc>
            </a:pPr>
            <a:r>
              <a:rPr lang="nl-NL" sz="2000" dirty="0"/>
              <a:t>Niveau </a:t>
            </a:r>
          </a:p>
          <a:p>
            <a:pPr>
              <a:lnSpc>
                <a:spcPct val="80000"/>
              </a:lnSpc>
            </a:pPr>
            <a:r>
              <a:rPr lang="nl-NL" sz="2000" dirty="0"/>
              <a:t>Branche </a:t>
            </a:r>
          </a:p>
          <a:p>
            <a:pPr>
              <a:lnSpc>
                <a:spcPct val="80000"/>
              </a:lnSpc>
            </a:pPr>
            <a:r>
              <a:rPr lang="nl-NL" sz="2000" dirty="0"/>
              <a:t>Regio</a:t>
            </a:r>
          </a:p>
          <a:p>
            <a:pPr>
              <a:lnSpc>
                <a:spcPct val="80000"/>
              </a:lnSpc>
            </a:pPr>
            <a:r>
              <a:rPr lang="nl-NL" sz="2000" dirty="0"/>
              <a:t>4 jaar vooruit</a:t>
            </a:r>
          </a:p>
          <a:p>
            <a:pPr>
              <a:lnSpc>
                <a:spcPct val="80000"/>
              </a:lnSpc>
            </a:pPr>
            <a:r>
              <a:rPr lang="nl-NL" sz="2000" dirty="0" smtClean="0"/>
              <a:t>Input </a:t>
            </a:r>
            <a:r>
              <a:rPr lang="nl-NL" sz="2000" dirty="0"/>
              <a:t>kenniscentra:</a:t>
            </a:r>
          </a:p>
          <a:p>
            <a:pPr lvl="1">
              <a:lnSpc>
                <a:spcPct val="80000"/>
              </a:lnSpc>
            </a:pPr>
            <a:r>
              <a:rPr lang="nl-NL" sz="1800" dirty="0"/>
              <a:t>ROA</a:t>
            </a:r>
          </a:p>
          <a:p>
            <a:pPr lvl="1">
              <a:lnSpc>
                <a:spcPct val="80000"/>
              </a:lnSpc>
            </a:pPr>
            <a:r>
              <a:rPr lang="nl-NL" sz="1800" dirty="0"/>
              <a:t>CBS</a:t>
            </a:r>
          </a:p>
          <a:p>
            <a:pPr lvl="1">
              <a:lnSpc>
                <a:spcPct val="80000"/>
              </a:lnSpc>
            </a:pPr>
            <a:r>
              <a:rPr lang="nl-NL" sz="1800" dirty="0"/>
              <a:t>CFI</a:t>
            </a:r>
          </a:p>
          <a:p>
            <a:pPr>
              <a:lnSpc>
                <a:spcPct val="80000"/>
              </a:lnSpc>
            </a:pPr>
            <a:r>
              <a:rPr lang="nl-NL" sz="2000" dirty="0"/>
              <a:t>Koppeling beroep - opleiding </a:t>
            </a:r>
          </a:p>
          <a:p>
            <a:pPr>
              <a:lnSpc>
                <a:spcPct val="80000"/>
              </a:lnSpc>
            </a:pPr>
            <a:endParaRPr lang="nl-NL" sz="2000" dirty="0"/>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331913" y="1412875"/>
          <a:ext cx="7097712" cy="4873630"/>
        </p:xfrm>
        <a:graphic>
          <a:graphicData uri="http://schemas.openxmlformats.org/drawingml/2006/table">
            <a:tbl>
              <a:tblPr/>
              <a:tblGrid>
                <a:gridCol w="796925"/>
                <a:gridCol w="4422775"/>
                <a:gridCol w="471487"/>
                <a:gridCol w="468313"/>
                <a:gridCol w="468312"/>
                <a:gridCol w="469900"/>
              </a:tblGrid>
              <a:tr h="201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cs typeface="Times New Roman" pitchFamily="18" charset="0"/>
                        </a:rPr>
                        <a:t>crebonr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cs typeface="Times New Roman" pitchFamily="18" charset="0"/>
                        </a:rPr>
                        <a:t>Kwalificatie</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cs typeface="Times New Roman" pitchFamily="18" charset="0"/>
                        </a:rPr>
                        <a:t>1</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cs typeface="Times New Roman" pitchFamily="18" charset="0"/>
                        </a:rPr>
                        <a:t>2</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cs typeface="Times New Roman" pitchFamily="18" charset="0"/>
                        </a:rPr>
                        <a:t>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cs typeface="Times New Roman" pitchFamily="18" charset="0"/>
                        </a:rPr>
                        <a:t>4</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r>
              <a:tr h="223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90111</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Commercieel medewerker binnendienst</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5</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90114</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Contactcenter medewerker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5</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90440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Arbeidsmarktgekwalificeerd assistent</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2</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90471</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Bedrijfsadministratief medewerker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90472</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Secretarieel medewerker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2</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90473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Telefonist / receptionist</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90500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Commercieel medewerker bank- en verzekeringswezen</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90521</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Archiefmedewerker historisch documentatiecentrum</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90522</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Bibliotheekmedewerker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90523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Informatieverzorger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90530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Medewerker marketing en communicatie</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2</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93200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Boekhoudkundig medewerker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93210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Administrateur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4</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93230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Secretaresse</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3</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93250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Directiesecretaresse/ Management assistent</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4</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93801</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Junior accountmanager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4</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93860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Contactcenter teamleider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4</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94891</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Juridisch medewerker - zakelijke dienstverlening</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4</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94892</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Juridisch medewerker - openbaar bestuur</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4</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94900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Medewerker - personeel en arbeid</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4</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94910</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Medewerker - sociale zekerheid</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  </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100" b="0" i="0" u="none" strike="noStrike" cap="none" normalizeH="0" baseline="0" smtClean="0">
                        <a:ln>
                          <a:noFill/>
                        </a:ln>
                        <a:solidFill>
                          <a:schemeClr val="tx1"/>
                        </a:solidFill>
                        <a:effectLst/>
                        <a:latin typeface="Arial"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cs typeface="Times New Roman" pitchFamily="18" charset="0"/>
                        </a:rPr>
                        <a:t>1</a:t>
                      </a:r>
                      <a:endParaRPr kumimoji="0" lang="nl-NL" sz="11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2769" marR="42769"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bl>
          </a:graphicData>
        </a:graphic>
      </p:graphicFrame>
      <p:sp>
        <p:nvSpPr>
          <p:cNvPr id="67749" name="Rectangle 165"/>
          <p:cNvSpPr>
            <a:spLocks noGrp="1" noChangeArrowheads="1"/>
          </p:cNvSpPr>
          <p:nvPr>
            <p:ph type="title"/>
          </p:nvPr>
        </p:nvSpPr>
        <p:spPr>
          <a:xfrm>
            <a:off x="1187450" y="908050"/>
            <a:ext cx="7499350" cy="433388"/>
          </a:xfrm>
        </p:spPr>
        <p:txBody>
          <a:bodyPr/>
          <a:lstStyle/>
          <a:p>
            <a:r>
              <a:rPr lang="nl-NL" sz="2400"/>
              <a:t>Lijst 2: Kans op werk</a:t>
            </a:r>
          </a:p>
        </p:txBody>
      </p:sp>
      <p:sp>
        <p:nvSpPr>
          <p:cNvPr id="3" name="Tijdelijke aanduiding voor datum 2"/>
          <p:cNvSpPr>
            <a:spLocks noGrp="1"/>
          </p:cNvSpPr>
          <p:nvPr>
            <p:ph type="dt" sz="half" idx="10"/>
          </p:nvPr>
        </p:nvSpPr>
        <p:spPr/>
        <p:txBody>
          <a:bodyPr/>
          <a:lstStyle/>
          <a:p>
            <a:r>
              <a:rPr lang="nl-NL" smtClean="0"/>
              <a:t>18 januari 2012</a:t>
            </a:r>
            <a:endParaRPr lang="nl-NL"/>
          </a:p>
        </p:txBody>
      </p:sp>
      <p:sp>
        <p:nvSpPr>
          <p:cNvPr id="6" name="Tijdelijke aanduiding voor voettekst 5"/>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599243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b="1" dirty="0" smtClean="0"/>
              <a:t>Het past </a:t>
            </a:r>
            <a:r>
              <a:rPr lang="en-US" sz="4000" b="1" dirty="0" err="1" smtClean="0"/>
              <a:t>niet</a:t>
            </a:r>
            <a:r>
              <a:rPr lang="en-US" sz="4000" b="1" dirty="0" smtClean="0"/>
              <a:t> </a:t>
            </a:r>
            <a:r>
              <a:rPr lang="en-US" sz="4000" b="1" dirty="0" err="1" smtClean="0"/>
              <a:t>helemaal</a:t>
            </a:r>
            <a:r>
              <a:rPr lang="en-US" sz="4000" b="1" dirty="0" smtClean="0"/>
              <a:t> …</a:t>
            </a:r>
            <a:endParaRPr lang="nl-NL" sz="4000" b="1" dirty="0"/>
          </a:p>
        </p:txBody>
      </p:sp>
      <p:sp>
        <p:nvSpPr>
          <p:cNvPr id="3" name="Tijdelijke aanduiding voor inhoud 2"/>
          <p:cNvSpPr>
            <a:spLocks noGrp="1"/>
          </p:cNvSpPr>
          <p:nvPr>
            <p:ph idx="1"/>
          </p:nvPr>
        </p:nvSpPr>
        <p:spPr/>
        <p:txBody>
          <a:bodyPr/>
          <a:lstStyle/>
          <a:p>
            <a:pPr>
              <a:buFont typeface="Arial" pitchFamily="34" charset="0"/>
              <a:buChar char="•"/>
            </a:pPr>
            <a:r>
              <a:rPr lang="en-US" dirty="0" err="1" smtClean="0"/>
              <a:t>Niet</a:t>
            </a:r>
            <a:r>
              <a:rPr lang="en-US" dirty="0" smtClean="0"/>
              <a:t> over </a:t>
            </a:r>
            <a:r>
              <a:rPr lang="en-US" dirty="0" err="1" smtClean="0"/>
              <a:t>alle</a:t>
            </a:r>
            <a:r>
              <a:rPr lang="en-US" dirty="0" smtClean="0"/>
              <a:t> </a:t>
            </a:r>
            <a:r>
              <a:rPr lang="en-US" dirty="0" err="1" smtClean="0"/>
              <a:t>crebo’s</a:t>
            </a:r>
            <a:r>
              <a:rPr lang="en-US" dirty="0" smtClean="0"/>
              <a:t> is </a:t>
            </a:r>
            <a:r>
              <a:rPr lang="en-US" dirty="0" err="1" smtClean="0"/>
              <a:t>informatie</a:t>
            </a:r>
            <a:r>
              <a:rPr lang="en-US" dirty="0" smtClean="0"/>
              <a:t>.</a:t>
            </a:r>
          </a:p>
          <a:p>
            <a:pPr>
              <a:buFont typeface="Arial" pitchFamily="34" charset="0"/>
              <a:buChar char="•"/>
            </a:pPr>
            <a:r>
              <a:rPr lang="en-US" dirty="0" err="1" smtClean="0"/>
              <a:t>Beroepen</a:t>
            </a:r>
            <a:r>
              <a:rPr lang="en-US" dirty="0" smtClean="0"/>
              <a:t> &lt;&gt; </a:t>
            </a:r>
            <a:r>
              <a:rPr lang="en-US" dirty="0" err="1" smtClean="0"/>
              <a:t>opleiding</a:t>
            </a:r>
            <a:endParaRPr lang="en-US" dirty="0" smtClean="0"/>
          </a:p>
          <a:p>
            <a:pPr marL="0" indent="0">
              <a:buNone/>
            </a:pPr>
            <a:endParaRPr lang="en-US" dirty="0" smtClean="0"/>
          </a:p>
          <a:p>
            <a:pPr marL="0" indent="0">
              <a:buNone/>
            </a:pPr>
            <a:r>
              <a:rPr lang="en-US" dirty="0" err="1" smtClean="0"/>
              <a:t>Daarom</a:t>
            </a:r>
            <a:r>
              <a:rPr lang="en-US" dirty="0" smtClean="0"/>
              <a:t> “</a:t>
            </a:r>
            <a:r>
              <a:rPr lang="en-US" dirty="0" err="1" smtClean="0"/>
              <a:t>vingeroefening</a:t>
            </a:r>
            <a:r>
              <a:rPr lang="en-US" dirty="0" smtClean="0"/>
              <a:t>”</a:t>
            </a:r>
          </a:p>
          <a:p>
            <a:pPr marL="0" indent="0">
              <a:buNone/>
            </a:pPr>
            <a:endParaRPr lang="en-US" dirty="0"/>
          </a:p>
          <a:p>
            <a:pPr marL="0" indent="0" algn="ctr">
              <a:buNone/>
            </a:pPr>
            <a:r>
              <a:rPr lang="en-US" dirty="0" smtClean="0"/>
              <a:t>“Doe </a:t>
            </a:r>
            <a:r>
              <a:rPr lang="en-US" dirty="0" err="1" smtClean="0"/>
              <a:t>meer</a:t>
            </a:r>
            <a:r>
              <a:rPr lang="en-US" dirty="0" smtClean="0"/>
              <a:t> met </a:t>
            </a:r>
            <a:r>
              <a:rPr lang="en-US" dirty="0" err="1" smtClean="0"/>
              <a:t>ongeveer</a:t>
            </a:r>
            <a:r>
              <a:rPr lang="en-US" dirty="0" smtClean="0"/>
              <a:t>” </a:t>
            </a:r>
          </a:p>
          <a:p>
            <a:pPr marL="0" indent="0" algn="ctr">
              <a:buNone/>
            </a:pPr>
            <a:endParaRPr lang="en-US" dirty="0" smtClean="0"/>
          </a:p>
          <a:p>
            <a:pPr>
              <a:buFont typeface="Arial" pitchFamily="34" charset="0"/>
              <a:buChar char="•"/>
            </a:pPr>
            <a:endParaRPr lang="nl-NL" dirty="0"/>
          </a:p>
        </p:txBody>
      </p:sp>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234998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b="1" dirty="0" err="1" smtClean="0"/>
              <a:t>Betaalbaarheid</a:t>
            </a:r>
            <a:endParaRPr lang="nl-NL" sz="4000" b="1" dirty="0"/>
          </a:p>
        </p:txBody>
      </p:sp>
      <p:sp>
        <p:nvSpPr>
          <p:cNvPr id="3" name="Tijdelijke aanduiding voor inhoud 2"/>
          <p:cNvSpPr>
            <a:spLocks noGrp="1"/>
          </p:cNvSpPr>
          <p:nvPr>
            <p:ph idx="1"/>
          </p:nvPr>
        </p:nvSpPr>
        <p:spPr/>
        <p:txBody>
          <a:bodyPr/>
          <a:lstStyle/>
          <a:p>
            <a:pPr>
              <a:buFont typeface="Arial" pitchFamily="34" charset="0"/>
              <a:buChar char="•"/>
            </a:pPr>
            <a:r>
              <a:rPr lang="en-US" dirty="0" err="1" smtClean="0"/>
              <a:t>Definitie</a:t>
            </a:r>
            <a:r>
              <a:rPr lang="en-US" dirty="0" smtClean="0"/>
              <a:t>: </a:t>
            </a:r>
            <a:br>
              <a:rPr lang="en-US" dirty="0" smtClean="0"/>
            </a:br>
            <a:r>
              <a:rPr lang="en-US" dirty="0" err="1" smtClean="0"/>
              <a:t>tarief</a:t>
            </a:r>
            <a:r>
              <a:rPr lang="en-US" dirty="0" smtClean="0"/>
              <a:t> x </a:t>
            </a:r>
            <a:r>
              <a:rPr lang="en-US" dirty="0" err="1" smtClean="0"/>
              <a:t>deelnemers</a:t>
            </a:r>
            <a:r>
              <a:rPr lang="en-US" dirty="0" smtClean="0"/>
              <a:t> / </a:t>
            </a:r>
            <a:r>
              <a:rPr lang="en-US" dirty="0" err="1" smtClean="0"/>
              <a:t>crebo-kosten</a:t>
            </a:r>
            <a:endParaRPr lang="en-US" dirty="0" smtClean="0"/>
          </a:p>
          <a:p>
            <a:pPr>
              <a:buFont typeface="Arial" pitchFamily="34" charset="0"/>
              <a:buChar char="•"/>
            </a:pPr>
            <a:r>
              <a:rPr lang="en-US" dirty="0" err="1" smtClean="0"/>
              <a:t>Informatiebron</a:t>
            </a:r>
            <a:r>
              <a:rPr lang="en-US" dirty="0" smtClean="0"/>
              <a:t>: </a:t>
            </a:r>
            <a:r>
              <a:rPr lang="en-US" dirty="0" err="1" smtClean="0"/>
              <a:t>cfi</a:t>
            </a:r>
            <a:r>
              <a:rPr lang="en-US" dirty="0" smtClean="0"/>
              <a:t> en </a:t>
            </a:r>
            <a:r>
              <a:rPr lang="en-US" dirty="0" err="1" smtClean="0"/>
              <a:t>financien</a:t>
            </a:r>
            <a:endParaRPr lang="en-US" dirty="0" smtClean="0"/>
          </a:p>
          <a:p>
            <a:pPr>
              <a:buFont typeface="Arial" pitchFamily="34" charset="0"/>
              <a:buChar char="•"/>
            </a:pPr>
            <a:r>
              <a:rPr lang="en-US" dirty="0" err="1" smtClean="0"/>
              <a:t>Weergave</a:t>
            </a:r>
            <a:r>
              <a:rPr lang="en-US" dirty="0" smtClean="0"/>
              <a:t>: percentage.</a:t>
            </a:r>
          </a:p>
          <a:p>
            <a:pPr>
              <a:buFont typeface="Arial" pitchFamily="34" charset="0"/>
              <a:buChar char="•"/>
            </a:pPr>
            <a:endParaRPr lang="nl-NL" dirty="0"/>
          </a:p>
        </p:txBody>
      </p:sp>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8765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noFill/>
          <a:ln/>
        </p:spPr>
        <p:txBody>
          <a:bodyPr/>
          <a:lstStyle/>
          <a:p>
            <a:r>
              <a:rPr lang="nl-NL" sz="2400"/>
              <a:t>Lijst 3: betaalbaarheid &amp; rendement</a:t>
            </a:r>
          </a:p>
        </p:txBody>
      </p:sp>
      <p:graphicFrame>
        <p:nvGraphicFramePr>
          <p:cNvPr id="71803" name="Group 123"/>
          <p:cNvGraphicFramePr>
            <a:graphicFrameLocks noGrp="1"/>
          </p:cNvGraphicFramePr>
          <p:nvPr>
            <p:ph idx="1"/>
          </p:nvPr>
        </p:nvGraphicFramePr>
        <p:xfrm>
          <a:off x="1223963" y="2276475"/>
          <a:ext cx="7462837" cy="3744913"/>
        </p:xfrm>
        <a:graphic>
          <a:graphicData uri="http://schemas.openxmlformats.org/drawingml/2006/table">
            <a:tbl>
              <a:tblPr/>
              <a:tblGrid>
                <a:gridCol w="2416175"/>
                <a:gridCol w="1525587"/>
                <a:gridCol w="1301750"/>
                <a:gridCol w="1246188"/>
                <a:gridCol w="973137"/>
              </a:tblGrid>
              <a:tr h="749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ea typeface="Times New Roman" pitchFamily="18" charset="0"/>
                          <a:cs typeface="Arial" charset="0"/>
                        </a:rPr>
                        <a:t>Team</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ea typeface="Times New Roman" pitchFamily="18" charset="0"/>
                          <a:cs typeface="Arial" charset="0"/>
                        </a:rPr>
                        <a:t>Allocatie Aug-Dec</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ea typeface="Times New Roman" pitchFamily="18" charset="0"/>
                          <a:cs typeface="Arial" charset="0"/>
                        </a:rPr>
                        <a:t>Inzet Aug-Dec</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ea typeface="Times New Roman" pitchFamily="18" charset="0"/>
                          <a:cs typeface="Arial" charset="0"/>
                        </a:rPr>
                        <a:t>Betaalbaarheid</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rgbClr val="FFFFFF"/>
                          </a:solidFill>
                          <a:effectLst/>
                          <a:latin typeface="Arial" charset="0"/>
                          <a:ea typeface="Times New Roman" pitchFamily="18" charset="0"/>
                          <a:cs typeface="Arial" charset="0"/>
                        </a:rPr>
                        <a:t>Rendement</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r>
              <a:tr h="749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P1 Assistenten DA/TA/AA</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 €              188.756 </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 €       247.978 </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76,12%</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000000"/>
                          </a:solidFill>
                          <a:effectLst/>
                          <a:latin typeface="Arial" charset="0"/>
                          <a:cs typeface="Arial" charset="0"/>
                        </a:rPr>
                        <a:t>81%</a:t>
                      </a:r>
                      <a:endParaRPr kumimoji="0" lang="nl-NL"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747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P2 Helpende Z/W</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 €              468.084 </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 €       355.554 </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131,65%</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000000"/>
                          </a:solidFill>
                          <a:effectLst/>
                          <a:latin typeface="Arial" charset="0"/>
                          <a:cs typeface="Arial" charset="0"/>
                        </a:rPr>
                        <a:t>68%</a:t>
                      </a:r>
                      <a:endParaRPr kumimoji="0" lang="nl-NL"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749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P3 Verpleegkundige</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 €              350.664 </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 €       289.513 </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121,12%</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000000"/>
                          </a:solidFill>
                          <a:effectLst/>
                          <a:latin typeface="Arial" charset="0"/>
                          <a:cs typeface="Arial" charset="0"/>
                        </a:rPr>
                        <a:t>64%</a:t>
                      </a:r>
                      <a:endParaRPr kumimoji="0" lang="nl-NL"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749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P4 Verzorgende</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 €              299.734 </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 €       322.133 </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chemeClr val="tx1"/>
                          </a:solidFill>
                          <a:effectLst/>
                          <a:latin typeface="Arial" charset="0"/>
                          <a:ea typeface="Times New Roman" pitchFamily="18" charset="0"/>
                          <a:cs typeface="Arial" charset="0"/>
                        </a:rPr>
                        <a:t>93,05%</a:t>
                      </a:r>
                      <a:endParaRPr kumimoji="0" lang="nl-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000000"/>
                          </a:solidFill>
                          <a:effectLst/>
                          <a:latin typeface="Arial" charset="0"/>
                          <a:cs typeface="Arial" charset="0"/>
                        </a:rPr>
                        <a:t>57%</a:t>
                      </a:r>
                      <a:endParaRPr kumimoji="0" lang="nl-NL"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bl>
          </a:graphicData>
        </a:graphic>
      </p:graphicFrame>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1911763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b="1" dirty="0" smtClean="0"/>
              <a:t>Het past </a:t>
            </a:r>
            <a:r>
              <a:rPr lang="en-US" sz="4000" b="1" dirty="0" err="1" smtClean="0"/>
              <a:t>niet</a:t>
            </a:r>
            <a:r>
              <a:rPr lang="en-US" sz="4000" b="1" dirty="0" smtClean="0"/>
              <a:t> </a:t>
            </a:r>
            <a:r>
              <a:rPr lang="en-US" sz="4000" b="1" dirty="0" err="1" smtClean="0"/>
              <a:t>helemaal</a:t>
            </a:r>
            <a:r>
              <a:rPr lang="en-US" sz="4000" b="1" dirty="0" smtClean="0"/>
              <a:t> …</a:t>
            </a:r>
            <a:endParaRPr lang="nl-NL" sz="4000" b="1" dirty="0"/>
          </a:p>
        </p:txBody>
      </p:sp>
      <p:sp>
        <p:nvSpPr>
          <p:cNvPr id="3" name="Tijdelijke aanduiding voor inhoud 2"/>
          <p:cNvSpPr>
            <a:spLocks noGrp="1"/>
          </p:cNvSpPr>
          <p:nvPr>
            <p:ph idx="1"/>
          </p:nvPr>
        </p:nvSpPr>
        <p:spPr/>
        <p:txBody>
          <a:bodyPr/>
          <a:lstStyle/>
          <a:p>
            <a:pPr>
              <a:buFont typeface="Arial" pitchFamily="34" charset="0"/>
              <a:buChar char="•"/>
            </a:pPr>
            <a:r>
              <a:rPr lang="en-US" dirty="0" err="1" smtClean="0"/>
              <a:t>Baten</a:t>
            </a:r>
            <a:r>
              <a:rPr lang="en-US" dirty="0" smtClean="0"/>
              <a:t>/</a:t>
            </a:r>
            <a:r>
              <a:rPr lang="en-US" dirty="0" err="1" smtClean="0"/>
              <a:t>lasten</a:t>
            </a:r>
            <a:r>
              <a:rPr lang="en-US" dirty="0" smtClean="0"/>
              <a:t> </a:t>
            </a:r>
            <a:r>
              <a:rPr lang="en-US" dirty="0" err="1" smtClean="0"/>
              <a:t>worden</a:t>
            </a:r>
            <a:r>
              <a:rPr lang="en-US" dirty="0" smtClean="0"/>
              <a:t> </a:t>
            </a:r>
            <a:r>
              <a:rPr lang="en-US" dirty="0" err="1" smtClean="0"/>
              <a:t>niet</a:t>
            </a:r>
            <a:r>
              <a:rPr lang="en-US" dirty="0" smtClean="0"/>
              <a:t> </a:t>
            </a:r>
            <a:r>
              <a:rPr lang="en-US" dirty="0" err="1" smtClean="0"/>
              <a:t>geboekt</a:t>
            </a:r>
            <a:r>
              <a:rPr lang="en-US" dirty="0" smtClean="0"/>
              <a:t> per </a:t>
            </a:r>
            <a:r>
              <a:rPr lang="en-US" dirty="0" err="1" smtClean="0"/>
              <a:t>crebo</a:t>
            </a:r>
            <a:r>
              <a:rPr lang="en-US" dirty="0" smtClean="0"/>
              <a:t>.</a:t>
            </a:r>
          </a:p>
          <a:p>
            <a:pPr>
              <a:buFont typeface="Arial" pitchFamily="34" charset="0"/>
              <a:buChar char="•"/>
            </a:pPr>
            <a:r>
              <a:rPr lang="en-US" dirty="0" err="1" smtClean="0"/>
              <a:t>Een</a:t>
            </a:r>
            <a:r>
              <a:rPr lang="en-US" dirty="0" smtClean="0"/>
              <a:t> </a:t>
            </a:r>
            <a:r>
              <a:rPr lang="en-US" dirty="0" err="1" smtClean="0"/>
              <a:t>aantal</a:t>
            </a:r>
            <a:r>
              <a:rPr lang="en-US" dirty="0" smtClean="0"/>
              <a:t> </a:t>
            </a:r>
            <a:r>
              <a:rPr lang="en-US" dirty="0" err="1" smtClean="0"/>
              <a:t>kosten</a:t>
            </a:r>
            <a:r>
              <a:rPr lang="en-US" dirty="0" smtClean="0"/>
              <a:t> </a:t>
            </a:r>
            <a:r>
              <a:rPr lang="en-US" dirty="0" err="1" smtClean="0"/>
              <a:t>worden</a:t>
            </a:r>
            <a:r>
              <a:rPr lang="en-US" dirty="0" smtClean="0"/>
              <a:t> </a:t>
            </a:r>
            <a:r>
              <a:rPr lang="en-US" dirty="0" err="1" smtClean="0"/>
              <a:t>niet</a:t>
            </a:r>
            <a:r>
              <a:rPr lang="en-US" dirty="0" smtClean="0"/>
              <a:t> </a:t>
            </a:r>
            <a:r>
              <a:rPr lang="en-US" dirty="0" err="1" smtClean="0"/>
              <a:t>naar</a:t>
            </a:r>
            <a:r>
              <a:rPr lang="en-US" dirty="0" smtClean="0"/>
              <a:t> </a:t>
            </a:r>
            <a:r>
              <a:rPr lang="en-US" dirty="0" err="1" smtClean="0"/>
              <a:t>tarief</a:t>
            </a:r>
            <a:r>
              <a:rPr lang="en-US" dirty="0" smtClean="0"/>
              <a:t> </a:t>
            </a:r>
            <a:r>
              <a:rPr lang="en-US" dirty="0" err="1" smtClean="0"/>
              <a:t>doorbelast</a:t>
            </a:r>
            <a:r>
              <a:rPr lang="en-US" smtClean="0"/>
              <a:t>.</a:t>
            </a:r>
            <a:endParaRPr lang="en-US" dirty="0" smtClean="0"/>
          </a:p>
          <a:p>
            <a:pPr marL="0" indent="0">
              <a:buNone/>
            </a:pPr>
            <a:endParaRPr lang="en-US" dirty="0" smtClean="0"/>
          </a:p>
          <a:p>
            <a:pPr>
              <a:buFont typeface="Arial" pitchFamily="34" charset="0"/>
              <a:buChar char="•"/>
            </a:pPr>
            <a:endParaRPr lang="nl-NL" dirty="0"/>
          </a:p>
        </p:txBody>
      </p:sp>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1508718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ctrTitle"/>
          </p:nvPr>
        </p:nvSpPr>
        <p:spPr>
          <a:xfrm>
            <a:off x="971600" y="1484784"/>
            <a:ext cx="7486600" cy="1470025"/>
          </a:xfrm>
        </p:spPr>
        <p:txBody>
          <a:bodyPr/>
          <a:lstStyle/>
          <a:p>
            <a:pPr algn="ctr"/>
            <a:r>
              <a:rPr lang="nl-NL" sz="4800" dirty="0" smtClean="0"/>
              <a:t>Model ROC</a:t>
            </a:r>
            <a:r>
              <a:rPr lang="nl-NL" dirty="0" smtClean="0"/>
              <a:t/>
            </a:r>
            <a:br>
              <a:rPr lang="nl-NL" dirty="0" smtClean="0"/>
            </a:br>
            <a:r>
              <a:rPr lang="nl-NL" sz="3600" dirty="0" smtClean="0"/>
              <a:t>Onderlegger 2</a:t>
            </a:r>
            <a:endParaRPr lang="nl-NL" sz="3600" dirty="0"/>
          </a:p>
        </p:txBody>
      </p:sp>
      <p:sp>
        <p:nvSpPr>
          <p:cNvPr id="50181" name="Rectangle 5"/>
          <p:cNvSpPr>
            <a:spLocks noGrp="1" noChangeArrowheads="1"/>
          </p:cNvSpPr>
          <p:nvPr>
            <p:ph type="subTitle" idx="1"/>
          </p:nvPr>
        </p:nvSpPr>
        <p:spPr/>
        <p:txBody>
          <a:bodyPr/>
          <a:lstStyle/>
          <a:p>
            <a:r>
              <a:rPr lang="nl-NL"/>
              <a:t>Verdeling van het aantal deelnemers over de opleidingen</a:t>
            </a:r>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2979595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ek 1"/>
          <p:cNvPicPr>
            <a:picLocks noGrp="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7638" y="981075"/>
            <a:ext cx="7559675" cy="5040313"/>
          </a:xfrm>
          <a:prstGeom prst="rect">
            <a:avLst/>
          </a:prstGeom>
          <a:solidFill>
            <a:schemeClr val="bg1"/>
          </a:solidFill>
          <a:ln w="9525">
            <a:solidFill>
              <a:schemeClr val="tx1"/>
            </a:solidFill>
            <a:miter lim="800000"/>
            <a:headEnd/>
            <a:tailEnd/>
          </a:ln>
        </p:spPr>
      </p:pic>
      <p:grpSp>
        <p:nvGrpSpPr>
          <p:cNvPr id="61445" name="Group 5"/>
          <p:cNvGrpSpPr>
            <a:grpSpLocks/>
          </p:cNvGrpSpPr>
          <p:nvPr/>
        </p:nvGrpSpPr>
        <p:grpSpPr bwMode="auto">
          <a:xfrm>
            <a:off x="1704975" y="6049963"/>
            <a:ext cx="6048375" cy="527050"/>
            <a:chOff x="1017" y="3717"/>
            <a:chExt cx="3810" cy="332"/>
          </a:xfrm>
        </p:grpSpPr>
        <p:sp>
          <p:nvSpPr>
            <p:cNvPr id="61446" name="Text Box 6"/>
            <p:cNvSpPr txBox="1">
              <a:spLocks noChangeArrowheads="1"/>
            </p:cNvSpPr>
            <p:nvPr/>
          </p:nvSpPr>
          <p:spPr bwMode="auto">
            <a:xfrm>
              <a:off x="1017" y="3818"/>
              <a:ext cx="381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b="1"/>
                <a:t>Opleidingen</a:t>
              </a:r>
              <a:r>
                <a:rPr lang="nl-NL"/>
                <a:t> </a:t>
              </a:r>
              <a:r>
                <a:rPr lang="nl-NL" sz="1600"/>
                <a:t>(aflopend geordend op studentenomvang)</a:t>
              </a:r>
            </a:p>
          </p:txBody>
        </p:sp>
        <p:sp>
          <p:nvSpPr>
            <p:cNvPr id="61447" name="AutoShape 7"/>
            <p:cNvSpPr>
              <a:spLocks noChangeArrowheads="1"/>
            </p:cNvSpPr>
            <p:nvPr/>
          </p:nvSpPr>
          <p:spPr bwMode="auto">
            <a:xfrm>
              <a:off x="1066" y="3717"/>
              <a:ext cx="2450" cy="136"/>
            </a:xfrm>
            <a:prstGeom prst="rightArrow">
              <a:avLst>
                <a:gd name="adj1" fmla="val 50000"/>
                <a:gd name="adj2" fmla="val 4503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grpSp>
        <p:nvGrpSpPr>
          <p:cNvPr id="61448" name="Group 8"/>
          <p:cNvGrpSpPr>
            <a:grpSpLocks/>
          </p:cNvGrpSpPr>
          <p:nvPr/>
        </p:nvGrpSpPr>
        <p:grpSpPr bwMode="auto">
          <a:xfrm>
            <a:off x="827088" y="1844675"/>
            <a:ext cx="547687" cy="3989388"/>
            <a:chOff x="539" y="1173"/>
            <a:chExt cx="345" cy="2513"/>
          </a:xfrm>
        </p:grpSpPr>
        <p:sp>
          <p:nvSpPr>
            <p:cNvPr id="61449" name="Text Box 9"/>
            <p:cNvSpPr txBox="1">
              <a:spLocks noChangeArrowheads="1"/>
            </p:cNvSpPr>
            <p:nvPr/>
          </p:nvSpPr>
          <p:spPr bwMode="auto">
            <a:xfrm rot="16200000">
              <a:off x="-602" y="2314"/>
              <a:ext cx="251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a:t>Aantal deelnemers</a:t>
              </a:r>
            </a:p>
          </p:txBody>
        </p:sp>
        <p:sp>
          <p:nvSpPr>
            <p:cNvPr id="61450" name="AutoShape 10"/>
            <p:cNvSpPr>
              <a:spLocks noChangeArrowheads="1"/>
            </p:cNvSpPr>
            <p:nvPr/>
          </p:nvSpPr>
          <p:spPr bwMode="auto">
            <a:xfrm>
              <a:off x="748" y="1912"/>
              <a:ext cx="136" cy="1724"/>
            </a:xfrm>
            <a:prstGeom prst="upArrow">
              <a:avLst>
                <a:gd name="adj1" fmla="val 50000"/>
                <a:gd name="adj2" fmla="val 316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sp>
        <p:nvSpPr>
          <p:cNvPr id="3" name="Tijdelijke aanduiding voor datum 2"/>
          <p:cNvSpPr>
            <a:spLocks noGrp="1"/>
          </p:cNvSpPr>
          <p:nvPr>
            <p:ph type="dt" sz="half" idx="10"/>
          </p:nvPr>
        </p:nvSpPr>
        <p:spPr/>
        <p:txBody>
          <a:bodyPr/>
          <a:lstStyle/>
          <a:p>
            <a:r>
              <a:rPr lang="nl-NL" smtClean="0"/>
              <a:t>18 januari 2012</a:t>
            </a:r>
            <a:endParaRPr lang="nl-NL"/>
          </a:p>
        </p:txBody>
      </p:sp>
      <p:sp>
        <p:nvSpPr>
          <p:cNvPr id="4" name="Tijdelijke aanduiding voor voettekst 3"/>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95288" y="692150"/>
            <a:ext cx="8229600" cy="620713"/>
          </a:xfrm>
          <a:prstGeom prst="rect">
            <a:avLst/>
          </a:prstGeom>
          <a:noFill/>
          <a:ln>
            <a:noFill/>
          </a:ln>
          <a:effectLst/>
          <a:extLst>
            <a:ext uri="{909E8E84-426E-40DD-AFC4-6F175D3DCCD1}">
              <a14:hiddenFill xmlns:a14="http://schemas.microsoft.com/office/drawing/2010/main" xmlns="">
                <a:solidFill>
                  <a:srgbClr val="9E038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nl-NL" dirty="0">
                <a:solidFill>
                  <a:srgbClr val="9E0389"/>
                </a:solidFill>
              </a:rPr>
              <a:t>	</a:t>
            </a:r>
            <a:r>
              <a:rPr lang="nl-NL" b="1" dirty="0">
                <a:solidFill>
                  <a:srgbClr val="9E0389"/>
                </a:solidFill>
              </a:rPr>
              <a:t>Aantal bekostigde deelnemers per opleiding</a:t>
            </a:r>
            <a:r>
              <a:rPr lang="nl-NL" dirty="0">
                <a:solidFill>
                  <a:srgbClr val="9E0389"/>
                </a:solidFill>
              </a:rPr>
              <a:t/>
            </a:r>
            <a:br>
              <a:rPr lang="nl-NL" dirty="0">
                <a:solidFill>
                  <a:srgbClr val="9E0389"/>
                </a:solidFill>
              </a:rPr>
            </a:br>
            <a:r>
              <a:rPr lang="nl-NL" dirty="0">
                <a:solidFill>
                  <a:srgbClr val="9E0389"/>
                </a:solidFill>
              </a:rPr>
              <a:t>	</a:t>
            </a:r>
            <a:endParaRPr lang="nl-NL" sz="1200" dirty="0">
              <a:solidFill>
                <a:srgbClr val="9E0389"/>
              </a:solidFill>
            </a:endParaRPr>
          </a:p>
        </p:txBody>
      </p:sp>
      <p:grpSp>
        <p:nvGrpSpPr>
          <p:cNvPr id="35843" name="Group 3"/>
          <p:cNvGrpSpPr>
            <a:grpSpLocks/>
          </p:cNvGrpSpPr>
          <p:nvPr/>
        </p:nvGrpSpPr>
        <p:grpSpPr bwMode="auto">
          <a:xfrm>
            <a:off x="7667625" y="5876925"/>
            <a:ext cx="1223963" cy="371475"/>
            <a:chOff x="4824" y="3657"/>
            <a:chExt cx="771" cy="234"/>
          </a:xfrm>
        </p:grpSpPr>
        <p:sp>
          <p:nvSpPr>
            <p:cNvPr id="35844" name="Text Box 4"/>
            <p:cNvSpPr txBox="1">
              <a:spLocks noChangeArrowheads="1"/>
            </p:cNvSpPr>
            <p:nvPr/>
          </p:nvSpPr>
          <p:spPr bwMode="auto">
            <a:xfrm>
              <a:off x="4824" y="3660"/>
              <a:ext cx="77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opleidingen</a:t>
              </a:r>
              <a:r>
                <a:rPr lang="nl-NL"/>
                <a:t> </a:t>
              </a:r>
              <a:r>
                <a:rPr lang="nl-NL" sz="1600"/>
                <a:t>  </a:t>
              </a:r>
            </a:p>
          </p:txBody>
        </p:sp>
        <p:sp>
          <p:nvSpPr>
            <p:cNvPr id="35845" name="AutoShape 5"/>
            <p:cNvSpPr>
              <a:spLocks noChangeArrowheads="1"/>
            </p:cNvSpPr>
            <p:nvPr/>
          </p:nvSpPr>
          <p:spPr bwMode="auto">
            <a:xfrm>
              <a:off x="4876" y="3657"/>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graphicFrame>
        <p:nvGraphicFramePr>
          <p:cNvPr id="35846" name="Object 6"/>
          <p:cNvGraphicFramePr>
            <a:graphicFrameLocks noGrp="1" noChangeAspect="1"/>
          </p:cNvGraphicFramePr>
          <p:nvPr>
            <p:ph/>
          </p:nvPr>
        </p:nvGraphicFramePr>
        <p:xfrm>
          <a:off x="1331913" y="1379538"/>
          <a:ext cx="7802562" cy="4525962"/>
        </p:xfrm>
        <a:graphic>
          <a:graphicData uri="http://schemas.openxmlformats.org/presentationml/2006/ole">
            <p:oleObj spid="_x0000_s35878" name="Grafiek" r:id="rId3" imgW="8963025" imgH="5200650" progId="Excel.Chart.8">
              <p:embed/>
            </p:oleObj>
          </a:graphicData>
        </a:graphic>
      </p:graphicFrame>
      <p:grpSp>
        <p:nvGrpSpPr>
          <p:cNvPr id="35847" name="Group 7"/>
          <p:cNvGrpSpPr>
            <a:grpSpLocks/>
          </p:cNvGrpSpPr>
          <p:nvPr/>
        </p:nvGrpSpPr>
        <p:grpSpPr bwMode="auto">
          <a:xfrm>
            <a:off x="4970463" y="4287838"/>
            <a:ext cx="714375" cy="1368425"/>
            <a:chOff x="2793" y="2886"/>
            <a:chExt cx="687" cy="635"/>
          </a:xfrm>
        </p:grpSpPr>
        <p:sp>
          <p:nvSpPr>
            <p:cNvPr id="35848" name="Line 8"/>
            <p:cNvSpPr>
              <a:spLocks noChangeShapeType="1"/>
            </p:cNvSpPr>
            <p:nvPr/>
          </p:nvSpPr>
          <p:spPr bwMode="auto">
            <a:xfrm>
              <a:off x="2793" y="3158"/>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35849" name="Line 9"/>
            <p:cNvSpPr>
              <a:spLocks noChangeShapeType="1"/>
            </p:cNvSpPr>
            <p:nvPr/>
          </p:nvSpPr>
          <p:spPr bwMode="auto">
            <a:xfrm flipV="1">
              <a:off x="2800" y="2886"/>
              <a:ext cx="680" cy="27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grpSp>
      <p:grpSp>
        <p:nvGrpSpPr>
          <p:cNvPr id="35850" name="Group 10"/>
          <p:cNvGrpSpPr>
            <a:grpSpLocks/>
          </p:cNvGrpSpPr>
          <p:nvPr/>
        </p:nvGrpSpPr>
        <p:grpSpPr bwMode="auto">
          <a:xfrm>
            <a:off x="6257925" y="4652963"/>
            <a:ext cx="1079500" cy="1008062"/>
            <a:chOff x="3606" y="2931"/>
            <a:chExt cx="680" cy="635"/>
          </a:xfrm>
        </p:grpSpPr>
        <p:sp>
          <p:nvSpPr>
            <p:cNvPr id="35851" name="Line 11"/>
            <p:cNvSpPr>
              <a:spLocks noChangeShapeType="1"/>
            </p:cNvSpPr>
            <p:nvPr/>
          </p:nvSpPr>
          <p:spPr bwMode="auto">
            <a:xfrm>
              <a:off x="3606" y="3203"/>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35852" name="Line 12"/>
            <p:cNvSpPr>
              <a:spLocks noChangeShapeType="1"/>
            </p:cNvSpPr>
            <p:nvPr/>
          </p:nvSpPr>
          <p:spPr bwMode="auto">
            <a:xfrm flipV="1">
              <a:off x="3606" y="2931"/>
              <a:ext cx="680" cy="27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grpSp>
      <p:sp>
        <p:nvSpPr>
          <p:cNvPr id="35853" name="Text Box 13"/>
          <p:cNvSpPr txBox="1">
            <a:spLocks noChangeArrowheads="1"/>
          </p:cNvSpPr>
          <p:nvPr/>
        </p:nvSpPr>
        <p:spPr bwMode="auto">
          <a:xfrm>
            <a:off x="5292725" y="4071938"/>
            <a:ext cx="38512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200"/>
              <a:t>Vanaf hier opleidingen met minder dan 24 deelnemers</a:t>
            </a:r>
          </a:p>
        </p:txBody>
      </p:sp>
      <p:sp>
        <p:nvSpPr>
          <p:cNvPr id="35854" name="Text Box 14"/>
          <p:cNvSpPr txBox="1">
            <a:spLocks noChangeArrowheads="1"/>
          </p:cNvSpPr>
          <p:nvPr/>
        </p:nvSpPr>
        <p:spPr bwMode="auto">
          <a:xfrm>
            <a:off x="7272338" y="4437063"/>
            <a:ext cx="1871662"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200"/>
              <a:t>Idem met minder dan 12</a:t>
            </a:r>
          </a:p>
        </p:txBody>
      </p:sp>
      <p:grpSp>
        <p:nvGrpSpPr>
          <p:cNvPr id="35855" name="Group 15"/>
          <p:cNvGrpSpPr>
            <a:grpSpLocks/>
          </p:cNvGrpSpPr>
          <p:nvPr/>
        </p:nvGrpSpPr>
        <p:grpSpPr bwMode="auto">
          <a:xfrm>
            <a:off x="966788" y="1417638"/>
            <a:ext cx="392112" cy="1784350"/>
            <a:chOff x="176" y="614"/>
            <a:chExt cx="247" cy="1124"/>
          </a:xfrm>
        </p:grpSpPr>
        <p:sp>
          <p:nvSpPr>
            <p:cNvPr id="35856" name="Text Box 16"/>
            <p:cNvSpPr txBox="1">
              <a:spLocks noChangeArrowheads="1"/>
            </p:cNvSpPr>
            <p:nvPr/>
          </p:nvSpPr>
          <p:spPr bwMode="auto">
            <a:xfrm rot="16200000">
              <a:off x="-290" y="1080"/>
              <a:ext cx="112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aantal deelnemers</a:t>
              </a:r>
            </a:p>
          </p:txBody>
        </p:sp>
        <p:sp>
          <p:nvSpPr>
            <p:cNvPr id="35857" name="AutoShape 17"/>
            <p:cNvSpPr>
              <a:spLocks noChangeArrowheads="1"/>
            </p:cNvSpPr>
            <p:nvPr/>
          </p:nvSpPr>
          <p:spPr bwMode="auto">
            <a:xfrm rot="16200000">
              <a:off x="105" y="1005"/>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additive="base">
                                        <p:cTn id="7" dur="500" fill="hold"/>
                                        <p:tgtEl>
                                          <p:spTgt spid="35847"/>
                                        </p:tgtEl>
                                        <p:attrNameLst>
                                          <p:attrName>ppt_x</p:attrName>
                                        </p:attrNameLst>
                                      </p:cBhvr>
                                      <p:tavLst>
                                        <p:tav tm="0">
                                          <p:val>
                                            <p:strVal val="1+#ppt_w/2"/>
                                          </p:val>
                                        </p:tav>
                                        <p:tav tm="100000">
                                          <p:val>
                                            <p:strVal val="#ppt_x"/>
                                          </p:val>
                                        </p:tav>
                                      </p:tavLst>
                                    </p:anim>
                                    <p:anim calcmode="lin" valueType="num">
                                      <p:cBhvr additive="base">
                                        <p:cTn id="8" dur="500" fill="hold"/>
                                        <p:tgtEl>
                                          <p:spTgt spid="3584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5853"/>
                                        </p:tgtEl>
                                        <p:attrNameLst>
                                          <p:attrName>style.visibility</p:attrName>
                                        </p:attrNameLst>
                                      </p:cBhvr>
                                      <p:to>
                                        <p:strVal val="visible"/>
                                      </p:to>
                                    </p:set>
                                    <p:animEffect transition="in" filter="blinds(horizontal)">
                                      <p:cBhvr>
                                        <p:cTn id="12" dur="1000"/>
                                        <p:tgtEl>
                                          <p:spTgt spid="35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nodeType="clickEffect">
                                  <p:stCondLst>
                                    <p:cond delay="0"/>
                                  </p:stCondLst>
                                  <p:childTnLst>
                                    <p:set>
                                      <p:cBhvr>
                                        <p:cTn id="16" dur="1" fill="hold">
                                          <p:stCondLst>
                                            <p:cond delay="0"/>
                                          </p:stCondLst>
                                        </p:cTn>
                                        <p:tgtEl>
                                          <p:spTgt spid="35850"/>
                                        </p:tgtEl>
                                        <p:attrNameLst>
                                          <p:attrName>style.visibility</p:attrName>
                                        </p:attrNameLst>
                                      </p:cBhvr>
                                      <p:to>
                                        <p:strVal val="visible"/>
                                      </p:to>
                                    </p:set>
                                    <p:anim calcmode="lin" valueType="num">
                                      <p:cBhvr additive="base">
                                        <p:cTn id="17" dur="500" fill="hold"/>
                                        <p:tgtEl>
                                          <p:spTgt spid="35850"/>
                                        </p:tgtEl>
                                        <p:attrNameLst>
                                          <p:attrName>ppt_x</p:attrName>
                                        </p:attrNameLst>
                                      </p:cBhvr>
                                      <p:tavLst>
                                        <p:tav tm="0">
                                          <p:val>
                                            <p:strVal val="1+#ppt_w/2"/>
                                          </p:val>
                                        </p:tav>
                                        <p:tav tm="100000">
                                          <p:val>
                                            <p:strVal val="#ppt_x"/>
                                          </p:val>
                                        </p:tav>
                                      </p:tavLst>
                                    </p:anim>
                                    <p:anim calcmode="lin" valueType="num">
                                      <p:cBhvr additive="base">
                                        <p:cTn id="18" dur="500" fill="hold"/>
                                        <p:tgtEl>
                                          <p:spTgt spid="35850"/>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500"/>
                            </p:stCondLst>
                            <p:childTnLst>
                              <p:par>
                                <p:cTn id="20" presetID="3" presetClass="entr" presetSubtype="10" fill="hold" grpId="0" nodeType="afterEffect">
                                  <p:stCondLst>
                                    <p:cond delay="1000"/>
                                  </p:stCondLst>
                                  <p:childTnLst>
                                    <p:set>
                                      <p:cBhvr>
                                        <p:cTn id="21" dur="1" fill="hold">
                                          <p:stCondLst>
                                            <p:cond delay="0"/>
                                          </p:stCondLst>
                                        </p:cTn>
                                        <p:tgtEl>
                                          <p:spTgt spid="35854"/>
                                        </p:tgtEl>
                                        <p:attrNameLst>
                                          <p:attrName>style.visibility</p:attrName>
                                        </p:attrNameLst>
                                      </p:cBhvr>
                                      <p:to>
                                        <p:strVal val="visible"/>
                                      </p:to>
                                    </p:set>
                                    <p:animEffect transition="in" filter="blinds(horizontal)">
                                      <p:cBhvr>
                                        <p:cTn id="22"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p:bldP spid="358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1" name="Rectangle 7"/>
          <p:cNvSpPr>
            <a:spLocks noGrp="1" noChangeArrowheads="1"/>
          </p:cNvSpPr>
          <p:nvPr>
            <p:ph type="title"/>
          </p:nvPr>
        </p:nvSpPr>
        <p:spPr/>
        <p:txBody>
          <a:bodyPr/>
          <a:lstStyle/>
          <a:p>
            <a:r>
              <a:rPr lang="nl-NL" dirty="0" smtClean="0"/>
              <a:t>Even voorstellen</a:t>
            </a:r>
            <a:endParaRPr lang="nl-NL" dirty="0"/>
          </a:p>
        </p:txBody>
      </p:sp>
      <p:sp>
        <p:nvSpPr>
          <p:cNvPr id="221192" name="Rectangle 8"/>
          <p:cNvSpPr>
            <a:spLocks noGrp="1" noChangeArrowheads="1"/>
          </p:cNvSpPr>
          <p:nvPr>
            <p:ph type="body" idx="1"/>
          </p:nvPr>
        </p:nvSpPr>
        <p:spPr/>
        <p:txBody>
          <a:bodyPr/>
          <a:lstStyle/>
          <a:p>
            <a:pPr>
              <a:buFont typeface="Arial" pitchFamily="34" charset="0"/>
              <a:buChar char="•"/>
            </a:pPr>
            <a:r>
              <a:rPr lang="nl-NL" dirty="0" smtClean="0"/>
              <a:t>Peter Zacht - informatiemanager </a:t>
            </a:r>
            <a:endParaRPr lang="nl-NL" dirty="0"/>
          </a:p>
          <a:p>
            <a:pPr>
              <a:buFont typeface="Arial" pitchFamily="34" charset="0"/>
              <a:buChar char="•"/>
            </a:pPr>
            <a:r>
              <a:rPr lang="nl-NL" dirty="0" smtClean="0"/>
              <a:t>Joël de Bruijn – stafmedewerker Innovatie en Ontwikkeling</a:t>
            </a:r>
            <a:endParaRPr lang="nl-NL" dirty="0"/>
          </a:p>
          <a:p>
            <a:pPr>
              <a:buFontTx/>
              <a:buNone/>
            </a:pPr>
            <a:endParaRPr lang="nl-NL" dirty="0"/>
          </a:p>
          <a:p>
            <a:pPr>
              <a:buFontTx/>
              <a:buNone/>
            </a:pPr>
            <a:endParaRPr lang="nl-NL" dirty="0"/>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1870960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Grp="1" noChangeAspect="1"/>
          </p:cNvGraphicFramePr>
          <p:nvPr>
            <p:ph idx="4294967295"/>
          </p:nvPr>
        </p:nvGraphicFramePr>
        <p:xfrm>
          <a:off x="1341438" y="1379538"/>
          <a:ext cx="7802562" cy="4525962"/>
        </p:xfrm>
        <a:graphic>
          <a:graphicData uri="http://schemas.openxmlformats.org/presentationml/2006/ole">
            <p:oleObj spid="_x0000_s41002" name="Grafiek" r:id="rId3" imgW="8963025" imgH="5200650" progId="Excel.Chart.8">
              <p:embed/>
            </p:oleObj>
          </a:graphicData>
        </a:graphic>
      </p:graphicFrame>
      <p:sp>
        <p:nvSpPr>
          <p:cNvPr id="40963" name="Rectangle 3"/>
          <p:cNvSpPr>
            <a:spLocks noChangeArrowheads="1"/>
          </p:cNvSpPr>
          <p:nvPr/>
        </p:nvSpPr>
        <p:spPr bwMode="auto">
          <a:xfrm>
            <a:off x="395288" y="692150"/>
            <a:ext cx="8229600" cy="620713"/>
          </a:xfrm>
          <a:prstGeom prst="rect">
            <a:avLst/>
          </a:prstGeom>
          <a:noFill/>
          <a:ln>
            <a:noFill/>
          </a:ln>
          <a:effectLst/>
          <a:extLst>
            <a:ext uri="{909E8E84-426E-40DD-AFC4-6F175D3DCCD1}">
              <a14:hiddenFill xmlns:a14="http://schemas.microsoft.com/office/drawing/2010/main" xmlns="">
                <a:solidFill>
                  <a:srgbClr val="9E038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nl-NL">
                <a:solidFill>
                  <a:srgbClr val="9E0389"/>
                </a:solidFill>
              </a:rPr>
              <a:t>	</a:t>
            </a:r>
            <a:r>
              <a:rPr lang="nl-NL" b="1">
                <a:solidFill>
                  <a:srgbClr val="9E0389"/>
                </a:solidFill>
              </a:rPr>
              <a:t>Aantal bekostigde deelnemers per opleiding</a:t>
            </a:r>
            <a:r>
              <a:rPr lang="nl-NL">
                <a:solidFill>
                  <a:srgbClr val="9E0389"/>
                </a:solidFill>
              </a:rPr>
              <a:t/>
            </a:r>
            <a:br>
              <a:rPr lang="nl-NL">
                <a:solidFill>
                  <a:srgbClr val="9E0389"/>
                </a:solidFill>
              </a:rPr>
            </a:br>
            <a:r>
              <a:rPr lang="nl-NL">
                <a:solidFill>
                  <a:srgbClr val="9E0389"/>
                </a:solidFill>
              </a:rPr>
              <a:t>	</a:t>
            </a:r>
            <a:r>
              <a:rPr lang="nl-NL" sz="1600">
                <a:solidFill>
                  <a:srgbClr val="9E0389"/>
                </a:solidFill>
              </a:rPr>
              <a:t>Relatief en cumulatief</a:t>
            </a:r>
          </a:p>
        </p:txBody>
      </p:sp>
      <p:grpSp>
        <p:nvGrpSpPr>
          <p:cNvPr id="40964" name="Group 4"/>
          <p:cNvGrpSpPr>
            <a:grpSpLocks/>
          </p:cNvGrpSpPr>
          <p:nvPr/>
        </p:nvGrpSpPr>
        <p:grpSpPr bwMode="auto">
          <a:xfrm>
            <a:off x="966788" y="1416050"/>
            <a:ext cx="392112" cy="2733675"/>
            <a:chOff x="176" y="613"/>
            <a:chExt cx="247" cy="1124"/>
          </a:xfrm>
        </p:grpSpPr>
        <p:sp>
          <p:nvSpPr>
            <p:cNvPr id="40965" name="Text Box 5"/>
            <p:cNvSpPr txBox="1">
              <a:spLocks noChangeArrowheads="1"/>
            </p:cNvSpPr>
            <p:nvPr/>
          </p:nvSpPr>
          <p:spPr bwMode="auto">
            <a:xfrm rot="16200000">
              <a:off x="-290" y="1079"/>
              <a:ext cx="112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percentage totale deelnemers</a:t>
              </a:r>
            </a:p>
          </p:txBody>
        </p:sp>
        <p:sp>
          <p:nvSpPr>
            <p:cNvPr id="40966" name="AutoShape 6"/>
            <p:cNvSpPr>
              <a:spLocks noChangeArrowheads="1"/>
            </p:cNvSpPr>
            <p:nvPr/>
          </p:nvSpPr>
          <p:spPr bwMode="auto">
            <a:xfrm rot="16200000">
              <a:off x="105" y="1005"/>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grpSp>
        <p:nvGrpSpPr>
          <p:cNvPr id="40967" name="Group 7"/>
          <p:cNvGrpSpPr>
            <a:grpSpLocks/>
          </p:cNvGrpSpPr>
          <p:nvPr/>
        </p:nvGrpSpPr>
        <p:grpSpPr bwMode="auto">
          <a:xfrm>
            <a:off x="6408738" y="5876925"/>
            <a:ext cx="2735262" cy="371475"/>
            <a:chOff x="4824" y="3657"/>
            <a:chExt cx="771" cy="234"/>
          </a:xfrm>
        </p:grpSpPr>
        <p:sp>
          <p:nvSpPr>
            <p:cNvPr id="40968" name="Text Box 8"/>
            <p:cNvSpPr txBox="1">
              <a:spLocks noChangeArrowheads="1"/>
            </p:cNvSpPr>
            <p:nvPr/>
          </p:nvSpPr>
          <p:spPr bwMode="auto">
            <a:xfrm>
              <a:off x="4824" y="3660"/>
              <a:ext cx="77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percentage totale opleidingen</a:t>
              </a:r>
              <a:r>
                <a:rPr lang="nl-NL"/>
                <a:t> </a:t>
              </a:r>
              <a:r>
                <a:rPr lang="nl-NL" sz="1600"/>
                <a:t>  </a:t>
              </a:r>
            </a:p>
          </p:txBody>
        </p:sp>
        <p:sp>
          <p:nvSpPr>
            <p:cNvPr id="40969" name="AutoShape 9"/>
            <p:cNvSpPr>
              <a:spLocks noChangeArrowheads="1"/>
            </p:cNvSpPr>
            <p:nvPr/>
          </p:nvSpPr>
          <p:spPr bwMode="auto">
            <a:xfrm>
              <a:off x="4876" y="3657"/>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sp>
        <p:nvSpPr>
          <p:cNvPr id="40972" name="Line 12"/>
          <p:cNvSpPr>
            <a:spLocks noChangeShapeType="1"/>
          </p:cNvSpPr>
          <p:nvPr/>
        </p:nvSpPr>
        <p:spPr bwMode="auto">
          <a:xfrm>
            <a:off x="5048250" y="2133600"/>
            <a:ext cx="0" cy="3346450"/>
          </a:xfrm>
          <a:prstGeom prst="line">
            <a:avLst/>
          </a:prstGeom>
          <a:noFill/>
          <a:ln w="25400">
            <a:solidFill>
              <a:srgbClr val="99CC00"/>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40973" name="Line 13"/>
          <p:cNvSpPr>
            <a:spLocks noChangeShapeType="1"/>
          </p:cNvSpPr>
          <p:nvPr/>
        </p:nvSpPr>
        <p:spPr bwMode="auto">
          <a:xfrm>
            <a:off x="6272213" y="1817688"/>
            <a:ext cx="0" cy="3671887"/>
          </a:xfrm>
          <a:prstGeom prst="line">
            <a:avLst/>
          </a:prstGeom>
          <a:noFill/>
          <a:ln w="25400">
            <a:solidFill>
              <a:srgbClr val="99CC00"/>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40974" name="AutoShape 14"/>
          <p:cNvSpPr>
            <a:spLocks/>
          </p:cNvSpPr>
          <p:nvPr/>
        </p:nvSpPr>
        <p:spPr bwMode="auto">
          <a:xfrm>
            <a:off x="5426075" y="5918200"/>
            <a:ext cx="649288" cy="287338"/>
          </a:xfrm>
          <a:prstGeom prst="borderCallout2">
            <a:avLst>
              <a:gd name="adj1" fmla="val 39778"/>
              <a:gd name="adj2" fmla="val 111736"/>
              <a:gd name="adj3" fmla="val 39778"/>
              <a:gd name="adj4" fmla="val 130319"/>
              <a:gd name="adj5" fmla="val -158565"/>
              <a:gd name="adj6" fmla="val 1305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nl-NL" sz="1400"/>
              <a:t>63%</a:t>
            </a:r>
          </a:p>
        </p:txBody>
      </p:sp>
      <p:sp>
        <p:nvSpPr>
          <p:cNvPr id="40975" name="AutoShape 15"/>
          <p:cNvSpPr>
            <a:spLocks/>
          </p:cNvSpPr>
          <p:nvPr/>
        </p:nvSpPr>
        <p:spPr bwMode="auto">
          <a:xfrm>
            <a:off x="4067175" y="5888038"/>
            <a:ext cx="649288" cy="287337"/>
          </a:xfrm>
          <a:prstGeom prst="borderCallout2">
            <a:avLst>
              <a:gd name="adj1" fmla="val 39778"/>
              <a:gd name="adj2" fmla="val 111736"/>
              <a:gd name="adj3" fmla="val 39778"/>
              <a:gd name="adj4" fmla="val 150611"/>
              <a:gd name="adj5" fmla="val -124861"/>
              <a:gd name="adj6" fmla="val 1511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nl-NL" sz="1400"/>
              <a:t>46%</a:t>
            </a:r>
          </a:p>
        </p:txBody>
      </p:sp>
      <p:grpSp>
        <p:nvGrpSpPr>
          <p:cNvPr id="40981" name="Group 21"/>
          <p:cNvGrpSpPr>
            <a:grpSpLocks/>
          </p:cNvGrpSpPr>
          <p:nvPr/>
        </p:nvGrpSpPr>
        <p:grpSpPr bwMode="auto">
          <a:xfrm>
            <a:off x="6300788" y="5084763"/>
            <a:ext cx="2592387" cy="360362"/>
            <a:chOff x="3969" y="3203"/>
            <a:chExt cx="1633" cy="227"/>
          </a:xfrm>
        </p:grpSpPr>
        <p:sp>
          <p:nvSpPr>
            <p:cNvPr id="40976" name="AutoShape 16"/>
            <p:cNvSpPr>
              <a:spLocks/>
            </p:cNvSpPr>
            <p:nvPr/>
          </p:nvSpPr>
          <p:spPr bwMode="auto">
            <a:xfrm rot="-5400000">
              <a:off x="4740" y="2568"/>
              <a:ext cx="91" cy="1633"/>
            </a:xfrm>
            <a:prstGeom prst="rightBrace">
              <a:avLst>
                <a:gd name="adj1" fmla="val 149542"/>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sp>
          <p:nvSpPr>
            <p:cNvPr id="40978" name="Text Box 18"/>
            <p:cNvSpPr txBox="1">
              <a:spLocks noChangeArrowheads="1"/>
            </p:cNvSpPr>
            <p:nvPr/>
          </p:nvSpPr>
          <p:spPr bwMode="auto">
            <a:xfrm>
              <a:off x="4666" y="3203"/>
              <a:ext cx="40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a:t>37%</a:t>
              </a:r>
            </a:p>
          </p:txBody>
        </p:sp>
      </p:grpSp>
      <p:grpSp>
        <p:nvGrpSpPr>
          <p:cNvPr id="40980" name="Group 20"/>
          <p:cNvGrpSpPr>
            <a:grpSpLocks/>
          </p:cNvGrpSpPr>
          <p:nvPr/>
        </p:nvGrpSpPr>
        <p:grpSpPr bwMode="auto">
          <a:xfrm>
            <a:off x="5076825" y="4741863"/>
            <a:ext cx="3816350" cy="415925"/>
            <a:chOff x="3198" y="2987"/>
            <a:chExt cx="2404" cy="262"/>
          </a:xfrm>
        </p:grpSpPr>
        <p:sp>
          <p:nvSpPr>
            <p:cNvPr id="40977" name="AutoShape 17"/>
            <p:cNvSpPr>
              <a:spLocks/>
            </p:cNvSpPr>
            <p:nvPr/>
          </p:nvSpPr>
          <p:spPr bwMode="auto">
            <a:xfrm rot="-5400000">
              <a:off x="4354" y="2002"/>
              <a:ext cx="91" cy="2404"/>
            </a:xfrm>
            <a:prstGeom prst="rightBrace">
              <a:avLst>
                <a:gd name="adj1" fmla="val 220147"/>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sp>
          <p:nvSpPr>
            <p:cNvPr id="40979" name="Text Box 19"/>
            <p:cNvSpPr txBox="1">
              <a:spLocks noChangeArrowheads="1"/>
            </p:cNvSpPr>
            <p:nvPr/>
          </p:nvSpPr>
          <p:spPr bwMode="auto">
            <a:xfrm>
              <a:off x="4283" y="2987"/>
              <a:ext cx="40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a:t>54%</a:t>
              </a:r>
            </a:p>
          </p:txBody>
        </p:sp>
      </p:gr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72"/>
                                        </p:tgtEl>
                                        <p:attrNameLst>
                                          <p:attrName>style.visibility</p:attrName>
                                        </p:attrNameLst>
                                      </p:cBhvr>
                                      <p:to>
                                        <p:strVal val="visible"/>
                                      </p:to>
                                    </p:set>
                                    <p:anim calcmode="lin" valueType="num">
                                      <p:cBhvr additive="base">
                                        <p:cTn id="7" dur="500" fill="hold"/>
                                        <p:tgtEl>
                                          <p:spTgt spid="40972"/>
                                        </p:tgtEl>
                                        <p:attrNameLst>
                                          <p:attrName>ppt_x</p:attrName>
                                        </p:attrNameLst>
                                      </p:cBhvr>
                                      <p:tavLst>
                                        <p:tav tm="0">
                                          <p:val>
                                            <p:strVal val="#ppt_x"/>
                                          </p:val>
                                        </p:tav>
                                        <p:tav tm="100000">
                                          <p:val>
                                            <p:strVal val="#ppt_x"/>
                                          </p:val>
                                        </p:tav>
                                      </p:tavLst>
                                    </p:anim>
                                    <p:anim calcmode="lin" valueType="num">
                                      <p:cBhvr additive="base">
                                        <p:cTn id="8" dur="500" fill="hold"/>
                                        <p:tgtEl>
                                          <p:spTgt spid="4097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40975"/>
                                        </p:tgtEl>
                                        <p:attrNameLst>
                                          <p:attrName>style.visibility</p:attrName>
                                        </p:attrNameLst>
                                      </p:cBhvr>
                                      <p:to>
                                        <p:strVal val="visible"/>
                                      </p:to>
                                    </p:set>
                                    <p:animEffect transition="in" filter="box(out)">
                                      <p:cBhvr>
                                        <p:cTn id="13" dur="500"/>
                                        <p:tgtEl>
                                          <p:spTgt spid="409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0980"/>
                                        </p:tgtEl>
                                        <p:attrNameLst>
                                          <p:attrName>style.visibility</p:attrName>
                                        </p:attrNameLst>
                                      </p:cBhvr>
                                      <p:to>
                                        <p:strVal val="visible"/>
                                      </p:to>
                                    </p:set>
                                    <p:animEffect transition="in" filter="dissolve">
                                      <p:cBhvr>
                                        <p:cTn id="18" dur="500"/>
                                        <p:tgtEl>
                                          <p:spTgt spid="409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40973"/>
                                        </p:tgtEl>
                                        <p:attrNameLst>
                                          <p:attrName>style.visibility</p:attrName>
                                        </p:attrNameLst>
                                      </p:cBhvr>
                                      <p:to>
                                        <p:strVal val="visible"/>
                                      </p:to>
                                    </p:set>
                                    <p:anim calcmode="lin" valueType="num">
                                      <p:cBhvr additive="base">
                                        <p:cTn id="23" dur="500" fill="hold"/>
                                        <p:tgtEl>
                                          <p:spTgt spid="40973"/>
                                        </p:tgtEl>
                                        <p:attrNameLst>
                                          <p:attrName>ppt_x</p:attrName>
                                        </p:attrNameLst>
                                      </p:cBhvr>
                                      <p:tavLst>
                                        <p:tav tm="0">
                                          <p:val>
                                            <p:strVal val="#ppt_x"/>
                                          </p:val>
                                        </p:tav>
                                        <p:tav tm="100000">
                                          <p:val>
                                            <p:strVal val="#ppt_x"/>
                                          </p:val>
                                        </p:tav>
                                      </p:tavLst>
                                    </p:anim>
                                    <p:anim calcmode="lin" valueType="num">
                                      <p:cBhvr additive="base">
                                        <p:cTn id="24" dur="500" fill="hold"/>
                                        <p:tgtEl>
                                          <p:spTgt spid="40973"/>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40974"/>
                                        </p:tgtEl>
                                        <p:attrNameLst>
                                          <p:attrName>style.visibility</p:attrName>
                                        </p:attrNameLst>
                                      </p:cBhvr>
                                      <p:to>
                                        <p:strVal val="visible"/>
                                      </p:to>
                                    </p:set>
                                    <p:animEffect transition="in" filter="box(out)">
                                      <p:cBhvr>
                                        <p:cTn id="29" dur="500"/>
                                        <p:tgtEl>
                                          <p:spTgt spid="4097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0981"/>
                                        </p:tgtEl>
                                        <p:attrNameLst>
                                          <p:attrName>style.visibility</p:attrName>
                                        </p:attrNameLst>
                                      </p:cBhvr>
                                      <p:to>
                                        <p:strVal val="visible"/>
                                      </p:to>
                                    </p:set>
                                    <p:animEffect transition="in" filter="dissolve">
                                      <p:cBhvr>
                                        <p:cTn id="34" dur="500"/>
                                        <p:tgtEl>
                                          <p:spTgt spid="40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animBg="1"/>
      <p:bldP spid="40973" grpId="0" animBg="1"/>
      <p:bldP spid="40974" grpId="0" animBg="1"/>
      <p:bldP spid="409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95288" y="692150"/>
            <a:ext cx="8229600" cy="620713"/>
          </a:xfrm>
          <a:prstGeom prst="rect">
            <a:avLst/>
          </a:prstGeom>
          <a:noFill/>
          <a:ln>
            <a:noFill/>
          </a:ln>
          <a:effectLst/>
          <a:extLst>
            <a:ext uri="{909E8E84-426E-40DD-AFC4-6F175D3DCCD1}">
              <a14:hiddenFill xmlns:a14="http://schemas.microsoft.com/office/drawing/2010/main" xmlns="">
                <a:solidFill>
                  <a:srgbClr val="9E038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nl-NL">
                <a:solidFill>
                  <a:srgbClr val="9E0389"/>
                </a:solidFill>
              </a:rPr>
              <a:t>	</a:t>
            </a:r>
            <a:r>
              <a:rPr lang="nl-NL" b="1">
                <a:solidFill>
                  <a:srgbClr val="9E0389"/>
                </a:solidFill>
              </a:rPr>
              <a:t>Aantal bekostigde deelnemers per opleiding</a:t>
            </a:r>
            <a:r>
              <a:rPr lang="nl-NL">
                <a:solidFill>
                  <a:srgbClr val="9E0389"/>
                </a:solidFill>
              </a:rPr>
              <a:t/>
            </a:r>
            <a:br>
              <a:rPr lang="nl-NL">
                <a:solidFill>
                  <a:srgbClr val="9E0389"/>
                </a:solidFill>
              </a:rPr>
            </a:br>
            <a:r>
              <a:rPr lang="nl-NL">
                <a:solidFill>
                  <a:srgbClr val="9E0389"/>
                </a:solidFill>
              </a:rPr>
              <a:t>	</a:t>
            </a:r>
            <a:r>
              <a:rPr lang="nl-NL" sz="1600">
                <a:solidFill>
                  <a:srgbClr val="9E0389"/>
                </a:solidFill>
              </a:rPr>
              <a:t>Relatief en cumulatief</a:t>
            </a:r>
          </a:p>
        </p:txBody>
      </p:sp>
      <p:grpSp>
        <p:nvGrpSpPr>
          <p:cNvPr id="41987" name="Group 3"/>
          <p:cNvGrpSpPr>
            <a:grpSpLocks/>
          </p:cNvGrpSpPr>
          <p:nvPr/>
        </p:nvGrpSpPr>
        <p:grpSpPr bwMode="auto">
          <a:xfrm>
            <a:off x="966788" y="1416050"/>
            <a:ext cx="392112" cy="2733675"/>
            <a:chOff x="176" y="613"/>
            <a:chExt cx="247" cy="1124"/>
          </a:xfrm>
        </p:grpSpPr>
        <p:sp>
          <p:nvSpPr>
            <p:cNvPr id="41988" name="Text Box 4"/>
            <p:cNvSpPr txBox="1">
              <a:spLocks noChangeArrowheads="1"/>
            </p:cNvSpPr>
            <p:nvPr/>
          </p:nvSpPr>
          <p:spPr bwMode="auto">
            <a:xfrm rot="16200000">
              <a:off x="-290" y="1079"/>
              <a:ext cx="112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percentage totale deelnemers</a:t>
              </a:r>
            </a:p>
          </p:txBody>
        </p:sp>
        <p:sp>
          <p:nvSpPr>
            <p:cNvPr id="41989" name="AutoShape 5"/>
            <p:cNvSpPr>
              <a:spLocks noChangeArrowheads="1"/>
            </p:cNvSpPr>
            <p:nvPr/>
          </p:nvSpPr>
          <p:spPr bwMode="auto">
            <a:xfrm rot="16200000">
              <a:off x="105" y="1005"/>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grpSp>
        <p:nvGrpSpPr>
          <p:cNvPr id="41990" name="Group 6"/>
          <p:cNvGrpSpPr>
            <a:grpSpLocks/>
          </p:cNvGrpSpPr>
          <p:nvPr/>
        </p:nvGrpSpPr>
        <p:grpSpPr bwMode="auto">
          <a:xfrm>
            <a:off x="6408738" y="5876925"/>
            <a:ext cx="2735262" cy="371475"/>
            <a:chOff x="4824" y="3657"/>
            <a:chExt cx="771" cy="234"/>
          </a:xfrm>
        </p:grpSpPr>
        <p:sp>
          <p:nvSpPr>
            <p:cNvPr id="41991" name="Text Box 7"/>
            <p:cNvSpPr txBox="1">
              <a:spLocks noChangeArrowheads="1"/>
            </p:cNvSpPr>
            <p:nvPr/>
          </p:nvSpPr>
          <p:spPr bwMode="auto">
            <a:xfrm>
              <a:off x="4824" y="3660"/>
              <a:ext cx="77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percentage totale opleidingen</a:t>
              </a:r>
              <a:r>
                <a:rPr lang="nl-NL"/>
                <a:t> </a:t>
              </a:r>
              <a:r>
                <a:rPr lang="nl-NL" sz="1600"/>
                <a:t>  </a:t>
              </a:r>
            </a:p>
          </p:txBody>
        </p:sp>
        <p:sp>
          <p:nvSpPr>
            <p:cNvPr id="41992" name="AutoShape 8"/>
            <p:cNvSpPr>
              <a:spLocks noChangeArrowheads="1"/>
            </p:cNvSpPr>
            <p:nvPr/>
          </p:nvSpPr>
          <p:spPr bwMode="auto">
            <a:xfrm>
              <a:off x="4876" y="3657"/>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graphicFrame>
        <p:nvGraphicFramePr>
          <p:cNvPr id="41993" name="Object 9"/>
          <p:cNvGraphicFramePr>
            <a:graphicFrameLocks noChangeAspect="1"/>
          </p:cNvGraphicFramePr>
          <p:nvPr/>
        </p:nvGraphicFramePr>
        <p:xfrm>
          <a:off x="1343025" y="1379538"/>
          <a:ext cx="7802563" cy="4527550"/>
        </p:xfrm>
        <a:graphic>
          <a:graphicData uri="http://schemas.openxmlformats.org/presentationml/2006/ole">
            <p:oleObj spid="_x0000_s42022" name="Grafiek" r:id="rId3" imgW="8963025" imgH="5200650" progId="Excel.Chart.8">
              <p:embed/>
            </p:oleObj>
          </a:graphicData>
        </a:graphic>
      </p:graphicFrame>
      <p:sp>
        <p:nvSpPr>
          <p:cNvPr id="41994" name="Line 10"/>
          <p:cNvSpPr>
            <a:spLocks noChangeShapeType="1"/>
          </p:cNvSpPr>
          <p:nvPr/>
        </p:nvSpPr>
        <p:spPr bwMode="auto">
          <a:xfrm flipV="1">
            <a:off x="5314950" y="2038350"/>
            <a:ext cx="0" cy="3406775"/>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41995" name="Line 11"/>
          <p:cNvSpPr>
            <a:spLocks noChangeShapeType="1"/>
          </p:cNvSpPr>
          <p:nvPr/>
        </p:nvSpPr>
        <p:spPr bwMode="auto">
          <a:xfrm flipH="1" flipV="1">
            <a:off x="1714500" y="2038350"/>
            <a:ext cx="3600450"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41998" name="Line 14"/>
          <p:cNvSpPr>
            <a:spLocks noChangeShapeType="1"/>
          </p:cNvSpPr>
          <p:nvPr/>
        </p:nvSpPr>
        <p:spPr bwMode="auto">
          <a:xfrm flipV="1">
            <a:off x="3879850" y="2592388"/>
            <a:ext cx="42863" cy="2852737"/>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41999" name="Text Box 15"/>
          <p:cNvSpPr txBox="1">
            <a:spLocks noChangeArrowheads="1"/>
          </p:cNvSpPr>
          <p:nvPr/>
        </p:nvSpPr>
        <p:spPr bwMode="auto">
          <a:xfrm>
            <a:off x="1360488" y="1989138"/>
            <a:ext cx="50323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000"/>
              <a:t>89,7</a:t>
            </a:r>
          </a:p>
        </p:txBody>
      </p:sp>
      <p:sp>
        <p:nvSpPr>
          <p:cNvPr id="42000" name="Line 16"/>
          <p:cNvSpPr>
            <a:spLocks noChangeShapeType="1"/>
          </p:cNvSpPr>
          <p:nvPr/>
        </p:nvSpPr>
        <p:spPr bwMode="auto">
          <a:xfrm flipH="1" flipV="1">
            <a:off x="1751013" y="2565400"/>
            <a:ext cx="2173287"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42001" name="Text Box 17"/>
          <p:cNvSpPr txBox="1">
            <a:spLocks noChangeArrowheads="1"/>
          </p:cNvSpPr>
          <p:nvPr/>
        </p:nvSpPr>
        <p:spPr bwMode="auto">
          <a:xfrm>
            <a:off x="1446213" y="2492375"/>
            <a:ext cx="50323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000"/>
              <a:t>75</a:t>
            </a:r>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Grp="1" noChangeAspect="1"/>
          </p:cNvGraphicFramePr>
          <p:nvPr>
            <p:ph idx="4294967295"/>
          </p:nvPr>
        </p:nvGraphicFramePr>
        <p:xfrm>
          <a:off x="1331913" y="1374775"/>
          <a:ext cx="7800975" cy="4525963"/>
        </p:xfrm>
        <a:graphic>
          <a:graphicData uri="http://schemas.openxmlformats.org/presentationml/2006/ole">
            <p:oleObj spid="_x0000_s44068" name="Grafiek" r:id="rId3" imgW="8963025" imgH="5200650" progId="Excel.Chart.8">
              <p:embed/>
            </p:oleObj>
          </a:graphicData>
        </a:graphic>
      </p:graphicFrame>
      <p:sp>
        <p:nvSpPr>
          <p:cNvPr id="44035" name="Rectangle 3"/>
          <p:cNvSpPr>
            <a:spLocks noChangeArrowheads="1"/>
          </p:cNvSpPr>
          <p:nvPr/>
        </p:nvSpPr>
        <p:spPr bwMode="auto">
          <a:xfrm>
            <a:off x="395288" y="692150"/>
            <a:ext cx="8229600" cy="620713"/>
          </a:xfrm>
          <a:prstGeom prst="rect">
            <a:avLst/>
          </a:prstGeom>
          <a:noFill/>
          <a:ln>
            <a:noFill/>
          </a:ln>
          <a:effectLst/>
          <a:extLst>
            <a:ext uri="{909E8E84-426E-40DD-AFC4-6F175D3DCCD1}">
              <a14:hiddenFill xmlns:a14="http://schemas.microsoft.com/office/drawing/2010/main" xmlns="">
                <a:solidFill>
                  <a:srgbClr val="9E038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nl-NL" dirty="0">
                <a:solidFill>
                  <a:srgbClr val="9E0389"/>
                </a:solidFill>
              </a:rPr>
              <a:t>	</a:t>
            </a:r>
            <a:r>
              <a:rPr lang="nl-NL" b="1" dirty="0">
                <a:solidFill>
                  <a:srgbClr val="9E0389"/>
                </a:solidFill>
              </a:rPr>
              <a:t>Aantal bekostigde deelnemers per opleiding          </a:t>
            </a:r>
            <a:r>
              <a:rPr lang="nl-NL" dirty="0">
                <a:solidFill>
                  <a:srgbClr val="9E0389"/>
                </a:solidFill>
              </a:rPr>
              <a:t/>
            </a:r>
            <a:br>
              <a:rPr lang="nl-NL" dirty="0">
                <a:solidFill>
                  <a:srgbClr val="9E0389"/>
                </a:solidFill>
              </a:rPr>
            </a:br>
            <a:r>
              <a:rPr lang="nl-NL" dirty="0">
                <a:solidFill>
                  <a:srgbClr val="9E0389"/>
                </a:solidFill>
              </a:rPr>
              <a:t>   	</a:t>
            </a:r>
            <a:endParaRPr lang="nl-NL" sz="1200" dirty="0">
              <a:solidFill>
                <a:srgbClr val="9E0389"/>
              </a:solidFill>
            </a:endParaRPr>
          </a:p>
        </p:txBody>
      </p:sp>
      <p:grpSp>
        <p:nvGrpSpPr>
          <p:cNvPr id="44036" name="Group 4"/>
          <p:cNvGrpSpPr>
            <a:grpSpLocks/>
          </p:cNvGrpSpPr>
          <p:nvPr/>
        </p:nvGrpSpPr>
        <p:grpSpPr bwMode="auto">
          <a:xfrm>
            <a:off x="971550" y="1412875"/>
            <a:ext cx="392113" cy="1784350"/>
            <a:chOff x="176" y="614"/>
            <a:chExt cx="247" cy="1124"/>
          </a:xfrm>
        </p:grpSpPr>
        <p:sp>
          <p:nvSpPr>
            <p:cNvPr id="44037" name="Text Box 5"/>
            <p:cNvSpPr txBox="1">
              <a:spLocks noChangeArrowheads="1"/>
            </p:cNvSpPr>
            <p:nvPr/>
          </p:nvSpPr>
          <p:spPr bwMode="auto">
            <a:xfrm rot="16200000">
              <a:off x="-290" y="1080"/>
              <a:ext cx="112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aantal deelnemers</a:t>
              </a:r>
            </a:p>
          </p:txBody>
        </p:sp>
        <p:sp>
          <p:nvSpPr>
            <p:cNvPr id="44038" name="AutoShape 6"/>
            <p:cNvSpPr>
              <a:spLocks noChangeArrowheads="1"/>
            </p:cNvSpPr>
            <p:nvPr/>
          </p:nvSpPr>
          <p:spPr bwMode="auto">
            <a:xfrm rot="16200000">
              <a:off x="105" y="1005"/>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grpSp>
        <p:nvGrpSpPr>
          <p:cNvPr id="44039" name="Group 7"/>
          <p:cNvGrpSpPr>
            <a:grpSpLocks/>
          </p:cNvGrpSpPr>
          <p:nvPr/>
        </p:nvGrpSpPr>
        <p:grpSpPr bwMode="auto">
          <a:xfrm>
            <a:off x="7658100" y="5883275"/>
            <a:ext cx="1223963" cy="371475"/>
            <a:chOff x="4824" y="3657"/>
            <a:chExt cx="771" cy="234"/>
          </a:xfrm>
        </p:grpSpPr>
        <p:sp>
          <p:nvSpPr>
            <p:cNvPr id="44040" name="Text Box 8"/>
            <p:cNvSpPr txBox="1">
              <a:spLocks noChangeArrowheads="1"/>
            </p:cNvSpPr>
            <p:nvPr/>
          </p:nvSpPr>
          <p:spPr bwMode="auto">
            <a:xfrm>
              <a:off x="4824" y="3660"/>
              <a:ext cx="77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opleidingen</a:t>
              </a:r>
              <a:r>
                <a:rPr lang="nl-NL"/>
                <a:t> </a:t>
              </a:r>
              <a:r>
                <a:rPr lang="nl-NL" sz="1600"/>
                <a:t>  </a:t>
              </a:r>
            </a:p>
          </p:txBody>
        </p:sp>
        <p:sp>
          <p:nvSpPr>
            <p:cNvPr id="44041" name="AutoShape 9"/>
            <p:cNvSpPr>
              <a:spLocks noChangeArrowheads="1"/>
            </p:cNvSpPr>
            <p:nvPr/>
          </p:nvSpPr>
          <p:spPr bwMode="auto">
            <a:xfrm>
              <a:off x="4876" y="3657"/>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pic>
        <p:nvPicPr>
          <p:cNvPr id="44045"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l="19899" t="26381" r="13374" b="16931"/>
          <a:stretch>
            <a:fillRect/>
          </a:stretch>
        </p:blipFill>
        <p:spPr bwMode="auto">
          <a:xfrm>
            <a:off x="1403350" y="1412875"/>
            <a:ext cx="7704138" cy="446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046" name="Text Box 14"/>
          <p:cNvSpPr txBox="1">
            <a:spLocks noChangeArrowheads="1"/>
          </p:cNvSpPr>
          <p:nvPr/>
        </p:nvSpPr>
        <p:spPr bwMode="auto">
          <a:xfrm>
            <a:off x="4500563" y="2492375"/>
            <a:ext cx="16557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2000" b="1" i="1" u="sng">
                <a:solidFill>
                  <a:srgbClr val="9E0389"/>
                </a:solidFill>
              </a:rPr>
              <a:t>School X</a:t>
            </a:r>
          </a:p>
        </p:txBody>
      </p:sp>
      <p:sp>
        <p:nvSpPr>
          <p:cNvPr id="44047" name="Oval 15"/>
          <p:cNvSpPr>
            <a:spLocks noChangeArrowheads="1"/>
          </p:cNvSpPr>
          <p:nvPr/>
        </p:nvSpPr>
        <p:spPr bwMode="auto">
          <a:xfrm>
            <a:off x="5940425" y="5516563"/>
            <a:ext cx="2447925" cy="576262"/>
          </a:xfrm>
          <a:prstGeom prst="ellipse">
            <a:avLst/>
          </a:prstGeom>
          <a:noFill/>
          <a:ln w="25400">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47"/>
                                        </p:tgtEl>
                                        <p:attrNameLst>
                                          <p:attrName>style.visibility</p:attrName>
                                        </p:attrNameLst>
                                      </p:cBhvr>
                                      <p:to>
                                        <p:strVal val="visible"/>
                                      </p:to>
                                    </p:set>
                                    <p:animEffect transition="in" filter="dissolve">
                                      <p:cBhvr>
                                        <p:cTn id="7" dur="5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395288" y="692150"/>
            <a:ext cx="8229600" cy="620713"/>
          </a:xfrm>
          <a:prstGeom prst="rect">
            <a:avLst/>
          </a:prstGeom>
          <a:noFill/>
          <a:ln>
            <a:noFill/>
          </a:ln>
          <a:effectLst/>
          <a:extLst>
            <a:ext uri="{909E8E84-426E-40DD-AFC4-6F175D3DCCD1}">
              <a14:hiddenFill xmlns:a14="http://schemas.microsoft.com/office/drawing/2010/main" xmlns="">
                <a:solidFill>
                  <a:srgbClr val="9E038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nl-NL" dirty="0">
                <a:solidFill>
                  <a:srgbClr val="9E0389"/>
                </a:solidFill>
              </a:rPr>
              <a:t>	</a:t>
            </a:r>
            <a:r>
              <a:rPr lang="nl-NL" b="1" dirty="0">
                <a:solidFill>
                  <a:srgbClr val="9E0389"/>
                </a:solidFill>
              </a:rPr>
              <a:t>Aantal bekostigde deelnemers per opleiding</a:t>
            </a:r>
            <a:r>
              <a:rPr lang="nl-NL" dirty="0">
                <a:solidFill>
                  <a:srgbClr val="9E0389"/>
                </a:solidFill>
              </a:rPr>
              <a:t/>
            </a:r>
            <a:br>
              <a:rPr lang="nl-NL" dirty="0">
                <a:solidFill>
                  <a:srgbClr val="9E0389"/>
                </a:solidFill>
              </a:rPr>
            </a:br>
            <a:r>
              <a:rPr lang="nl-NL" dirty="0">
                <a:solidFill>
                  <a:srgbClr val="9E0389"/>
                </a:solidFill>
              </a:rPr>
              <a:t>	</a:t>
            </a:r>
            <a:endParaRPr lang="nl-NL" sz="1200" dirty="0">
              <a:solidFill>
                <a:srgbClr val="9E0389"/>
              </a:solidFill>
            </a:endParaRPr>
          </a:p>
        </p:txBody>
      </p:sp>
      <p:grpSp>
        <p:nvGrpSpPr>
          <p:cNvPr id="43012" name="Group 4"/>
          <p:cNvGrpSpPr>
            <a:grpSpLocks/>
          </p:cNvGrpSpPr>
          <p:nvPr/>
        </p:nvGrpSpPr>
        <p:grpSpPr bwMode="auto">
          <a:xfrm>
            <a:off x="971550" y="1412875"/>
            <a:ext cx="392113" cy="1784350"/>
            <a:chOff x="176" y="614"/>
            <a:chExt cx="247" cy="1124"/>
          </a:xfrm>
        </p:grpSpPr>
        <p:sp>
          <p:nvSpPr>
            <p:cNvPr id="43013" name="Text Box 5"/>
            <p:cNvSpPr txBox="1">
              <a:spLocks noChangeArrowheads="1"/>
            </p:cNvSpPr>
            <p:nvPr/>
          </p:nvSpPr>
          <p:spPr bwMode="auto">
            <a:xfrm rot="16200000">
              <a:off x="-290" y="1080"/>
              <a:ext cx="112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aantal deelnemers</a:t>
              </a:r>
            </a:p>
          </p:txBody>
        </p:sp>
        <p:sp>
          <p:nvSpPr>
            <p:cNvPr id="43014" name="AutoShape 6"/>
            <p:cNvSpPr>
              <a:spLocks noChangeArrowheads="1"/>
            </p:cNvSpPr>
            <p:nvPr/>
          </p:nvSpPr>
          <p:spPr bwMode="auto">
            <a:xfrm rot="16200000">
              <a:off x="105" y="1005"/>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grpSp>
        <p:nvGrpSpPr>
          <p:cNvPr id="43015" name="Group 7"/>
          <p:cNvGrpSpPr>
            <a:grpSpLocks/>
          </p:cNvGrpSpPr>
          <p:nvPr/>
        </p:nvGrpSpPr>
        <p:grpSpPr bwMode="auto">
          <a:xfrm>
            <a:off x="7658100" y="5883275"/>
            <a:ext cx="1223963" cy="371475"/>
            <a:chOff x="4824" y="3657"/>
            <a:chExt cx="771" cy="234"/>
          </a:xfrm>
        </p:grpSpPr>
        <p:sp>
          <p:nvSpPr>
            <p:cNvPr id="43016" name="Text Box 8"/>
            <p:cNvSpPr txBox="1">
              <a:spLocks noChangeArrowheads="1"/>
            </p:cNvSpPr>
            <p:nvPr/>
          </p:nvSpPr>
          <p:spPr bwMode="auto">
            <a:xfrm>
              <a:off x="4824" y="3660"/>
              <a:ext cx="77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1400" b="1"/>
                <a:t>opleidingen</a:t>
              </a:r>
              <a:r>
                <a:rPr lang="nl-NL"/>
                <a:t> </a:t>
              </a:r>
              <a:r>
                <a:rPr lang="nl-NL" sz="1600"/>
                <a:t>  </a:t>
              </a:r>
            </a:p>
          </p:txBody>
        </p:sp>
        <p:sp>
          <p:nvSpPr>
            <p:cNvPr id="43017" name="AutoShape 9"/>
            <p:cNvSpPr>
              <a:spLocks noChangeArrowheads="1"/>
            </p:cNvSpPr>
            <p:nvPr/>
          </p:nvSpPr>
          <p:spPr bwMode="auto">
            <a:xfrm>
              <a:off x="4876" y="3657"/>
              <a:ext cx="591" cy="45"/>
            </a:xfrm>
            <a:prstGeom prst="rightArrow">
              <a:avLst>
                <a:gd name="adj1" fmla="val 50000"/>
                <a:gd name="adj2" fmla="val 32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pic>
        <p:nvPicPr>
          <p:cNvPr id="43021" name="Afbeelding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0013" y="1412875"/>
            <a:ext cx="7740650"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22" name="Text Box 14"/>
          <p:cNvSpPr txBox="1">
            <a:spLocks noChangeArrowheads="1"/>
          </p:cNvSpPr>
          <p:nvPr/>
        </p:nvSpPr>
        <p:spPr bwMode="auto">
          <a:xfrm>
            <a:off x="4500563" y="2492375"/>
            <a:ext cx="16557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sz="2000" b="1" i="1" u="sng">
                <a:solidFill>
                  <a:srgbClr val="9E0389"/>
                </a:solidFill>
              </a:rPr>
              <a:t>School Y</a:t>
            </a:r>
          </a:p>
        </p:txBody>
      </p:sp>
      <p:sp>
        <p:nvSpPr>
          <p:cNvPr id="43023" name="Oval 15"/>
          <p:cNvSpPr>
            <a:spLocks noChangeArrowheads="1"/>
          </p:cNvSpPr>
          <p:nvPr/>
        </p:nvSpPr>
        <p:spPr bwMode="auto">
          <a:xfrm>
            <a:off x="6732588" y="5516563"/>
            <a:ext cx="1008062" cy="504825"/>
          </a:xfrm>
          <a:prstGeom prst="ellipse">
            <a:avLst/>
          </a:prstGeom>
          <a:noFill/>
          <a:ln w="25400">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3023"/>
                                        </p:tgtEl>
                                        <p:attrNameLst>
                                          <p:attrName>style.visibility</p:attrName>
                                        </p:attrNameLst>
                                      </p:cBhvr>
                                      <p:to>
                                        <p:strVal val="visible"/>
                                      </p:to>
                                    </p:set>
                                    <p:animEffect transition="in" filter="dissolve">
                                      <p:cBhvr>
                                        <p:cTn id="7" dur="500"/>
                                        <p:tgtEl>
                                          <p:spTgt spid="43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p:txBody>
          <a:bodyPr/>
          <a:lstStyle/>
          <a:p>
            <a:pPr>
              <a:lnSpc>
                <a:spcPct val="90000"/>
              </a:lnSpc>
            </a:pPr>
            <a:r>
              <a:rPr lang="nl-NL" sz="2800" smtClean="0"/>
              <a:t>Opleidingen geplaatst in een matrix op basis van betaalbaarheid en het perspectief op de arbeidsmarkt</a:t>
            </a:r>
          </a:p>
          <a:p>
            <a:pPr>
              <a:lnSpc>
                <a:spcPct val="90000"/>
              </a:lnSpc>
            </a:pPr>
            <a:r>
              <a:rPr lang="nl-NL" sz="2800" smtClean="0"/>
              <a:t>(“Kans op werk”, Colo)</a:t>
            </a:r>
          </a:p>
          <a:p>
            <a:pPr>
              <a:lnSpc>
                <a:spcPct val="90000"/>
              </a:lnSpc>
            </a:pPr>
            <a:endParaRPr lang="nl-NL" sz="2800" dirty="0"/>
          </a:p>
        </p:txBody>
      </p:sp>
      <p:sp>
        <p:nvSpPr>
          <p:cNvPr id="2" name="Titel 1"/>
          <p:cNvSpPr>
            <a:spLocks noGrp="1"/>
          </p:cNvSpPr>
          <p:nvPr>
            <p:ph type="ctrTitle"/>
          </p:nvPr>
        </p:nvSpPr>
        <p:spPr>
          <a:xfrm>
            <a:off x="899592" y="1052736"/>
            <a:ext cx="7772400" cy="1899642"/>
          </a:xfrm>
        </p:spPr>
        <p:txBody>
          <a:bodyPr/>
          <a:lstStyle/>
          <a:p>
            <a:pPr algn="ctr"/>
            <a:r>
              <a:rPr lang="nl-NL" sz="6000" smtClean="0"/>
              <a:t>Model ROC</a:t>
            </a:r>
            <a:r>
              <a:rPr lang="nl-NL" smtClean="0"/>
              <a:t/>
            </a:r>
            <a:br>
              <a:rPr lang="nl-NL" smtClean="0"/>
            </a:br>
            <a:r>
              <a:rPr lang="nl-NL" smtClean="0"/>
              <a:t>Onderlegger 3</a:t>
            </a:r>
            <a:endParaRPr lang="nl-NL" dirty="0"/>
          </a:p>
        </p:txBody>
      </p:sp>
      <p:sp>
        <p:nvSpPr>
          <p:cNvPr id="6" name="Tijdelijke aanduiding voor datum 5"/>
          <p:cNvSpPr>
            <a:spLocks noGrp="1"/>
          </p:cNvSpPr>
          <p:nvPr>
            <p:ph type="dt" sz="half" idx="10"/>
          </p:nvPr>
        </p:nvSpPr>
        <p:spPr/>
        <p:txBody>
          <a:bodyPr/>
          <a:lstStyle/>
          <a:p>
            <a:r>
              <a:rPr lang="nl-NL" smtClean="0"/>
              <a:t>18 januari 2012</a:t>
            </a:r>
            <a:endParaRPr lang="nl-NL"/>
          </a:p>
        </p:txBody>
      </p:sp>
      <p:sp>
        <p:nvSpPr>
          <p:cNvPr id="7" name="Tijdelijke aanduiding voor voettekst 6"/>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title"/>
          </p:nvPr>
        </p:nvSpPr>
        <p:spPr/>
        <p:txBody>
          <a:bodyPr/>
          <a:lstStyle/>
          <a:p>
            <a:pPr algn="ctr"/>
            <a:r>
              <a:rPr lang="nl-NL" dirty="0"/>
              <a:t>Toelichting op de assen</a:t>
            </a:r>
          </a:p>
        </p:txBody>
      </p:sp>
      <p:sp>
        <p:nvSpPr>
          <p:cNvPr id="48135" name="Rectangle 7"/>
          <p:cNvSpPr>
            <a:spLocks noGrp="1" noChangeArrowheads="1"/>
          </p:cNvSpPr>
          <p:nvPr>
            <p:ph type="body" sz="half" idx="1"/>
          </p:nvPr>
        </p:nvSpPr>
        <p:spPr>
          <a:xfrm>
            <a:off x="1223963" y="2276475"/>
            <a:ext cx="3779837" cy="3744913"/>
          </a:xfrm>
        </p:spPr>
        <p:txBody>
          <a:bodyPr/>
          <a:lstStyle/>
          <a:p>
            <a:pPr>
              <a:lnSpc>
                <a:spcPct val="80000"/>
              </a:lnSpc>
              <a:buFontTx/>
              <a:buNone/>
            </a:pPr>
            <a:r>
              <a:rPr lang="nl-NL" sz="2000" u="sng"/>
              <a:t>Betaalbaarheid</a:t>
            </a:r>
          </a:p>
          <a:p>
            <a:pPr>
              <a:lnSpc>
                <a:spcPct val="80000"/>
              </a:lnSpc>
            </a:pPr>
            <a:r>
              <a:rPr lang="nl-NL" sz="1800"/>
              <a:t>Bekostigde deelnemers 011009</a:t>
            </a:r>
          </a:p>
          <a:p>
            <a:pPr>
              <a:lnSpc>
                <a:spcPct val="80000"/>
              </a:lnSpc>
            </a:pPr>
            <a:r>
              <a:rPr lang="nl-NL" sz="1800"/>
              <a:t>Onderwijs allocatiemodel (5/12) (oam)</a:t>
            </a:r>
          </a:p>
          <a:p>
            <a:pPr>
              <a:lnSpc>
                <a:spcPct val="80000"/>
              </a:lnSpc>
            </a:pPr>
            <a:r>
              <a:rPr lang="nl-NL" sz="1800"/>
              <a:t>Gerealiseerde lasten personele formatie aug 09 t/m dec 09 (PL)</a:t>
            </a:r>
          </a:p>
          <a:p>
            <a:pPr>
              <a:lnSpc>
                <a:spcPct val="80000"/>
              </a:lnSpc>
            </a:pPr>
            <a:r>
              <a:rPr lang="nl-NL" sz="1800"/>
              <a:t>Betaalbaarheidfactor = </a:t>
            </a:r>
          </a:p>
          <a:p>
            <a:pPr>
              <a:lnSpc>
                <a:spcPct val="80000"/>
              </a:lnSpc>
              <a:buFontTx/>
              <a:buNone/>
            </a:pPr>
            <a:r>
              <a:rPr lang="nl-NL" sz="1800"/>
              <a:t>	</a:t>
            </a:r>
            <a:r>
              <a:rPr lang="nl-NL" sz="1800" i="1"/>
              <a:t>(oam / pl) * 100%</a:t>
            </a:r>
          </a:p>
          <a:p>
            <a:pPr>
              <a:lnSpc>
                <a:spcPct val="80000"/>
              </a:lnSpc>
            </a:pPr>
            <a:r>
              <a:rPr lang="nl-NL" sz="1800"/>
              <a:t>Gehanteerde grens is 90%:</a:t>
            </a:r>
          </a:p>
          <a:p>
            <a:pPr lvl="1">
              <a:lnSpc>
                <a:spcPct val="80000"/>
              </a:lnSpc>
            </a:pPr>
            <a:r>
              <a:rPr lang="nl-NL" sz="1600"/>
              <a:t>Goed betaalbaar: groter dan 90%</a:t>
            </a:r>
          </a:p>
          <a:p>
            <a:pPr lvl="1">
              <a:lnSpc>
                <a:spcPct val="80000"/>
              </a:lnSpc>
            </a:pPr>
            <a:r>
              <a:rPr lang="nl-NL" sz="1600"/>
              <a:t>Slecht betaalbaar: kleiner dan 90%</a:t>
            </a:r>
          </a:p>
          <a:p>
            <a:pPr>
              <a:lnSpc>
                <a:spcPct val="80000"/>
              </a:lnSpc>
            </a:pPr>
            <a:endParaRPr lang="nl-NL" sz="3200"/>
          </a:p>
        </p:txBody>
      </p:sp>
      <p:sp>
        <p:nvSpPr>
          <p:cNvPr id="48136" name="Rectangle 8"/>
          <p:cNvSpPr>
            <a:spLocks noGrp="1" noChangeArrowheads="1"/>
          </p:cNvSpPr>
          <p:nvPr>
            <p:ph type="body" sz="half" idx="2"/>
          </p:nvPr>
        </p:nvSpPr>
        <p:spPr>
          <a:xfrm>
            <a:off x="5030788" y="2276475"/>
            <a:ext cx="3933825" cy="3744913"/>
          </a:xfrm>
        </p:spPr>
        <p:txBody>
          <a:bodyPr/>
          <a:lstStyle/>
          <a:p>
            <a:pPr>
              <a:lnSpc>
                <a:spcPct val="80000"/>
              </a:lnSpc>
              <a:buFontTx/>
              <a:buNone/>
            </a:pPr>
            <a:r>
              <a:rPr lang="nl-NL" sz="2000" u="sng"/>
              <a:t>Potentieel op de arbeidsmarkt</a:t>
            </a:r>
          </a:p>
          <a:p>
            <a:pPr>
              <a:lnSpc>
                <a:spcPct val="80000"/>
              </a:lnSpc>
            </a:pPr>
            <a:r>
              <a:rPr lang="nl-NL" sz="1800"/>
              <a:t>Colo: Kans op werk</a:t>
            </a:r>
          </a:p>
          <a:p>
            <a:pPr>
              <a:lnSpc>
                <a:spcPct val="80000"/>
              </a:lnSpc>
            </a:pPr>
            <a:r>
              <a:rPr lang="nl-NL" sz="1800"/>
              <a:t>Score 1 t/m 5</a:t>
            </a:r>
          </a:p>
          <a:p>
            <a:pPr lvl="1">
              <a:lnSpc>
                <a:spcPct val="80000"/>
              </a:lnSpc>
            </a:pPr>
            <a:r>
              <a:rPr lang="nl-NL" sz="1200"/>
              <a:t>1=geringe kans</a:t>
            </a:r>
          </a:p>
          <a:p>
            <a:pPr lvl="1">
              <a:lnSpc>
                <a:spcPct val="80000"/>
              </a:lnSpc>
            </a:pPr>
            <a:r>
              <a:rPr lang="nl-NL" sz="1200"/>
              <a:t>3=voldoende</a:t>
            </a:r>
          </a:p>
          <a:p>
            <a:pPr lvl="1">
              <a:lnSpc>
                <a:spcPct val="80000"/>
              </a:lnSpc>
            </a:pPr>
            <a:r>
              <a:rPr lang="nl-NL" sz="1200"/>
              <a:t>5=hoge kans</a:t>
            </a:r>
          </a:p>
          <a:p>
            <a:pPr>
              <a:lnSpc>
                <a:spcPct val="80000"/>
              </a:lnSpc>
            </a:pPr>
            <a:r>
              <a:rPr lang="nl-NL" sz="1800"/>
              <a:t>655 crebo’s verwerkt bij Colo</a:t>
            </a:r>
          </a:p>
          <a:p>
            <a:pPr>
              <a:lnSpc>
                <a:spcPct val="80000"/>
              </a:lnSpc>
            </a:pPr>
            <a:r>
              <a:rPr lang="nl-NL" sz="1800"/>
              <a:t>Nagenoeg alle OGT crebo’s gescoord</a:t>
            </a:r>
          </a:p>
          <a:p>
            <a:pPr>
              <a:lnSpc>
                <a:spcPct val="80000"/>
              </a:lnSpc>
            </a:pPr>
            <a:r>
              <a:rPr lang="nl-NL" sz="1800"/>
              <a:t>Geaggregeerd naar teams, gewogen gemiddelde</a:t>
            </a:r>
          </a:p>
          <a:p>
            <a:pPr>
              <a:lnSpc>
                <a:spcPct val="80000"/>
              </a:lnSpc>
            </a:pPr>
            <a:r>
              <a:rPr lang="nl-NL" sz="1800"/>
              <a:t>Gehanteerde grens is 3</a:t>
            </a:r>
          </a:p>
          <a:p>
            <a:pPr>
              <a:lnSpc>
                <a:spcPct val="80000"/>
              </a:lnSpc>
            </a:pPr>
            <a:endParaRPr lang="nl-NL" sz="1600"/>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ek 4"/>
          <p:cNvGraphicFramePr>
            <a:graphicFrameLocks noGrp="1"/>
          </p:cNvGraphicFramePr>
          <p:nvPr/>
        </p:nvGraphicFramePr>
        <p:xfrm>
          <a:off x="1192063" y="1203393"/>
          <a:ext cx="7696500" cy="5171938"/>
        </p:xfrm>
        <a:graphic>
          <a:graphicData uri="http://schemas.openxmlformats.org/drawingml/2006/chart">
            <c:chart xmlns:c="http://schemas.openxmlformats.org/drawingml/2006/chart" xmlns:r="http://schemas.openxmlformats.org/officeDocument/2006/relationships" r:id="rId2"/>
          </a:graphicData>
        </a:graphic>
      </p:graphicFrame>
      <p:sp>
        <p:nvSpPr>
          <p:cNvPr id="63491" name="Rectangle 3"/>
          <p:cNvSpPr>
            <a:spLocks noChangeArrowheads="1"/>
          </p:cNvSpPr>
          <p:nvPr/>
        </p:nvSpPr>
        <p:spPr bwMode="auto">
          <a:xfrm>
            <a:off x="2268538" y="765175"/>
            <a:ext cx="53292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nl-NL">
                <a:solidFill>
                  <a:srgbClr val="9E0389"/>
                </a:solidFill>
              </a:rPr>
              <a:t>Assortiment ROC Tilburg op teamniveau</a:t>
            </a:r>
          </a:p>
        </p:txBody>
      </p:sp>
      <p:sp>
        <p:nvSpPr>
          <p:cNvPr id="63492" name="Text Box 4"/>
          <p:cNvSpPr txBox="1">
            <a:spLocks noChangeArrowheads="1"/>
          </p:cNvSpPr>
          <p:nvPr/>
        </p:nvSpPr>
        <p:spPr bwMode="auto">
          <a:xfrm>
            <a:off x="2700338" y="5589588"/>
            <a:ext cx="1511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a:t>Goed</a:t>
            </a:r>
          </a:p>
        </p:txBody>
      </p:sp>
      <p:sp>
        <p:nvSpPr>
          <p:cNvPr id="63493" name="Text Box 5"/>
          <p:cNvSpPr txBox="1">
            <a:spLocks noChangeArrowheads="1"/>
          </p:cNvSpPr>
          <p:nvPr/>
        </p:nvSpPr>
        <p:spPr bwMode="auto">
          <a:xfrm rot="16200000">
            <a:off x="1046957" y="4937918"/>
            <a:ext cx="15113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a:t>Laag</a:t>
            </a:r>
          </a:p>
        </p:txBody>
      </p:sp>
      <p:sp>
        <p:nvSpPr>
          <p:cNvPr id="63494" name="Text Box 6"/>
          <p:cNvSpPr txBox="1">
            <a:spLocks noChangeArrowheads="1"/>
          </p:cNvSpPr>
          <p:nvPr/>
        </p:nvSpPr>
        <p:spPr bwMode="auto">
          <a:xfrm rot="16200000">
            <a:off x="1335088" y="1625600"/>
            <a:ext cx="9350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a:t>Hoog</a:t>
            </a:r>
          </a:p>
        </p:txBody>
      </p:sp>
      <p:sp>
        <p:nvSpPr>
          <p:cNvPr id="63495" name="Text Box 7"/>
          <p:cNvSpPr txBox="1">
            <a:spLocks noChangeArrowheads="1"/>
          </p:cNvSpPr>
          <p:nvPr/>
        </p:nvSpPr>
        <p:spPr bwMode="auto">
          <a:xfrm>
            <a:off x="5867400" y="5589588"/>
            <a:ext cx="1511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a:t>Slecht</a:t>
            </a:r>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noGrp="1"/>
          </p:cNvGraphicFramePr>
          <p:nvPr/>
        </p:nvGraphicFramePr>
        <p:xfrm>
          <a:off x="1120874" y="1274865"/>
          <a:ext cx="8110341" cy="5198858"/>
        </p:xfrm>
        <a:graphic>
          <a:graphicData uri="http://schemas.openxmlformats.org/drawingml/2006/chart">
            <c:chart xmlns:c="http://schemas.openxmlformats.org/drawingml/2006/chart" xmlns:r="http://schemas.openxmlformats.org/officeDocument/2006/relationships" r:id="rId2"/>
          </a:graphicData>
        </a:graphic>
      </p:graphicFrame>
      <p:sp>
        <p:nvSpPr>
          <p:cNvPr id="84995" name="Text Box 3"/>
          <p:cNvSpPr txBox="1">
            <a:spLocks noChangeArrowheads="1"/>
          </p:cNvSpPr>
          <p:nvPr/>
        </p:nvSpPr>
        <p:spPr bwMode="auto">
          <a:xfrm>
            <a:off x="2700338" y="5589588"/>
            <a:ext cx="1511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a:t>Goed</a:t>
            </a:r>
          </a:p>
        </p:txBody>
      </p:sp>
      <p:sp>
        <p:nvSpPr>
          <p:cNvPr id="84996" name="Text Box 4"/>
          <p:cNvSpPr txBox="1">
            <a:spLocks noChangeArrowheads="1"/>
          </p:cNvSpPr>
          <p:nvPr/>
        </p:nvSpPr>
        <p:spPr bwMode="auto">
          <a:xfrm>
            <a:off x="5867400" y="5589588"/>
            <a:ext cx="1511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a:t>Slecht</a:t>
            </a:r>
          </a:p>
        </p:txBody>
      </p:sp>
      <p:sp>
        <p:nvSpPr>
          <p:cNvPr id="84997" name="Text Box 5"/>
          <p:cNvSpPr txBox="1">
            <a:spLocks noChangeArrowheads="1"/>
          </p:cNvSpPr>
          <p:nvPr/>
        </p:nvSpPr>
        <p:spPr bwMode="auto">
          <a:xfrm rot="16200000">
            <a:off x="1046957" y="4937918"/>
            <a:ext cx="15113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a:t>Laag</a:t>
            </a:r>
          </a:p>
        </p:txBody>
      </p:sp>
      <p:sp>
        <p:nvSpPr>
          <p:cNvPr id="84998" name="Text Box 6"/>
          <p:cNvSpPr txBox="1">
            <a:spLocks noChangeArrowheads="1"/>
          </p:cNvSpPr>
          <p:nvPr/>
        </p:nvSpPr>
        <p:spPr bwMode="auto">
          <a:xfrm rot="16200000">
            <a:off x="1335088" y="1625600"/>
            <a:ext cx="9350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nl-NL"/>
              <a:t>Hoog</a:t>
            </a:r>
          </a:p>
        </p:txBody>
      </p:sp>
      <p:sp>
        <p:nvSpPr>
          <p:cNvPr id="84999" name="Rectangle 7"/>
          <p:cNvSpPr>
            <a:spLocks noChangeArrowheads="1"/>
          </p:cNvSpPr>
          <p:nvPr/>
        </p:nvSpPr>
        <p:spPr bwMode="auto">
          <a:xfrm>
            <a:off x="2268538" y="765175"/>
            <a:ext cx="53292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nl-NL">
                <a:solidFill>
                  <a:srgbClr val="9E0389"/>
                </a:solidFill>
              </a:rPr>
              <a:t>Assortiment per school op teamniveau</a:t>
            </a:r>
          </a:p>
        </p:txBody>
      </p:sp>
      <p:sp>
        <p:nvSpPr>
          <p:cNvPr id="3" name="Tijdelijke aanduiding voor datum 2"/>
          <p:cNvSpPr>
            <a:spLocks noGrp="1"/>
          </p:cNvSpPr>
          <p:nvPr>
            <p:ph type="dt" sz="half" idx="10"/>
          </p:nvPr>
        </p:nvSpPr>
        <p:spPr/>
        <p:txBody>
          <a:bodyPr/>
          <a:lstStyle/>
          <a:p>
            <a:r>
              <a:rPr lang="nl-NL" smtClean="0"/>
              <a:t>18 januari 2012</a:t>
            </a:r>
            <a:endParaRPr lang="nl-NL"/>
          </a:p>
        </p:txBody>
      </p:sp>
      <p:sp>
        <p:nvSpPr>
          <p:cNvPr id="4" name="Tijdelijke aanduiding voor voettekst 3"/>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450" y="1124744"/>
            <a:ext cx="7499350" cy="926306"/>
          </a:xfrm>
        </p:spPr>
        <p:txBody>
          <a:bodyPr/>
          <a:lstStyle/>
          <a:p>
            <a:pPr algn="ctr"/>
            <a:r>
              <a:rPr lang="nl-NL" dirty="0" smtClean="0"/>
              <a:t>Macrodoelmatigheid Brabant</a:t>
            </a:r>
            <a:endParaRPr lang="nl-NL" dirty="0"/>
          </a:p>
        </p:txBody>
      </p:sp>
      <p:sp>
        <p:nvSpPr>
          <p:cNvPr id="7" name="Tijdelijke aanduiding voor inhoud 6"/>
          <p:cNvSpPr>
            <a:spLocks noGrp="1"/>
          </p:cNvSpPr>
          <p:nvPr>
            <p:ph idx="1"/>
          </p:nvPr>
        </p:nvSpPr>
        <p:spPr>
          <a:xfrm>
            <a:off x="1187624" y="2564904"/>
            <a:ext cx="7462837" cy="3744913"/>
          </a:xfrm>
        </p:spPr>
        <p:txBody>
          <a:bodyPr/>
          <a:lstStyle/>
          <a:p>
            <a:r>
              <a:rPr lang="nl-NL" dirty="0" smtClean="0"/>
              <a:t>Aanleiding</a:t>
            </a:r>
          </a:p>
          <a:p>
            <a:r>
              <a:rPr lang="nl-NL" dirty="0" smtClean="0"/>
              <a:t>Definitie vraagstuk </a:t>
            </a:r>
            <a:r>
              <a:rPr lang="nl-NL" sz="2400" dirty="0" smtClean="0"/>
              <a:t>(model ROC Tilburg)</a:t>
            </a:r>
          </a:p>
          <a:p>
            <a:r>
              <a:rPr lang="nl-NL" dirty="0" smtClean="0"/>
              <a:t>Aanpak </a:t>
            </a:r>
            <a:endParaRPr lang="nl-NL" dirty="0"/>
          </a:p>
        </p:txBody>
      </p:sp>
      <p:sp>
        <p:nvSpPr>
          <p:cNvPr id="8" name="Tijdelijke aanduiding voor datum 7"/>
          <p:cNvSpPr>
            <a:spLocks noGrp="1"/>
          </p:cNvSpPr>
          <p:nvPr>
            <p:ph type="dt" sz="half" idx="10"/>
          </p:nvPr>
        </p:nvSpPr>
        <p:spPr/>
        <p:txBody>
          <a:bodyPr/>
          <a:lstStyle/>
          <a:p>
            <a:r>
              <a:rPr lang="nl-NL" smtClean="0"/>
              <a:t>18 januari 2012</a:t>
            </a:r>
            <a:endParaRPr lang="nl-NL"/>
          </a:p>
        </p:txBody>
      </p:sp>
      <p:sp>
        <p:nvSpPr>
          <p:cNvPr id="9" name="Tijdelijke aanduiding voor voettekst 8"/>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898605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5400" dirty="0" smtClean="0"/>
              <a:t>Modellen Brabant</a:t>
            </a:r>
            <a:endParaRPr lang="nl-NL" dirty="0"/>
          </a:p>
        </p:txBody>
      </p:sp>
      <p:sp>
        <p:nvSpPr>
          <p:cNvPr id="3" name="Tijdelijke aanduiding voor inhoud 2"/>
          <p:cNvSpPr>
            <a:spLocks noGrp="1"/>
          </p:cNvSpPr>
          <p:nvPr>
            <p:ph idx="1"/>
          </p:nvPr>
        </p:nvSpPr>
        <p:spPr>
          <a:xfrm>
            <a:off x="899592" y="1916832"/>
            <a:ext cx="8244408" cy="4464496"/>
          </a:xfrm>
        </p:spPr>
        <p:txBody>
          <a:bodyPr/>
          <a:lstStyle/>
          <a:p>
            <a:r>
              <a:rPr lang="nl-NL" dirty="0" smtClean="0"/>
              <a:t>Alle Brabantse </a:t>
            </a:r>
            <a:r>
              <a:rPr lang="nl-NL" dirty="0" err="1" smtClean="0"/>
              <a:t>ROC’s</a:t>
            </a:r>
            <a:r>
              <a:rPr lang="nl-NL" dirty="0" smtClean="0"/>
              <a:t> en </a:t>
            </a:r>
            <a:r>
              <a:rPr lang="nl-NL" dirty="0" err="1" smtClean="0"/>
              <a:t>AOC’s</a:t>
            </a:r>
            <a:r>
              <a:rPr lang="nl-NL" dirty="0" smtClean="0"/>
              <a:t> doen mee</a:t>
            </a:r>
          </a:p>
          <a:p>
            <a:r>
              <a:rPr lang="nl-NL" dirty="0" smtClean="0"/>
              <a:t>Inzicht verzamelen in:</a:t>
            </a:r>
          </a:p>
          <a:p>
            <a:pPr lvl="2"/>
            <a:r>
              <a:rPr lang="nl-NL" dirty="0" smtClean="0"/>
              <a:t>Het totale opleidingen assortiment Brabant </a:t>
            </a:r>
          </a:p>
          <a:p>
            <a:pPr lvl="2"/>
            <a:r>
              <a:rPr lang="nl-NL" dirty="0" smtClean="0"/>
              <a:t>Het assortiment per ROC en AOC</a:t>
            </a:r>
          </a:p>
          <a:p>
            <a:r>
              <a:rPr lang="nl-NL" dirty="0" smtClean="0"/>
              <a:t>Inzicht per opleiding in:</a:t>
            </a:r>
          </a:p>
          <a:p>
            <a:pPr lvl="2"/>
            <a:r>
              <a:rPr lang="nl-NL" dirty="0" smtClean="0"/>
              <a:t>Groei en krimp van de deelnemers aantallen</a:t>
            </a:r>
          </a:p>
          <a:p>
            <a:pPr lvl="2"/>
            <a:r>
              <a:rPr lang="nl-NL" dirty="0" smtClean="0"/>
              <a:t>Onderlinge verdeling van deelnemers over de instellingen</a:t>
            </a:r>
          </a:p>
          <a:p>
            <a:pPr marL="0" indent="0">
              <a:buNone/>
            </a:pPr>
            <a:r>
              <a:rPr lang="nl-NL" dirty="0" smtClean="0"/>
              <a:t/>
            </a:r>
            <a:br>
              <a:rPr lang="nl-NL" dirty="0" smtClean="0"/>
            </a:br>
            <a:endParaRPr lang="nl-NL" dirty="0"/>
          </a:p>
        </p:txBody>
      </p:sp>
      <p:sp>
        <p:nvSpPr>
          <p:cNvPr id="6" name="Tijdelijke aanduiding voor datum 5"/>
          <p:cNvSpPr>
            <a:spLocks noGrp="1"/>
          </p:cNvSpPr>
          <p:nvPr>
            <p:ph type="dt" sz="half" idx="10"/>
          </p:nvPr>
        </p:nvSpPr>
        <p:spPr/>
        <p:txBody>
          <a:bodyPr/>
          <a:lstStyle/>
          <a:p>
            <a:r>
              <a:rPr lang="nl-NL" smtClean="0"/>
              <a:t>18 januari 2012</a:t>
            </a:r>
            <a:endParaRPr lang="nl-NL"/>
          </a:p>
        </p:txBody>
      </p:sp>
      <p:sp>
        <p:nvSpPr>
          <p:cNvPr id="7" name="Tijdelijke aanduiding voor voettekst 6"/>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195692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692696"/>
            <a:ext cx="7499350" cy="864096"/>
          </a:xfrm>
        </p:spPr>
        <p:txBody>
          <a:bodyPr/>
          <a:lstStyle/>
          <a:p>
            <a:pPr algn="ctr"/>
            <a:r>
              <a:rPr lang="nl-NL" dirty="0" smtClean="0"/>
              <a:t>Agenda</a:t>
            </a:r>
            <a:endParaRPr lang="nl-NL" dirty="0"/>
          </a:p>
        </p:txBody>
      </p:sp>
      <p:sp>
        <p:nvSpPr>
          <p:cNvPr id="3" name="Tijdelijke aanduiding voor inhoud 2"/>
          <p:cNvSpPr>
            <a:spLocks noGrp="1"/>
          </p:cNvSpPr>
          <p:nvPr>
            <p:ph idx="1"/>
          </p:nvPr>
        </p:nvSpPr>
        <p:spPr>
          <a:xfrm>
            <a:off x="1187624" y="1772816"/>
            <a:ext cx="7462837" cy="3744913"/>
          </a:xfrm>
        </p:spPr>
        <p:txBody>
          <a:bodyPr/>
          <a:lstStyle/>
          <a:p>
            <a:pPr marL="0" indent="0">
              <a:buNone/>
            </a:pPr>
            <a:r>
              <a:rPr lang="nl-NL" sz="2800" dirty="0" smtClean="0"/>
              <a:t>1. Macrodoelmatigheid ROC</a:t>
            </a:r>
          </a:p>
          <a:p>
            <a:r>
              <a:rPr lang="nl-NL" sz="2800" dirty="0" smtClean="0"/>
              <a:t>Doelmatigheidsvraagstuk</a:t>
            </a:r>
          </a:p>
          <a:p>
            <a:r>
              <a:rPr lang="nl-NL" sz="2800" dirty="0" smtClean="0"/>
              <a:t>Opleidings assortiment ROC</a:t>
            </a:r>
          </a:p>
          <a:p>
            <a:r>
              <a:rPr lang="nl-NL" sz="2800" dirty="0" smtClean="0"/>
              <a:t>Model ROC</a:t>
            </a:r>
          </a:p>
          <a:p>
            <a:pPr marL="0" indent="0">
              <a:buNone/>
            </a:pPr>
            <a:r>
              <a:rPr lang="nl-NL" sz="2800" dirty="0" smtClean="0"/>
              <a:t>2. Macrodoelmatigheid Brabant</a:t>
            </a:r>
          </a:p>
          <a:p>
            <a:r>
              <a:rPr lang="nl-NL" sz="2800" dirty="0" smtClean="0"/>
              <a:t>Vraagstuk</a:t>
            </a:r>
          </a:p>
          <a:p>
            <a:r>
              <a:rPr lang="nl-NL" sz="2800" dirty="0" smtClean="0"/>
              <a:t>Modellen Brabant:</a:t>
            </a:r>
          </a:p>
          <a:p>
            <a:pPr lvl="1"/>
            <a:r>
              <a:rPr lang="nl-NL" sz="2000" dirty="0" smtClean="0"/>
              <a:t>Groeimodel</a:t>
            </a:r>
          </a:p>
          <a:p>
            <a:pPr lvl="1"/>
            <a:r>
              <a:rPr lang="nl-NL" sz="2000" dirty="0" smtClean="0"/>
              <a:t>Doelmatigheidsmodel </a:t>
            </a:r>
            <a:endParaRPr lang="nl-NL" sz="2000" dirty="0"/>
          </a:p>
        </p:txBody>
      </p:sp>
      <p:sp>
        <p:nvSpPr>
          <p:cNvPr id="6" name="Tijdelijke aanduiding voor datum 5"/>
          <p:cNvSpPr>
            <a:spLocks noGrp="1"/>
          </p:cNvSpPr>
          <p:nvPr>
            <p:ph type="dt" sz="half" idx="10"/>
          </p:nvPr>
        </p:nvSpPr>
        <p:spPr/>
        <p:txBody>
          <a:bodyPr/>
          <a:lstStyle/>
          <a:p>
            <a:r>
              <a:rPr lang="nl-NL" smtClean="0"/>
              <a:t>18 januari 2012</a:t>
            </a:r>
            <a:endParaRPr lang="nl-NL"/>
          </a:p>
        </p:txBody>
      </p:sp>
      <p:sp>
        <p:nvSpPr>
          <p:cNvPr id="7" name="Tijdelijke aanduiding voor voettekst 6"/>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148348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MBO in kaart – Noord Brabant</a:t>
            </a:r>
            <a:endParaRPr lang="nl-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Ondertitel 3"/>
          <p:cNvSpPr>
            <a:spLocks noGrp="1"/>
          </p:cNvSpPr>
          <p:nvPr>
            <p:ph type="subTitle" idx="1"/>
          </p:nvPr>
        </p:nvSpPr>
        <p:spPr/>
        <p:txBody>
          <a:bodyPr/>
          <a:lstStyle/>
          <a:p>
            <a:r>
              <a:rPr lang="nl-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Opzet + eerste resultaten...</a:t>
            </a:r>
            <a:endParaRPr lang="nl-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Afbeelding 4"/>
          <p:cNvPicPr>
            <a:picLocks noChangeAspect="1"/>
          </p:cNvPicPr>
          <p:nvPr/>
        </p:nvPicPr>
        <p:blipFill>
          <a:blip r:embed="rId2" cstate="print"/>
          <a:stretch>
            <a:fillRect/>
          </a:stretch>
        </p:blipFill>
        <p:spPr>
          <a:xfrm>
            <a:off x="755576" y="692696"/>
            <a:ext cx="1714286" cy="371429"/>
          </a:xfrm>
          <a:prstGeom prst="rect">
            <a:avLst/>
          </a:prstGeom>
        </p:spPr>
      </p:pic>
      <p:pic>
        <p:nvPicPr>
          <p:cNvPr id="6" name="Afbeelding 5"/>
          <p:cNvPicPr>
            <a:picLocks noChangeAspect="1"/>
          </p:cNvPicPr>
          <p:nvPr/>
        </p:nvPicPr>
        <p:blipFill>
          <a:blip r:embed="rId3" cstate="print"/>
          <a:stretch>
            <a:fillRect/>
          </a:stretch>
        </p:blipFill>
        <p:spPr>
          <a:xfrm>
            <a:off x="1331640" y="1308890"/>
            <a:ext cx="1552381" cy="609524"/>
          </a:xfrm>
          <a:prstGeom prst="rect">
            <a:avLst/>
          </a:prstGeom>
        </p:spPr>
      </p:pic>
      <p:pic>
        <p:nvPicPr>
          <p:cNvPr id="7" name="Afbeelding 6"/>
          <p:cNvPicPr>
            <a:picLocks noChangeAspect="1"/>
          </p:cNvPicPr>
          <p:nvPr/>
        </p:nvPicPr>
        <p:blipFill>
          <a:blip r:embed="rId4" cstate="print"/>
          <a:stretch>
            <a:fillRect/>
          </a:stretch>
        </p:blipFill>
        <p:spPr>
          <a:xfrm>
            <a:off x="3551585" y="617834"/>
            <a:ext cx="1733333" cy="419048"/>
          </a:xfrm>
          <a:prstGeom prst="rect">
            <a:avLst/>
          </a:prstGeom>
        </p:spPr>
      </p:pic>
      <p:pic>
        <p:nvPicPr>
          <p:cNvPr id="8" name="Afbeelding 7"/>
          <p:cNvPicPr>
            <a:picLocks noChangeAspect="1"/>
          </p:cNvPicPr>
          <p:nvPr/>
        </p:nvPicPr>
        <p:blipFill>
          <a:blip r:embed="rId5" cstate="print"/>
          <a:stretch>
            <a:fillRect/>
          </a:stretch>
        </p:blipFill>
        <p:spPr>
          <a:xfrm>
            <a:off x="4283968" y="1223459"/>
            <a:ext cx="1952381" cy="752381"/>
          </a:xfrm>
          <a:prstGeom prst="rect">
            <a:avLst/>
          </a:prstGeom>
        </p:spPr>
      </p:pic>
      <p:pic>
        <p:nvPicPr>
          <p:cNvPr id="9" name="Afbeelding 8"/>
          <p:cNvPicPr>
            <a:picLocks noChangeAspect="1"/>
          </p:cNvPicPr>
          <p:nvPr/>
        </p:nvPicPr>
        <p:blipFill>
          <a:blip r:embed="rId6" cstate="print"/>
          <a:stretch>
            <a:fillRect/>
          </a:stretch>
        </p:blipFill>
        <p:spPr>
          <a:xfrm>
            <a:off x="6444208" y="508890"/>
            <a:ext cx="1714286" cy="800000"/>
          </a:xfrm>
          <a:prstGeom prst="rect">
            <a:avLst/>
          </a:prstGeom>
        </p:spPr>
      </p:pic>
      <p:pic>
        <p:nvPicPr>
          <p:cNvPr id="10" name="Afbeelding 9"/>
          <p:cNvPicPr>
            <a:picLocks noChangeAspect="1"/>
          </p:cNvPicPr>
          <p:nvPr/>
        </p:nvPicPr>
        <p:blipFill>
          <a:blip r:embed="rId7" cstate="print"/>
          <a:stretch>
            <a:fillRect/>
          </a:stretch>
        </p:blipFill>
        <p:spPr>
          <a:xfrm>
            <a:off x="6948264" y="1772816"/>
            <a:ext cx="1580952" cy="666667"/>
          </a:xfrm>
          <a:prstGeom prst="rect">
            <a:avLst/>
          </a:prstGeom>
        </p:spPr>
      </p:pic>
      <p:pic>
        <p:nvPicPr>
          <p:cNvPr id="11" name="Afbeelding 10"/>
          <p:cNvPicPr>
            <a:picLocks noChangeAspect="1"/>
          </p:cNvPicPr>
          <p:nvPr/>
        </p:nvPicPr>
        <p:blipFill>
          <a:blip r:embed="rId8" cstate="print"/>
          <a:stretch>
            <a:fillRect/>
          </a:stretch>
        </p:blipFill>
        <p:spPr>
          <a:xfrm>
            <a:off x="888909" y="4869160"/>
            <a:ext cx="1447619" cy="714286"/>
          </a:xfrm>
          <a:prstGeom prst="rect">
            <a:avLst/>
          </a:prstGeom>
        </p:spPr>
      </p:pic>
      <p:pic>
        <p:nvPicPr>
          <p:cNvPr id="12" name="Afbeelding 11"/>
          <p:cNvPicPr>
            <a:picLocks noChangeAspect="1"/>
          </p:cNvPicPr>
          <p:nvPr/>
        </p:nvPicPr>
        <p:blipFill>
          <a:blip r:embed="rId9" cstate="print"/>
          <a:stretch>
            <a:fillRect/>
          </a:stretch>
        </p:blipFill>
        <p:spPr>
          <a:xfrm>
            <a:off x="3118251" y="5088208"/>
            <a:ext cx="2600000" cy="276190"/>
          </a:xfrm>
          <a:prstGeom prst="rect">
            <a:avLst/>
          </a:prstGeom>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831408" y="5733256"/>
            <a:ext cx="2857500" cy="36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717860" y="4441443"/>
            <a:ext cx="1695450"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410122" y="6064349"/>
            <a:ext cx="648071" cy="665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7369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Afkortingen, Logos + kleuren</a:t>
            </a:r>
            <a:endParaRPr lang="nl-NL" dirty="0"/>
          </a:p>
        </p:txBody>
      </p:sp>
      <p:sp>
        <p:nvSpPr>
          <p:cNvPr id="3" name="Tijdelijke aanduiding voor tekst 2"/>
          <p:cNvSpPr>
            <a:spLocks noGrp="1"/>
          </p:cNvSpPr>
          <p:nvPr>
            <p:ph type="body" idx="4294967295"/>
          </p:nvPr>
        </p:nvSpPr>
        <p:spPr/>
        <p:txBody>
          <a:bodyPr/>
          <a:lstStyle/>
          <a:p>
            <a:r>
              <a:rPr lang="nl-NL" dirty="0" smtClean="0"/>
              <a:t>Kleuren</a:t>
            </a:r>
            <a:r>
              <a:rPr lang="nl-NL" baseline="0" dirty="0" smtClean="0"/>
              <a:t> in logo’s lijken sterk op elkaar!</a:t>
            </a:r>
            <a:endParaRPr lang="nl-NL"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297691"/>
            <a:ext cx="8229600" cy="3130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jdelijke aanduiding voor datum 6"/>
          <p:cNvSpPr>
            <a:spLocks noGrp="1"/>
          </p:cNvSpPr>
          <p:nvPr>
            <p:ph type="dt" sz="half" idx="10"/>
          </p:nvPr>
        </p:nvSpPr>
        <p:spPr/>
        <p:txBody>
          <a:bodyPr/>
          <a:lstStyle/>
          <a:p>
            <a:r>
              <a:rPr lang="nl-NL" smtClean="0"/>
              <a:t>18 januari 2012</a:t>
            </a:r>
            <a:endParaRPr lang="nl-NL"/>
          </a:p>
        </p:txBody>
      </p:sp>
      <p:sp>
        <p:nvSpPr>
          <p:cNvPr id="8" name="Tijdelijke aanduiding voor voettekst 7"/>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812441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hoek 5"/>
          <p:cNvSpPr/>
          <p:nvPr/>
        </p:nvSpPr>
        <p:spPr>
          <a:xfrm>
            <a:off x="1043608" y="1988840"/>
            <a:ext cx="7128792" cy="3785652"/>
          </a:xfrm>
          <a:prstGeom prst="rect">
            <a:avLst/>
          </a:prstGeom>
        </p:spPr>
        <p:txBody>
          <a:bodyPr wrap="square">
            <a:spAutoFit/>
          </a:bodyPr>
          <a:lstStyle/>
          <a:p>
            <a:r>
              <a:rPr lang="nl-NL" dirty="0" smtClean="0"/>
              <a:t>• </a:t>
            </a:r>
            <a:r>
              <a:rPr lang="nl-NL" sz="2400" dirty="0" smtClean="0"/>
              <a:t>De gezamenlijke </a:t>
            </a:r>
            <a:r>
              <a:rPr lang="nl-NL" sz="2400" dirty="0" err="1" smtClean="0"/>
              <a:t>AOC’s</a:t>
            </a:r>
            <a:r>
              <a:rPr lang="nl-NL" sz="2400" dirty="0" smtClean="0"/>
              <a:t> en </a:t>
            </a:r>
            <a:r>
              <a:rPr lang="nl-NL" sz="2400" dirty="0" err="1" smtClean="0"/>
              <a:t>ROC’s</a:t>
            </a:r>
            <a:r>
              <a:rPr lang="nl-NL" sz="2400" dirty="0" smtClean="0"/>
              <a:t> in Noord Brabant hebben een onderzoeksopdracht uitgezet om in beeld te krijgen welke opleidingen in Noord Brabant door een beperkt aantal deelnemers gevolgd worden en handreikingen te doen om dit probleem door anders te organiseren op te lossen.</a:t>
            </a:r>
          </a:p>
          <a:p>
            <a:r>
              <a:rPr lang="nl-NL" sz="2400" dirty="0" smtClean="0"/>
              <a:t>• Analyses inzake de macrodoelmatigheid hebben een veel hogere prioriteit dan ‘</a:t>
            </a:r>
            <a:r>
              <a:rPr lang="nl-NL" sz="2400" dirty="0" err="1" smtClean="0"/>
              <a:t>nice</a:t>
            </a:r>
            <a:r>
              <a:rPr lang="nl-NL" sz="2400" dirty="0" smtClean="0"/>
              <a:t> </a:t>
            </a:r>
            <a:r>
              <a:rPr lang="nl-NL" sz="2400" dirty="0" err="1" smtClean="0"/>
              <a:t>to</a:t>
            </a:r>
            <a:r>
              <a:rPr lang="nl-NL" sz="2400" dirty="0" smtClean="0"/>
              <a:t> </a:t>
            </a:r>
            <a:r>
              <a:rPr lang="nl-NL" sz="2400" dirty="0" err="1" smtClean="0"/>
              <a:t>know</a:t>
            </a:r>
            <a:r>
              <a:rPr lang="nl-NL" sz="2400" dirty="0" smtClean="0"/>
              <a:t>’ informatie die weliswaar interessant is maar niet in acties omgezet kan worden. </a:t>
            </a:r>
            <a:endParaRPr lang="nl-NL" sz="2400" dirty="0"/>
          </a:p>
        </p:txBody>
      </p:sp>
      <p:sp>
        <p:nvSpPr>
          <p:cNvPr id="8" name="Titel 3"/>
          <p:cNvSpPr>
            <a:spLocks noGrp="1"/>
          </p:cNvSpPr>
          <p:nvPr>
            <p:ph type="title"/>
          </p:nvPr>
        </p:nvSpPr>
        <p:spPr/>
        <p:txBody>
          <a:bodyPr/>
          <a:lstStyle/>
          <a:p>
            <a:r>
              <a:rPr lang="nl-NL" dirty="0" smtClean="0"/>
              <a:t>Opdracht</a:t>
            </a:r>
            <a:endParaRPr lang="nl-NL" dirty="0"/>
          </a:p>
        </p:txBody>
      </p:sp>
      <p:sp>
        <p:nvSpPr>
          <p:cNvPr id="9" name="Tijdelijke aanduiding voor datum 8"/>
          <p:cNvSpPr>
            <a:spLocks noGrp="1"/>
          </p:cNvSpPr>
          <p:nvPr>
            <p:ph type="dt" sz="half" idx="10"/>
          </p:nvPr>
        </p:nvSpPr>
        <p:spPr/>
        <p:txBody>
          <a:bodyPr/>
          <a:lstStyle/>
          <a:p>
            <a:r>
              <a:rPr lang="nl-NL" smtClean="0"/>
              <a:t>18 januari 2012</a:t>
            </a:r>
            <a:endParaRPr lang="nl-NL"/>
          </a:p>
        </p:txBody>
      </p:sp>
      <p:sp>
        <p:nvSpPr>
          <p:cNvPr id="10" name="Tijdelijke aanduiding voor voettekst 9"/>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9388652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99" t="8074" r="11043" b="16405"/>
          <a:stretch/>
        </p:blipFill>
        <p:spPr bwMode="auto">
          <a:xfrm>
            <a:off x="300322" y="538708"/>
            <a:ext cx="8520149" cy="5914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jdelijke aanduiding voor datum 4"/>
          <p:cNvSpPr>
            <a:spLocks noGrp="1"/>
          </p:cNvSpPr>
          <p:nvPr>
            <p:ph type="dt" sz="half" idx="10"/>
          </p:nvPr>
        </p:nvSpPr>
        <p:spPr/>
        <p:txBody>
          <a:bodyPr/>
          <a:lstStyle/>
          <a:p>
            <a:r>
              <a:rPr lang="nl-NL" smtClean="0"/>
              <a:t>18 januari 2012</a:t>
            </a:r>
            <a:endParaRPr lang="nl-NL"/>
          </a:p>
        </p:txBody>
      </p:sp>
      <p:sp>
        <p:nvSpPr>
          <p:cNvPr id="6" name="Tijdelijke aanduiding voor voettekst 5"/>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1546573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38" t="12370" r="4486" b="10652"/>
          <a:stretch/>
        </p:blipFill>
        <p:spPr bwMode="auto">
          <a:xfrm>
            <a:off x="580646" y="692696"/>
            <a:ext cx="8584686" cy="574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jdelijke aanduiding voor datum 5"/>
          <p:cNvSpPr>
            <a:spLocks noGrp="1"/>
          </p:cNvSpPr>
          <p:nvPr>
            <p:ph type="dt" sz="half" idx="10"/>
          </p:nvPr>
        </p:nvSpPr>
        <p:spPr/>
        <p:txBody>
          <a:bodyPr/>
          <a:lstStyle/>
          <a:p>
            <a:r>
              <a:rPr lang="nl-NL" smtClean="0"/>
              <a:t>18 januari 2012</a:t>
            </a:r>
            <a:endParaRPr lang="nl-NL"/>
          </a:p>
        </p:txBody>
      </p:sp>
      <p:sp>
        <p:nvSpPr>
          <p:cNvPr id="7" name="Tijdelijke aanduiding voor voettekst 6"/>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609539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458" t="10156" r="5417" b="14583"/>
          <a:stretch/>
        </p:blipFill>
        <p:spPr bwMode="auto">
          <a:xfrm>
            <a:off x="289620" y="531664"/>
            <a:ext cx="8674868" cy="5926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221098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897" t="19010" r="11438" b="4626"/>
          <a:stretch/>
        </p:blipFill>
        <p:spPr bwMode="auto">
          <a:xfrm>
            <a:off x="416620" y="489373"/>
            <a:ext cx="8463800" cy="6107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1306403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12" t="18750" r="7381" b="10678"/>
          <a:stretch/>
        </p:blipFill>
        <p:spPr bwMode="auto">
          <a:xfrm>
            <a:off x="251521" y="548680"/>
            <a:ext cx="8892479" cy="5832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4158446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541" t="18099" r="9792" b="9245"/>
          <a:stretch/>
        </p:blipFill>
        <p:spPr bwMode="auto">
          <a:xfrm>
            <a:off x="323528" y="476672"/>
            <a:ext cx="8712968" cy="6048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648449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543" t="18359" r="9479" b="10416"/>
          <a:stretch/>
        </p:blipFill>
        <p:spPr bwMode="auto">
          <a:xfrm>
            <a:off x="323528" y="493688"/>
            <a:ext cx="8712968" cy="6055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2019748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620688"/>
            <a:ext cx="7499350" cy="1143000"/>
          </a:xfrm>
        </p:spPr>
        <p:txBody>
          <a:bodyPr/>
          <a:lstStyle/>
          <a:p>
            <a:pPr algn="ctr"/>
            <a:r>
              <a:rPr lang="nl-NL" dirty="0" smtClean="0"/>
              <a:t>Doelmatigheidsvraagstuk</a:t>
            </a:r>
            <a:endParaRPr lang="nl-NL" dirty="0"/>
          </a:p>
        </p:txBody>
      </p:sp>
      <p:sp>
        <p:nvSpPr>
          <p:cNvPr id="3" name="Tijdelijke aanduiding voor inhoud 2"/>
          <p:cNvSpPr>
            <a:spLocks noGrp="1"/>
          </p:cNvSpPr>
          <p:nvPr>
            <p:ph idx="1"/>
          </p:nvPr>
        </p:nvSpPr>
        <p:spPr>
          <a:xfrm>
            <a:off x="1259632" y="2564904"/>
            <a:ext cx="7812533" cy="3816424"/>
          </a:xfrm>
        </p:spPr>
        <p:txBody>
          <a:bodyPr/>
          <a:lstStyle/>
          <a:p>
            <a:pPr marL="0" indent="0">
              <a:buNone/>
            </a:pPr>
            <a:r>
              <a:rPr lang="nl-NL" dirty="0" smtClean="0"/>
              <a:t>Doelmatigheid:</a:t>
            </a:r>
          </a:p>
          <a:p>
            <a:pPr lvl="1"/>
            <a:r>
              <a:rPr lang="nl-NL" dirty="0" smtClean="0"/>
              <a:t>Financiële druk</a:t>
            </a:r>
          </a:p>
          <a:p>
            <a:pPr lvl="1"/>
            <a:r>
              <a:rPr lang="nl-NL" dirty="0" smtClean="0"/>
              <a:t>Allocatiemodel</a:t>
            </a:r>
          </a:p>
          <a:p>
            <a:pPr lvl="1"/>
            <a:r>
              <a:rPr lang="nl-NL" dirty="0" smtClean="0"/>
              <a:t>Afhankelijk van meerdere perspectieven</a:t>
            </a:r>
          </a:p>
          <a:p>
            <a:pPr lvl="1"/>
            <a:r>
              <a:rPr lang="nl-NL" dirty="0" smtClean="0"/>
              <a:t>Assortimentsbeleid als mogelijk instrument</a:t>
            </a:r>
            <a:endParaRPr lang="nl-NL" dirty="0"/>
          </a:p>
        </p:txBody>
      </p:sp>
      <p:sp>
        <p:nvSpPr>
          <p:cNvPr id="6" name="Tijdelijke aanduiding voor datum 5"/>
          <p:cNvSpPr>
            <a:spLocks noGrp="1"/>
          </p:cNvSpPr>
          <p:nvPr>
            <p:ph type="dt" sz="half" idx="10"/>
          </p:nvPr>
        </p:nvSpPr>
        <p:spPr/>
        <p:txBody>
          <a:bodyPr/>
          <a:lstStyle/>
          <a:p>
            <a:r>
              <a:rPr lang="nl-NL" smtClean="0"/>
              <a:t>18 januari 2012</a:t>
            </a:r>
            <a:endParaRPr lang="nl-NL"/>
          </a:p>
        </p:txBody>
      </p:sp>
      <p:sp>
        <p:nvSpPr>
          <p:cNvPr id="7" name="Tijdelijke aanduiding voor voettekst 6"/>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054155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nl-NL" dirty="0" err="1" smtClean="0"/>
              <a:t>Longtail</a:t>
            </a:r>
            <a:r>
              <a:rPr lang="nl-NL" dirty="0" smtClean="0"/>
              <a:t> analyse (2)</a:t>
            </a:r>
            <a:r>
              <a:rPr lang="nl-NL" sz="4400" kern="1200" dirty="0" smtClean="0">
                <a:solidFill>
                  <a:schemeClr val="tx1"/>
                </a:solidFill>
                <a:effectLst/>
                <a:latin typeface="+mj-lt"/>
                <a:ea typeface="+mj-ea"/>
                <a:cs typeface="+mj-cs"/>
              </a:rPr>
              <a:t> </a:t>
            </a:r>
            <a:br>
              <a:rPr lang="nl-NL" sz="4400" kern="1200" dirty="0" smtClean="0">
                <a:solidFill>
                  <a:schemeClr val="tx1"/>
                </a:solidFill>
                <a:effectLst/>
                <a:latin typeface="+mj-lt"/>
                <a:ea typeface="+mj-ea"/>
                <a:cs typeface="+mj-cs"/>
              </a:rPr>
            </a:br>
            <a:r>
              <a:rPr lang="nl-NL" sz="4400" kern="1200" dirty="0" smtClean="0">
                <a:solidFill>
                  <a:schemeClr val="tx1"/>
                </a:solidFill>
                <a:effectLst/>
                <a:latin typeface="+mj-lt"/>
                <a:ea typeface="+mj-ea"/>
                <a:cs typeface="+mj-cs"/>
              </a:rPr>
              <a:t>- verdeling per MBO instelling</a:t>
            </a:r>
            <a:endParaRPr lang="nl-NL" dirty="0" smtClean="0">
              <a:effectLst/>
            </a:endParaRPr>
          </a:p>
        </p:txBody>
      </p:sp>
      <p:pic>
        <p:nvPicPr>
          <p:cNvPr id="2355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178844"/>
            <a:ext cx="8229600" cy="4679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jdelijke aanduiding voor datum 5"/>
          <p:cNvSpPr>
            <a:spLocks noGrp="1"/>
          </p:cNvSpPr>
          <p:nvPr>
            <p:ph type="dt" sz="half" idx="10"/>
          </p:nvPr>
        </p:nvSpPr>
        <p:spPr/>
        <p:txBody>
          <a:bodyPr/>
          <a:lstStyle/>
          <a:p>
            <a:r>
              <a:rPr lang="nl-NL" smtClean="0"/>
              <a:t>18 januari 2012</a:t>
            </a:r>
            <a:endParaRPr lang="nl-NL"/>
          </a:p>
        </p:txBody>
      </p:sp>
      <p:sp>
        <p:nvSpPr>
          <p:cNvPr id="7" name="Tijdelijke aanduiding voor voettekst 6"/>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282623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Longtail</a:t>
            </a:r>
            <a:r>
              <a:rPr lang="nl-NL" dirty="0" smtClean="0"/>
              <a:t> analyse (2) </a:t>
            </a:r>
            <a:br>
              <a:rPr lang="nl-NL" dirty="0" smtClean="0"/>
            </a:br>
            <a:r>
              <a:rPr lang="nl-NL" dirty="0" smtClean="0"/>
              <a:t>- verdeling per </a:t>
            </a:r>
            <a:r>
              <a:rPr lang="nl-NL" dirty="0"/>
              <a:t>MBO instelling</a:t>
            </a:r>
          </a:p>
        </p:txBody>
      </p:sp>
      <p:pic>
        <p:nvPicPr>
          <p:cNvPr id="24579"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060848"/>
            <a:ext cx="8229600" cy="4797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jdelijke aanduiding voor datum 5"/>
          <p:cNvSpPr>
            <a:spLocks noGrp="1"/>
          </p:cNvSpPr>
          <p:nvPr>
            <p:ph type="dt" sz="half" idx="10"/>
          </p:nvPr>
        </p:nvSpPr>
        <p:spPr/>
        <p:txBody>
          <a:bodyPr/>
          <a:lstStyle/>
          <a:p>
            <a:r>
              <a:rPr lang="nl-NL" smtClean="0"/>
              <a:t>18 januari 2012</a:t>
            </a:r>
            <a:endParaRPr lang="nl-NL"/>
          </a:p>
        </p:txBody>
      </p:sp>
      <p:sp>
        <p:nvSpPr>
          <p:cNvPr id="7" name="Tijdelijke aanduiding voor voettekst 6"/>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858294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541" t="20052" r="8855" b="7421"/>
          <a:stretch/>
        </p:blipFill>
        <p:spPr bwMode="auto">
          <a:xfrm>
            <a:off x="323528" y="472480"/>
            <a:ext cx="8820472" cy="606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532582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 en hoe nu verder?</a:t>
            </a:r>
            <a:endParaRPr lang="nl-NL" dirty="0"/>
          </a:p>
        </p:txBody>
      </p:sp>
      <p:sp>
        <p:nvSpPr>
          <p:cNvPr id="3" name="Tijdelijke aanduiding voor inhoud 2"/>
          <p:cNvSpPr>
            <a:spLocks noGrp="1"/>
          </p:cNvSpPr>
          <p:nvPr>
            <p:ph idx="1"/>
          </p:nvPr>
        </p:nvSpPr>
        <p:spPr/>
        <p:txBody>
          <a:bodyPr/>
          <a:lstStyle/>
          <a:p>
            <a:r>
              <a:rPr lang="nl-NL" dirty="0" smtClean="0"/>
              <a:t>Inzicht groter, maar wat doe je met deze informatie?</a:t>
            </a:r>
          </a:p>
          <a:p>
            <a:pPr marL="0" indent="0">
              <a:buNone/>
            </a:pPr>
            <a:endParaRPr lang="nl-NL" dirty="0" smtClean="0"/>
          </a:p>
          <a:p>
            <a:r>
              <a:rPr lang="nl-NL" dirty="0" smtClean="0"/>
              <a:t>In de toekomst: </a:t>
            </a:r>
            <a:br>
              <a:rPr lang="nl-NL" dirty="0" smtClean="0"/>
            </a:br>
            <a:r>
              <a:rPr lang="nl-NL" dirty="0" smtClean="0"/>
              <a:t>Rol van de Onderwijs Catalogus in dit kader?</a:t>
            </a:r>
            <a:endParaRPr lang="nl-NL" dirty="0"/>
          </a:p>
        </p:txBody>
      </p:sp>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772227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1667" y="980728"/>
            <a:ext cx="6960773" cy="4932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jdelijke aanduiding voor inhoud 2"/>
          <p:cNvSpPr>
            <a:spLocks noGrp="1"/>
          </p:cNvSpPr>
          <p:nvPr>
            <p:ph idx="4294967295"/>
          </p:nvPr>
        </p:nvSpPr>
        <p:spPr>
          <a:xfrm>
            <a:off x="1518196" y="4574704"/>
            <a:ext cx="4176464" cy="1512565"/>
          </a:xfrm>
        </p:spPr>
        <p:txBody>
          <a:bodyPr/>
          <a:lstStyle/>
          <a:p>
            <a:pPr marL="0" indent="0" algn="ctr">
              <a:buNone/>
            </a:pPr>
            <a:r>
              <a:rPr lang="nl-NL" sz="8800" dirty="0" smtClean="0">
                <a:solidFill>
                  <a:schemeClr val="bg1"/>
                </a:solidFill>
              </a:rPr>
              <a:t>Vragen</a:t>
            </a:r>
          </a:p>
          <a:p>
            <a:pPr marL="0" indent="0" algn="ctr">
              <a:buNone/>
            </a:pPr>
            <a:endParaRPr lang="nl-NL" sz="8800" dirty="0"/>
          </a:p>
        </p:txBody>
      </p:sp>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241647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nl-NL" dirty="0"/>
              <a:t>Opleidingen assortiment</a:t>
            </a:r>
          </a:p>
        </p:txBody>
      </p:sp>
      <p:sp>
        <p:nvSpPr>
          <p:cNvPr id="88067" name="Rectangle 3"/>
          <p:cNvSpPr>
            <a:spLocks noGrp="1" noChangeArrowheads="1"/>
          </p:cNvSpPr>
          <p:nvPr>
            <p:ph type="body" idx="1"/>
          </p:nvPr>
        </p:nvSpPr>
        <p:spPr/>
        <p:txBody>
          <a:bodyPr/>
          <a:lstStyle/>
          <a:p>
            <a:pPr>
              <a:lnSpc>
                <a:spcPct val="80000"/>
              </a:lnSpc>
            </a:pPr>
            <a:r>
              <a:rPr lang="nl-NL" sz="2800" dirty="0"/>
              <a:t>Jaarlijkse overweging: </a:t>
            </a:r>
          </a:p>
          <a:p>
            <a:pPr>
              <a:lnSpc>
                <a:spcPct val="80000"/>
              </a:lnSpc>
              <a:buFontTx/>
              <a:buNone/>
            </a:pPr>
            <a:r>
              <a:rPr lang="nl-NL" sz="2800" dirty="0"/>
              <a:t>	welk assortiment</a:t>
            </a:r>
          </a:p>
          <a:p>
            <a:pPr>
              <a:lnSpc>
                <a:spcPct val="80000"/>
              </a:lnSpc>
            </a:pPr>
            <a:r>
              <a:rPr lang="nl-NL" sz="2800" dirty="0"/>
              <a:t>Strategische </a:t>
            </a:r>
            <a:r>
              <a:rPr lang="nl-NL" sz="2800" dirty="0" smtClean="0"/>
              <a:t>agenda: doelmatigheid</a:t>
            </a:r>
            <a:endParaRPr lang="nl-NL" sz="2800" dirty="0"/>
          </a:p>
          <a:p>
            <a:pPr>
              <a:lnSpc>
                <a:spcPct val="80000"/>
              </a:lnSpc>
            </a:pPr>
            <a:r>
              <a:rPr lang="nl-NL" sz="2800" dirty="0"/>
              <a:t>Input vanuit verschillende kanalen:</a:t>
            </a:r>
          </a:p>
          <a:p>
            <a:pPr lvl="1">
              <a:lnSpc>
                <a:spcPct val="80000"/>
              </a:lnSpc>
            </a:pPr>
            <a:r>
              <a:rPr lang="nl-NL" sz="2400" dirty="0" smtClean="0"/>
              <a:t>Maatschappelijke ontwikkelingen</a:t>
            </a:r>
            <a:endParaRPr lang="nl-NL" sz="2400" dirty="0"/>
          </a:p>
          <a:p>
            <a:pPr lvl="1">
              <a:lnSpc>
                <a:spcPct val="80000"/>
              </a:lnSpc>
            </a:pPr>
            <a:r>
              <a:rPr lang="nl-NL" sz="2400" dirty="0"/>
              <a:t>Kenniscentra</a:t>
            </a:r>
          </a:p>
          <a:p>
            <a:pPr lvl="1">
              <a:lnSpc>
                <a:spcPct val="80000"/>
              </a:lnSpc>
            </a:pPr>
            <a:r>
              <a:rPr lang="nl-NL" sz="2400" dirty="0"/>
              <a:t>Regionale ontwikkelingen </a:t>
            </a:r>
          </a:p>
          <a:p>
            <a:pPr lvl="1">
              <a:lnSpc>
                <a:spcPct val="80000"/>
              </a:lnSpc>
            </a:pPr>
            <a:r>
              <a:rPr lang="nl-NL" sz="2400" dirty="0"/>
              <a:t>Deelnemersbelangstelling</a:t>
            </a:r>
          </a:p>
          <a:p>
            <a:pPr lvl="1">
              <a:lnSpc>
                <a:spcPct val="80000"/>
              </a:lnSpc>
            </a:pPr>
            <a:r>
              <a:rPr lang="nl-NL" sz="2400" dirty="0" smtClean="0"/>
              <a:t>Eigen inzicht ROC</a:t>
            </a:r>
            <a:endParaRPr lang="nl-NL" sz="2400" dirty="0"/>
          </a:p>
          <a:p>
            <a:pPr lvl="1">
              <a:lnSpc>
                <a:spcPct val="80000"/>
              </a:lnSpc>
            </a:pPr>
            <a:endParaRPr lang="nl-NL" sz="2400" dirty="0"/>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71600" y="908050"/>
            <a:ext cx="7715200" cy="1143000"/>
          </a:xfrm>
        </p:spPr>
        <p:txBody>
          <a:bodyPr/>
          <a:lstStyle/>
          <a:p>
            <a:pPr algn="ctr"/>
            <a:r>
              <a:rPr lang="nl-NL" dirty="0"/>
              <a:t>Opleidingen </a:t>
            </a:r>
            <a:r>
              <a:rPr lang="nl-NL" dirty="0" smtClean="0"/>
              <a:t>assortiment ROC</a:t>
            </a:r>
            <a:endParaRPr lang="nl-NL" dirty="0"/>
          </a:p>
        </p:txBody>
      </p:sp>
      <p:sp>
        <p:nvSpPr>
          <p:cNvPr id="93187" name="Rectangle 3"/>
          <p:cNvSpPr>
            <a:spLocks noGrp="1" noChangeArrowheads="1"/>
          </p:cNvSpPr>
          <p:nvPr>
            <p:ph type="body" idx="1"/>
          </p:nvPr>
        </p:nvSpPr>
        <p:spPr/>
        <p:txBody>
          <a:bodyPr/>
          <a:lstStyle/>
          <a:p>
            <a:pPr marL="0" indent="0">
              <a:buNone/>
            </a:pPr>
            <a:r>
              <a:rPr lang="nl-NL" dirty="0"/>
              <a:t>Focus </a:t>
            </a:r>
            <a:r>
              <a:rPr lang="nl-NL" dirty="0" smtClean="0"/>
              <a:t>binnen het model:</a:t>
            </a:r>
            <a:endParaRPr lang="nl-NL" dirty="0"/>
          </a:p>
          <a:p>
            <a:pPr marL="457200" lvl="1" indent="0">
              <a:buNone/>
            </a:pPr>
            <a:r>
              <a:rPr lang="nl-NL" dirty="0" smtClean="0"/>
              <a:t>4 perspectieven</a:t>
            </a:r>
            <a:endParaRPr lang="nl-NL" dirty="0"/>
          </a:p>
          <a:p>
            <a:pPr lvl="1"/>
            <a:r>
              <a:rPr lang="nl-NL" dirty="0"/>
              <a:t>Ontwikkelingen arbeidsmarkt</a:t>
            </a:r>
          </a:p>
          <a:p>
            <a:pPr lvl="1"/>
            <a:r>
              <a:rPr lang="nl-NL" dirty="0" smtClean="0"/>
              <a:t>Betaalbaarheid</a:t>
            </a:r>
            <a:endParaRPr lang="nl-NL" dirty="0"/>
          </a:p>
          <a:p>
            <a:pPr lvl="1"/>
            <a:r>
              <a:rPr lang="nl-NL" dirty="0"/>
              <a:t>Rendement </a:t>
            </a:r>
            <a:endParaRPr lang="nl-NL" dirty="0" smtClean="0"/>
          </a:p>
          <a:p>
            <a:pPr lvl="1"/>
            <a:r>
              <a:rPr lang="nl-NL" dirty="0" smtClean="0"/>
              <a:t>Omvang </a:t>
            </a:r>
          </a:p>
          <a:p>
            <a:pPr marL="457200" lvl="1" indent="0">
              <a:buNone/>
            </a:pPr>
            <a:endParaRPr lang="nl-NL" dirty="0" smtClean="0"/>
          </a:p>
          <a:p>
            <a:pPr marL="457200" lvl="1" indent="0">
              <a:buNone/>
            </a:pPr>
            <a:r>
              <a:rPr lang="en-US" dirty="0" smtClean="0"/>
              <a:t>… </a:t>
            </a:r>
            <a:r>
              <a:rPr lang="en-US" dirty="0" err="1" smtClean="0"/>
              <a:t>waarbij</a:t>
            </a:r>
            <a:r>
              <a:rPr lang="en-US" dirty="0" smtClean="0"/>
              <a:t> product = </a:t>
            </a:r>
            <a:r>
              <a:rPr lang="en-US" dirty="0" err="1" smtClean="0"/>
              <a:t>opleiding</a:t>
            </a:r>
            <a:r>
              <a:rPr lang="en-US" dirty="0" smtClean="0"/>
              <a:t> = </a:t>
            </a:r>
            <a:r>
              <a:rPr lang="en-US" dirty="0" err="1" smtClean="0"/>
              <a:t>crebo</a:t>
            </a:r>
            <a:endParaRPr lang="nl-NL" dirty="0" smtClean="0"/>
          </a:p>
          <a:p>
            <a:pPr marL="457200" lvl="1" indent="0">
              <a:buNone/>
            </a:pPr>
            <a:endParaRPr lang="nl-NL" dirty="0"/>
          </a:p>
        </p:txBody>
      </p:sp>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99592" y="908720"/>
            <a:ext cx="7499350" cy="1944886"/>
          </a:xfrm>
        </p:spPr>
        <p:txBody>
          <a:bodyPr/>
          <a:lstStyle/>
          <a:p>
            <a:pPr algn="ctr"/>
            <a:r>
              <a:rPr lang="nl-NL" sz="4800" dirty="0" smtClean="0"/>
              <a:t>Model ROC</a:t>
            </a:r>
            <a:r>
              <a:rPr lang="nl-NL" dirty="0" smtClean="0"/>
              <a:t/>
            </a:r>
            <a:br>
              <a:rPr lang="nl-NL" dirty="0" smtClean="0"/>
            </a:br>
            <a:r>
              <a:rPr lang="nl-NL" sz="3600" dirty="0" smtClean="0"/>
              <a:t>Onderlegger 1</a:t>
            </a:r>
            <a:endParaRPr lang="nl-NL" dirty="0"/>
          </a:p>
        </p:txBody>
      </p:sp>
      <p:sp>
        <p:nvSpPr>
          <p:cNvPr id="6" name="Tijdelijke aanduiding voor inhoud 5"/>
          <p:cNvSpPr>
            <a:spLocks noGrp="1"/>
          </p:cNvSpPr>
          <p:nvPr>
            <p:ph idx="1"/>
          </p:nvPr>
        </p:nvSpPr>
        <p:spPr>
          <a:xfrm>
            <a:off x="1719263" y="3035300"/>
            <a:ext cx="7462837" cy="2592388"/>
          </a:xfrm>
        </p:spPr>
        <p:txBody>
          <a:bodyPr/>
          <a:lstStyle/>
          <a:p>
            <a:pPr marL="0" indent="0">
              <a:buNone/>
            </a:pPr>
            <a:r>
              <a:rPr lang="nl-NL" dirty="0" smtClean="0"/>
              <a:t>Cijfermateriaal:</a:t>
            </a:r>
          </a:p>
          <a:p>
            <a:pPr lvl="1"/>
            <a:r>
              <a:rPr lang="nl-NL" dirty="0" smtClean="0"/>
              <a:t>Long </a:t>
            </a:r>
            <a:r>
              <a:rPr lang="nl-NL" dirty="0" err="1" smtClean="0"/>
              <a:t>tail</a:t>
            </a:r>
            <a:endParaRPr lang="nl-NL" dirty="0" smtClean="0"/>
          </a:p>
          <a:p>
            <a:pPr lvl="1"/>
            <a:r>
              <a:rPr lang="nl-NL" dirty="0" smtClean="0"/>
              <a:t>Kans op werk</a:t>
            </a:r>
          </a:p>
          <a:p>
            <a:pPr lvl="1"/>
            <a:r>
              <a:rPr lang="nl-NL" dirty="0" smtClean="0"/>
              <a:t>Rendement</a:t>
            </a:r>
          </a:p>
          <a:p>
            <a:pPr lvl="1"/>
            <a:r>
              <a:rPr lang="nl-NL" dirty="0" smtClean="0"/>
              <a:t>Betaalbaarheid </a:t>
            </a:r>
          </a:p>
          <a:p>
            <a:pPr lvl="1"/>
            <a:endParaRPr lang="nl-NL" dirty="0"/>
          </a:p>
        </p:txBody>
      </p:sp>
      <p:sp>
        <p:nvSpPr>
          <p:cNvPr id="4" name="Titel 1"/>
          <p:cNvSpPr txBox="1">
            <a:spLocks/>
          </p:cNvSpPr>
          <p:nvPr/>
        </p:nvSpPr>
        <p:spPr>
          <a:xfrm>
            <a:off x="899592" y="1052736"/>
            <a:ext cx="7772400" cy="1899642"/>
          </a:xfrm>
          <a:prstGeom prst="rect">
            <a:avLst/>
          </a:prstGeom>
        </p:spPr>
        <p:txBody>
          <a:bodyPr/>
          <a:lstStyle>
            <a:lvl1pPr algn="l" rtl="0" fontAlgn="base">
              <a:spcBef>
                <a:spcPct val="0"/>
              </a:spcBef>
              <a:spcAft>
                <a:spcPct val="0"/>
              </a:spcAft>
              <a:defRPr sz="4400">
                <a:solidFill>
                  <a:srgbClr val="9E0389"/>
                </a:solidFill>
                <a:latin typeface="+mj-lt"/>
                <a:ea typeface="+mj-ea"/>
                <a:cs typeface="+mj-cs"/>
              </a:defRPr>
            </a:lvl1pPr>
            <a:lvl2pPr algn="l" rtl="0" fontAlgn="base">
              <a:spcBef>
                <a:spcPct val="0"/>
              </a:spcBef>
              <a:spcAft>
                <a:spcPct val="0"/>
              </a:spcAft>
              <a:defRPr sz="4400">
                <a:solidFill>
                  <a:srgbClr val="9E0389"/>
                </a:solidFill>
                <a:latin typeface="Arial" charset="0"/>
              </a:defRPr>
            </a:lvl2pPr>
            <a:lvl3pPr algn="l" rtl="0" fontAlgn="base">
              <a:spcBef>
                <a:spcPct val="0"/>
              </a:spcBef>
              <a:spcAft>
                <a:spcPct val="0"/>
              </a:spcAft>
              <a:defRPr sz="4400">
                <a:solidFill>
                  <a:srgbClr val="9E0389"/>
                </a:solidFill>
                <a:latin typeface="Arial" charset="0"/>
              </a:defRPr>
            </a:lvl3pPr>
            <a:lvl4pPr algn="l" rtl="0" fontAlgn="base">
              <a:spcBef>
                <a:spcPct val="0"/>
              </a:spcBef>
              <a:spcAft>
                <a:spcPct val="0"/>
              </a:spcAft>
              <a:defRPr sz="4400">
                <a:solidFill>
                  <a:srgbClr val="9E0389"/>
                </a:solidFill>
                <a:latin typeface="Arial" charset="0"/>
              </a:defRPr>
            </a:lvl4pPr>
            <a:lvl5pPr algn="l" rtl="0" fontAlgn="base">
              <a:spcBef>
                <a:spcPct val="0"/>
              </a:spcBef>
              <a:spcAft>
                <a:spcPct val="0"/>
              </a:spcAft>
              <a:defRPr sz="4400">
                <a:solidFill>
                  <a:srgbClr val="9E0389"/>
                </a:solidFill>
                <a:latin typeface="Arial" charset="0"/>
              </a:defRPr>
            </a:lvl5pPr>
            <a:lvl6pPr marL="457200" algn="l" rtl="0" fontAlgn="base">
              <a:spcBef>
                <a:spcPct val="0"/>
              </a:spcBef>
              <a:spcAft>
                <a:spcPct val="0"/>
              </a:spcAft>
              <a:defRPr sz="4400">
                <a:solidFill>
                  <a:srgbClr val="9E0389"/>
                </a:solidFill>
                <a:latin typeface="Arial" charset="0"/>
              </a:defRPr>
            </a:lvl6pPr>
            <a:lvl7pPr marL="914400" algn="l" rtl="0" fontAlgn="base">
              <a:spcBef>
                <a:spcPct val="0"/>
              </a:spcBef>
              <a:spcAft>
                <a:spcPct val="0"/>
              </a:spcAft>
              <a:defRPr sz="4400">
                <a:solidFill>
                  <a:srgbClr val="9E0389"/>
                </a:solidFill>
                <a:latin typeface="Arial" charset="0"/>
              </a:defRPr>
            </a:lvl7pPr>
            <a:lvl8pPr marL="1371600" algn="l" rtl="0" fontAlgn="base">
              <a:spcBef>
                <a:spcPct val="0"/>
              </a:spcBef>
              <a:spcAft>
                <a:spcPct val="0"/>
              </a:spcAft>
              <a:defRPr sz="4400">
                <a:solidFill>
                  <a:srgbClr val="9E0389"/>
                </a:solidFill>
                <a:latin typeface="Arial" charset="0"/>
              </a:defRPr>
            </a:lvl8pPr>
            <a:lvl9pPr marL="1828800" algn="l" rtl="0" fontAlgn="base">
              <a:spcBef>
                <a:spcPct val="0"/>
              </a:spcBef>
              <a:spcAft>
                <a:spcPct val="0"/>
              </a:spcAft>
              <a:defRPr sz="4400">
                <a:solidFill>
                  <a:srgbClr val="9E0389"/>
                </a:solidFill>
                <a:latin typeface="Arial" charset="0"/>
              </a:defRPr>
            </a:lvl9pPr>
          </a:lstStyle>
          <a:p>
            <a:pPr algn="ctr"/>
            <a:endParaRPr lang="nl-NL" dirty="0"/>
          </a:p>
        </p:txBody>
      </p:sp>
      <p:sp>
        <p:nvSpPr>
          <p:cNvPr id="7" name="Tijdelijke aanduiding voor datum 6"/>
          <p:cNvSpPr>
            <a:spLocks noGrp="1"/>
          </p:cNvSpPr>
          <p:nvPr>
            <p:ph type="dt" sz="half" idx="10"/>
          </p:nvPr>
        </p:nvSpPr>
        <p:spPr/>
        <p:txBody>
          <a:bodyPr/>
          <a:lstStyle/>
          <a:p>
            <a:r>
              <a:rPr lang="nl-NL" smtClean="0"/>
              <a:t>18 januari 2012</a:t>
            </a:r>
            <a:endParaRPr lang="nl-NL"/>
          </a:p>
        </p:txBody>
      </p:sp>
      <p:sp>
        <p:nvSpPr>
          <p:cNvPr id="8" name="Tijdelijke aanduiding voor voettekst 7"/>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2626311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b="1" dirty="0" smtClean="0"/>
              <a:t>Long tail</a:t>
            </a:r>
            <a:br>
              <a:rPr lang="en-US" sz="4000" b="1" dirty="0" smtClean="0"/>
            </a:br>
            <a:endParaRPr lang="nl-NL" sz="4000" b="1" dirty="0"/>
          </a:p>
        </p:txBody>
      </p:sp>
      <p:sp>
        <p:nvSpPr>
          <p:cNvPr id="3" name="Tijdelijke aanduiding voor inhoud 2"/>
          <p:cNvSpPr>
            <a:spLocks noGrp="1"/>
          </p:cNvSpPr>
          <p:nvPr>
            <p:ph idx="1"/>
          </p:nvPr>
        </p:nvSpPr>
        <p:spPr/>
        <p:txBody>
          <a:bodyPr/>
          <a:lstStyle/>
          <a:p>
            <a:pPr>
              <a:buFont typeface="Arial" pitchFamily="34" charset="0"/>
              <a:buChar char="•"/>
            </a:pPr>
            <a:r>
              <a:rPr lang="en-US" dirty="0" err="1" smtClean="0"/>
              <a:t>Definitie</a:t>
            </a:r>
            <a:r>
              <a:rPr lang="en-US" dirty="0" smtClean="0"/>
              <a:t>: </a:t>
            </a:r>
            <a:br>
              <a:rPr lang="en-US" dirty="0" smtClean="0"/>
            </a:br>
            <a:r>
              <a:rPr lang="en-US" dirty="0" err="1" smtClean="0"/>
              <a:t>Afzet</a:t>
            </a:r>
            <a:r>
              <a:rPr lang="en-US" dirty="0" smtClean="0"/>
              <a:t> van product = </a:t>
            </a:r>
            <a:r>
              <a:rPr lang="en-US" dirty="0" err="1" smtClean="0"/>
              <a:t>aantal</a:t>
            </a:r>
            <a:r>
              <a:rPr lang="en-US" dirty="0" smtClean="0"/>
              <a:t> </a:t>
            </a:r>
            <a:r>
              <a:rPr lang="en-US" dirty="0" err="1" smtClean="0"/>
              <a:t>deelnemers</a:t>
            </a:r>
            <a:r>
              <a:rPr lang="en-US" dirty="0" smtClean="0"/>
              <a:t> per </a:t>
            </a:r>
            <a:r>
              <a:rPr lang="en-US" dirty="0" err="1" smtClean="0"/>
              <a:t>crebo</a:t>
            </a:r>
            <a:endParaRPr lang="en-US" dirty="0" smtClean="0"/>
          </a:p>
          <a:p>
            <a:pPr>
              <a:buFont typeface="Arial" pitchFamily="34" charset="0"/>
              <a:buChar char="•"/>
            </a:pPr>
            <a:r>
              <a:rPr lang="en-US" dirty="0" err="1" smtClean="0"/>
              <a:t>Informatiebron</a:t>
            </a:r>
            <a:r>
              <a:rPr lang="en-US" dirty="0" smtClean="0"/>
              <a:t>: BRON </a:t>
            </a:r>
            <a:r>
              <a:rPr lang="en-US" dirty="0" err="1" smtClean="0"/>
              <a:t>foto</a:t>
            </a:r>
            <a:r>
              <a:rPr lang="en-US" dirty="0" smtClean="0"/>
              <a:t> van DUO op </a:t>
            </a:r>
            <a:r>
              <a:rPr lang="en-US" dirty="0" err="1" smtClean="0"/>
              <a:t>peildatum</a:t>
            </a:r>
            <a:r>
              <a:rPr lang="en-US" dirty="0" smtClean="0"/>
              <a:t> 01/10 en 01/02</a:t>
            </a:r>
          </a:p>
          <a:p>
            <a:pPr marL="0" indent="0">
              <a:buNone/>
            </a:pPr>
            <a:endParaRPr lang="nl-NL" dirty="0"/>
          </a:p>
        </p:txBody>
      </p:sp>
      <p:sp>
        <p:nvSpPr>
          <p:cNvPr id="4" name="Tijdelijke aanduiding voor datum 3"/>
          <p:cNvSpPr>
            <a:spLocks noGrp="1"/>
          </p:cNvSpPr>
          <p:nvPr>
            <p:ph type="dt" sz="half" idx="10"/>
          </p:nvPr>
        </p:nvSpPr>
        <p:spPr/>
        <p:txBody>
          <a:bodyPr/>
          <a:lstStyle/>
          <a:p>
            <a:r>
              <a:rPr lang="nl-NL" smtClean="0"/>
              <a:t>18 januari 2012</a:t>
            </a:r>
            <a:endParaRPr lang="nl-NL"/>
          </a:p>
        </p:txBody>
      </p:sp>
      <p:sp>
        <p:nvSpPr>
          <p:cNvPr id="5" name="Tijdelijke aanduiding voor voettekst 4"/>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3578859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Grp="1" noChangeArrowheads="1"/>
          </p:cNvSpPr>
          <p:nvPr>
            <p:ph type="title"/>
          </p:nvPr>
        </p:nvSpPr>
        <p:spPr>
          <a:noFill/>
          <a:ln/>
        </p:spPr>
        <p:txBody>
          <a:bodyPr/>
          <a:lstStyle/>
          <a:p>
            <a:r>
              <a:rPr lang="nl-NL" sz="2400"/>
              <a:t>Lijst 1: Long Tail</a:t>
            </a:r>
          </a:p>
        </p:txBody>
      </p:sp>
      <p:graphicFrame>
        <p:nvGraphicFramePr>
          <p:cNvPr id="65690" name="Group 154"/>
          <p:cNvGraphicFramePr>
            <a:graphicFrameLocks noGrp="1"/>
          </p:cNvGraphicFramePr>
          <p:nvPr>
            <p:ph idx="1"/>
          </p:nvPr>
        </p:nvGraphicFramePr>
        <p:xfrm>
          <a:off x="1223963" y="2276475"/>
          <a:ext cx="7462837" cy="3995928"/>
        </p:xfrm>
        <a:graphic>
          <a:graphicData uri="http://schemas.openxmlformats.org/drawingml/2006/table">
            <a:tbl>
              <a:tblPr/>
              <a:tblGrid>
                <a:gridCol w="890587"/>
                <a:gridCol w="3516313"/>
                <a:gridCol w="1098550"/>
                <a:gridCol w="1098550"/>
                <a:gridCol w="858837"/>
              </a:tblGrid>
              <a:tr h="149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FFFFFF"/>
                          </a:solidFill>
                          <a:effectLst/>
                          <a:latin typeface="Arial" charset="0"/>
                          <a:cs typeface="Times New Roman" pitchFamily="18" charset="0"/>
                        </a:rPr>
                        <a:t>Crebo</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FFFFFF"/>
                          </a:solidFill>
                          <a:effectLst/>
                          <a:latin typeface="Arial" charset="0"/>
                          <a:cs typeface="Times New Roman" pitchFamily="18" charset="0"/>
                        </a:rPr>
                        <a:t>Team</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FFFFFF"/>
                          </a:solidFill>
                          <a:effectLst/>
                          <a:latin typeface="Arial" charset="0"/>
                          <a:cs typeface="Times New Roman" pitchFamily="18" charset="0"/>
                        </a:rPr>
                        <a:t>BBL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FFFFFF"/>
                          </a:solidFill>
                          <a:effectLst/>
                          <a:latin typeface="Arial" charset="0"/>
                          <a:cs typeface="Times New Roman" pitchFamily="18" charset="0"/>
                        </a:rPr>
                        <a:t>BOL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FFFFFF"/>
                          </a:solidFill>
                          <a:effectLst/>
                          <a:latin typeface="Arial" charset="0"/>
                          <a:cs typeface="Times New Roman" pitchFamily="18" charset="0"/>
                        </a:rPr>
                        <a:t>Eindtotaal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90430</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D3 Juridisch medewerker</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99</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99</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93200</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D1 Administratie</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88</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88</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90470</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D1 Administratie</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87</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87</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90435</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D3 Juridisch medewerker</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53</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64</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93230</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D4 Secretarieel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42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42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93212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D1 Administratie</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41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41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90471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D1 Administratie</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34</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34</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90522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D2 Informatie Dienstverlening</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24</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24</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10025</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D3 Juridisch medewerker</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22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22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90434</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D3 Juridisch medewerker</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14</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14</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10846</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D2 Informatie Dienstverlening</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13</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13</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10909</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D3 Juridisch medewerker</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13</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13</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90472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D4 Secretarieel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10026</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D3 Juridisch medewerker</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9</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9</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93252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D4 Secretarieel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8</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8</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93251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D4 Secretarieel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7</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7</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93233</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D4 Secretarieel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7</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7</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90431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D3 Juridisch medewerker</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6</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6</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90432</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D3 Juridisch medewerker</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6</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6</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93211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D1 Administratie</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000000"/>
                          </a:solidFill>
                          <a:effectLst/>
                          <a:latin typeface="Arial" charset="0"/>
                          <a:cs typeface="Times New Roman" pitchFamily="18" charset="0"/>
                        </a:rPr>
                        <a:t>10040</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D4 Secretarieel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0" i="0" u="none" strike="noStrike" cap="none" normalizeH="0" baseline="0" smtClean="0">
                          <a:ln>
                            <a:noFill/>
                          </a:ln>
                          <a:solidFill>
                            <a:schemeClr val="tx1"/>
                          </a:solidFill>
                          <a:effectLst/>
                          <a:latin typeface="Arial" charset="0"/>
                          <a:cs typeface="Times New Roman" pitchFamily="18" charset="0"/>
                        </a:rPr>
                        <a:t>1</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FFFFFF"/>
                          </a:solidFill>
                          <a:effectLst/>
                          <a:latin typeface="Arial" charset="0"/>
                          <a:cs typeface="Times New Roman" pitchFamily="18" charset="0"/>
                        </a:rPr>
                        <a:t>Eindtotaal</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nl-NL" sz="1000" b="0" i="0" u="none" strike="noStrike" cap="none" normalizeH="0" baseline="0" smtClean="0">
                        <a:ln>
                          <a:noFill/>
                        </a:ln>
                        <a:solidFill>
                          <a:schemeClr val="tx1"/>
                        </a:solidFill>
                        <a:effectLst/>
                        <a:latin typeface="Arial"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FFFFFF"/>
                          </a:solidFill>
                          <a:effectLst/>
                          <a:latin typeface="Arial" charset="0"/>
                          <a:cs typeface="Times New Roman" pitchFamily="18" charset="0"/>
                        </a:rPr>
                        <a:t>59</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FFFFFF"/>
                          </a:solidFill>
                          <a:effectLst/>
                          <a:latin typeface="Arial" charset="0"/>
                          <a:cs typeface="Times New Roman" pitchFamily="18" charset="0"/>
                        </a:rPr>
                        <a:t>539</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900" b="1" i="0" u="none" strike="noStrike" cap="none" normalizeH="0" baseline="0" smtClean="0">
                          <a:ln>
                            <a:noFill/>
                          </a:ln>
                          <a:solidFill>
                            <a:srgbClr val="FFFFFF"/>
                          </a:solidFill>
                          <a:effectLst/>
                          <a:latin typeface="Arial" charset="0"/>
                          <a:cs typeface="Times New Roman" pitchFamily="18" charset="0"/>
                        </a:rPr>
                        <a:t>598</a:t>
                      </a:r>
                      <a:endParaRPr kumimoji="0" lang="nl-NL"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1065" marR="41065" marT="0" marB="0" anchor="b" horzOverflow="overflow">
                    <a:lnL w="12700" cap="flat" cmpd="sng" algn="ctr">
                      <a:solidFill>
                        <a:srgbClr val="A3027B"/>
                      </a:solidFill>
                      <a:prstDash val="solid"/>
                      <a:round/>
                      <a:headEnd type="none" w="med" len="med"/>
                      <a:tailEnd type="none" w="med" len="med"/>
                    </a:lnL>
                    <a:lnR w="12700" cap="flat" cmpd="sng" algn="ctr">
                      <a:solidFill>
                        <a:srgbClr val="A3027B"/>
                      </a:solidFill>
                      <a:prstDash val="solid"/>
                      <a:round/>
                      <a:headEnd type="none" w="med" len="med"/>
                      <a:tailEnd type="none" w="med" len="med"/>
                    </a:lnR>
                    <a:lnT w="12700" cap="flat" cmpd="sng" algn="ctr">
                      <a:solidFill>
                        <a:srgbClr val="A3027B"/>
                      </a:solidFill>
                      <a:prstDash val="solid"/>
                      <a:round/>
                      <a:headEnd type="none" w="med" len="med"/>
                      <a:tailEnd type="none" w="med" len="med"/>
                    </a:lnT>
                    <a:lnB w="12700" cap="flat" cmpd="sng" algn="ctr">
                      <a:solidFill>
                        <a:srgbClr val="A3027B"/>
                      </a:solidFill>
                      <a:prstDash val="solid"/>
                      <a:round/>
                      <a:headEnd type="none" w="med" len="med"/>
                      <a:tailEnd type="none" w="med" len="med"/>
                    </a:lnB>
                    <a:lnTlToBr>
                      <a:noFill/>
                    </a:lnTlToBr>
                    <a:lnBlToTr>
                      <a:noFill/>
                    </a:lnBlToTr>
                    <a:solidFill>
                      <a:srgbClr val="A3027B"/>
                    </a:solidFill>
                  </a:tcPr>
                </a:tc>
              </a:tr>
            </a:tbl>
          </a:graphicData>
        </a:graphic>
      </p:graphicFrame>
      <p:sp>
        <p:nvSpPr>
          <p:cNvPr id="2" name="Tijdelijke aanduiding voor datum 1"/>
          <p:cNvSpPr>
            <a:spLocks noGrp="1"/>
          </p:cNvSpPr>
          <p:nvPr>
            <p:ph type="dt" sz="half" idx="10"/>
          </p:nvPr>
        </p:nvSpPr>
        <p:spPr/>
        <p:txBody>
          <a:bodyPr/>
          <a:lstStyle/>
          <a:p>
            <a:r>
              <a:rPr lang="nl-NL" smtClean="0"/>
              <a:t>18 januari 2012</a:t>
            </a:r>
            <a:endParaRPr lang="nl-NL"/>
          </a:p>
        </p:txBody>
      </p:sp>
      <p:sp>
        <p:nvSpPr>
          <p:cNvPr id="3" name="Tijdelijke aanduiding voor voettekst 2"/>
          <p:cNvSpPr>
            <a:spLocks noGrp="1"/>
          </p:cNvSpPr>
          <p:nvPr>
            <p:ph type="ftr" sz="quarter" idx="11"/>
          </p:nvPr>
        </p:nvSpPr>
        <p:spPr/>
        <p:txBody>
          <a:bodyPr/>
          <a:lstStyle/>
          <a:p>
            <a:r>
              <a:rPr lang="nl-NL" smtClean="0"/>
              <a:t>opleidingenassortiment   </a:t>
            </a:r>
            <a:endParaRPr lang="nl-NL"/>
          </a:p>
        </p:txBody>
      </p:sp>
    </p:spTree>
    <p:extLst>
      <p:ext uri="{BB962C8B-B14F-4D97-AF65-F5344CB8AC3E}">
        <p14:creationId xmlns:p14="http://schemas.microsoft.com/office/powerpoint/2010/main" xmlns="" val="2310094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tandaardontwerp">
  <a:themeElements>
    <a:clrScheme name="3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12454</TotalTime>
  <Words>1038</Words>
  <Application>Microsoft Office PowerPoint</Application>
  <PresentationFormat>Diavoorstelling (4:3)</PresentationFormat>
  <Paragraphs>447</Paragraphs>
  <Slides>44</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44</vt:i4>
      </vt:variant>
    </vt:vector>
  </HeadingPairs>
  <TitlesOfParts>
    <vt:vector size="46" baseType="lpstr">
      <vt:lpstr>3_Standaardontwerp</vt:lpstr>
      <vt:lpstr>Grafiek</vt:lpstr>
      <vt:lpstr>Vingeroefening: op zoek naar doelmatigheid in het opleidingsassortiment </vt:lpstr>
      <vt:lpstr>Even voorstellen</vt:lpstr>
      <vt:lpstr>Agenda</vt:lpstr>
      <vt:lpstr>Doelmatigheidsvraagstuk</vt:lpstr>
      <vt:lpstr>Opleidingen assortiment</vt:lpstr>
      <vt:lpstr>Opleidingen assortiment ROC</vt:lpstr>
      <vt:lpstr>Model ROC Onderlegger 1</vt:lpstr>
      <vt:lpstr>Long tail </vt:lpstr>
      <vt:lpstr>Lijst 1: Long Tail</vt:lpstr>
      <vt:lpstr>Het past niet helemaal …</vt:lpstr>
      <vt:lpstr>Colo:”Kans op werk” </vt:lpstr>
      <vt:lpstr>Lijst 2: Kans op werk</vt:lpstr>
      <vt:lpstr>Het past niet helemaal …</vt:lpstr>
      <vt:lpstr>Betaalbaarheid</vt:lpstr>
      <vt:lpstr>Lijst 3: betaalbaarheid &amp; rendement</vt:lpstr>
      <vt:lpstr>Het past niet helemaal …</vt:lpstr>
      <vt:lpstr>Model ROC Onderlegger 2</vt:lpstr>
      <vt:lpstr>Dia 18</vt:lpstr>
      <vt:lpstr>Dia 19</vt:lpstr>
      <vt:lpstr>Dia 20</vt:lpstr>
      <vt:lpstr>Dia 21</vt:lpstr>
      <vt:lpstr>Dia 22</vt:lpstr>
      <vt:lpstr>Dia 23</vt:lpstr>
      <vt:lpstr>Model ROC Onderlegger 3</vt:lpstr>
      <vt:lpstr>Toelichting op de assen</vt:lpstr>
      <vt:lpstr>Dia 26</vt:lpstr>
      <vt:lpstr>Dia 27</vt:lpstr>
      <vt:lpstr>Macrodoelmatigheid Brabant</vt:lpstr>
      <vt:lpstr>Modellen Brabant</vt:lpstr>
      <vt:lpstr>MBO in kaart – Noord Brabant</vt:lpstr>
      <vt:lpstr>Afkortingen, Logos + kleuren</vt:lpstr>
      <vt:lpstr>Opdracht</vt:lpstr>
      <vt:lpstr>Dia 33</vt:lpstr>
      <vt:lpstr>Dia 34</vt:lpstr>
      <vt:lpstr>Dia 35</vt:lpstr>
      <vt:lpstr>Dia 36</vt:lpstr>
      <vt:lpstr>Dia 37</vt:lpstr>
      <vt:lpstr>Dia 38</vt:lpstr>
      <vt:lpstr>Dia 39</vt:lpstr>
      <vt:lpstr>Longtail analyse (2)  - verdeling per MBO instelling</vt:lpstr>
      <vt:lpstr>Longtail analyse (2)  - verdeling per MBO instelling</vt:lpstr>
      <vt:lpstr>Dia 42</vt:lpstr>
      <vt:lpstr>… en hoe nu verder?</vt:lpstr>
      <vt:lpstr>Dia 44</vt:lpstr>
    </vt:vector>
  </TitlesOfParts>
  <Company>Stichting Educatie en Beroepsonderwijs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pzacht</dc:creator>
  <cp:lastModifiedBy>janssen</cp:lastModifiedBy>
  <cp:revision>58</cp:revision>
  <dcterms:created xsi:type="dcterms:W3CDTF">2009-11-05T09:00:50Z</dcterms:created>
  <dcterms:modified xsi:type="dcterms:W3CDTF">2012-01-27T12:25:33Z</dcterms:modified>
</cp:coreProperties>
</file>