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3" r:id="rId2"/>
    <p:sldId id="258" r:id="rId3"/>
    <p:sldId id="294" r:id="rId4"/>
    <p:sldId id="295" r:id="rId5"/>
    <p:sldId id="296" r:id="rId6"/>
    <p:sldId id="297" r:id="rId7"/>
    <p:sldId id="298" r:id="rId8"/>
    <p:sldId id="269" r:id="rId9"/>
    <p:sldId id="267" r:id="rId10"/>
    <p:sldId id="281" r:id="rId11"/>
    <p:sldId id="273" r:id="rId12"/>
    <p:sldId id="274" r:id="rId13"/>
    <p:sldId id="260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1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C1E"/>
    <a:srgbClr val="CC00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2" d="100"/>
          <a:sy n="92" d="100"/>
        </p:scale>
        <p:origin x="-280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152400"/>
            <a:ext cx="304800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9600" y="381000"/>
            <a:ext cx="2971800" cy="228600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fld id="{B9A80519-958D-F749-82FC-1AA6171B0372}" type="datetime1">
              <a:rPr lang="en-US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800600" y="8686800"/>
            <a:ext cx="1828800" cy="303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6200" y="152400"/>
            <a:ext cx="381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fld id="{43BBC37E-E127-8A4F-8B49-2137D4BFD5B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106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257800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nl-NL" noProof="0" dirty="0" smtClean="0"/>
              <a:t>Click to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</a:t>
            </a:r>
            <a:r>
              <a:rPr lang="nl-NL" noProof="0" dirty="0" err="1" smtClean="0"/>
              <a:t>Master</a:t>
            </a:r>
            <a:r>
              <a:rPr lang="nl-NL" noProof="0" dirty="0" smtClean="0"/>
              <a:t>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Second</a:t>
            </a:r>
            <a:r>
              <a:rPr lang="nl-NL" noProof="0" dirty="0" smtClean="0"/>
              <a:t>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en-US" noProof="0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152400"/>
            <a:ext cx="304800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9600" y="381000"/>
            <a:ext cx="2971800" cy="228600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fld id="{F24C98B2-B68B-7545-8EC6-74B4CE00F6BA}" type="datetime1">
              <a:rPr lang="en-US"/>
              <a:pPr/>
              <a:t>1/19/2012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800600" y="8686800"/>
            <a:ext cx="1828800" cy="303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76200" y="152400"/>
            <a:ext cx="381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fld id="{6B602BF2-1D4F-8C42-AEDD-C65E89B620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733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ts val="600"/>
      </a:spcAft>
      <a:buFont typeface="Lucida Grande" pitchFamily="-107" charset="0"/>
      <a:defRPr sz="900" b="1" kern="1200">
        <a:solidFill>
          <a:schemeClr val="tx1"/>
        </a:solidFill>
        <a:latin typeface="Arial"/>
        <a:ea typeface="ＭＳ Ｐゴシック" pitchFamily="-107" charset="-128"/>
        <a:cs typeface="Arial"/>
      </a:defRPr>
    </a:lvl1pPr>
    <a:lvl2pPr marL="185738" algn="l" defTabSz="457200" rtl="0" fontAlgn="base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2pPr>
    <a:lvl3pPr marL="358775" algn="l" defTabSz="457200" rtl="0" fontAlgn="base">
      <a:spcBef>
        <a:spcPct val="30000"/>
      </a:spcBef>
      <a:spcAft>
        <a:spcPts val="600"/>
      </a:spcAft>
      <a:buFont typeface="Lucida Grande" pitchFamily="-107" charset="0"/>
      <a:buChar char="-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3pPr>
    <a:lvl4pPr marL="539750" algn="l" defTabSz="457200" rtl="0" fontAlgn="base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4pPr>
    <a:lvl5pPr marL="719138" algn="l" defTabSz="457200" rtl="0" fontAlgn="base">
      <a:spcBef>
        <a:spcPct val="30000"/>
      </a:spcBef>
      <a:spcAft>
        <a:spcPts val="600"/>
      </a:spcAft>
      <a:buFont typeface="Lucida Grande" pitchFamily="-107" charset="0"/>
      <a:defRPr sz="700" kern="1200">
        <a:solidFill>
          <a:srgbClr val="CC006B"/>
        </a:solidFill>
        <a:latin typeface="Arial"/>
        <a:ea typeface="ＭＳ Ｐゴシック" pitchFamily="-107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02BF2-1D4F-8C42-AEDD-C65E89B620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02BF2-1D4F-8C42-AEDD-C65E89B620E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H_ppt_schetsbeeld.jpg"/>
          <p:cNvPicPr>
            <a:picLocks noChangeAspect="1"/>
          </p:cNvPicPr>
          <p:nvPr userDrawn="1"/>
        </p:nvPicPr>
        <p:blipFill>
          <a:blip r:embed="rId2"/>
          <a:srcRect l="1342" r="1342" b="45041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606425" y="862013"/>
            <a:ext cx="8537575" cy="599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Inholland_Hogeschool_Magenta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176000" y="4572000"/>
            <a:ext cx="2423400" cy="1235075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600" y="1713600"/>
            <a:ext cx="7117200" cy="1310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400" y="3024000"/>
            <a:ext cx="6530400" cy="131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27100" y="430213"/>
            <a:ext cx="8216900" cy="6427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Inholland_Monogram_P_Magenta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292400"/>
            <a:ext cx="7714800" cy="1224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610001"/>
            <a:ext cx="7444800" cy="31811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defRPr sz="3200" baseline="0"/>
            </a:lvl2pPr>
          </a:lstStyle>
          <a:p>
            <a:pPr lvl="1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774752-A967-6440-83EC-0D963D02490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0" descr="inholland-hogeschool-wit-120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030412"/>
            <a:ext cx="7444800" cy="4103987"/>
          </a:xfrm>
          <a:prstGeom prst="rect">
            <a:avLst/>
          </a:prstGeom>
        </p:spPr>
        <p:txBody>
          <a:bodyPr>
            <a:normAutofit/>
          </a:bodyPr>
          <a:lstStyle>
            <a:lvl2pPr marL="0" indent="-342000">
              <a:spcBef>
                <a:spcPts val="4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/>
            </a:lvl2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937-2E40-4E4E-B9BA-60F4F1A363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030400"/>
            <a:ext cx="7444800" cy="4096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4668-E18E-3947-89F8-0BABF76CC5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aders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59600" y="2030413"/>
            <a:ext cx="360045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14800" y="2030413"/>
            <a:ext cx="360000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011D-50C9-804B-85D9-FB60A38F0E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600" y="2030400"/>
            <a:ext cx="3600000" cy="4095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nl-NL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28863" y="2030413"/>
            <a:ext cx="3600337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FB3A-2920-A74D-9495-538B22DF11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atj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4800" y="2030400"/>
            <a:ext cx="3600000" cy="4095763"/>
          </a:xfrm>
          <a:prstGeom prst="rect">
            <a:avLst/>
          </a:prstGeom>
        </p:spPr>
        <p:txBody>
          <a:bodyPr/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endParaRPr lang="nl-NL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59263" y="2030413"/>
            <a:ext cx="3600337" cy="4095750"/>
          </a:xfrm>
          <a:prstGeom prst="rect">
            <a:avLst/>
          </a:prstGeom>
        </p:spPr>
        <p:txBody>
          <a:bodyPr/>
          <a:lstStyle>
            <a:lvl1pPr>
              <a:buFont typeface="Arial"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Lucida Grande"/>
              <a:buNone/>
              <a:defRPr b="0" baseline="0">
                <a:solidFill>
                  <a:schemeClr val="bg1"/>
                </a:solidFill>
                <a:latin typeface="+mn-lt"/>
              </a:defRPr>
            </a:lvl2pPr>
            <a:lvl3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3pPr>
            <a:lvl4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4pPr>
            <a:lvl5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0C9FC-4DAD-2A48-A291-2CBD4BC0FA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414225" y="2030413"/>
            <a:ext cx="7445375" cy="4095750"/>
          </a:xfrm>
        </p:spPr>
        <p:txBody>
          <a:bodyPr/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2448-EA63-984F-B23F-BE90B1C0BE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A33E-8626-5146-9557-26E373A921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BD33-BCB5-8045-B4E9-384BFFB865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7100" y="430213"/>
            <a:ext cx="8216900" cy="642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4588" y="641350"/>
            <a:ext cx="7715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62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40AA19-6821-6842-9197-1DE124F808F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29" name="Picture 7" descr="Inholland_Monogram_P_Wit.pd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14463" y="2030413"/>
            <a:ext cx="74453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Niveau één (Koppen)</a:t>
            </a:r>
          </a:p>
          <a:p>
            <a:pPr lvl="1"/>
            <a:r>
              <a:rPr lang="en-US"/>
              <a:t>Niveau twee (Bodytekst)</a:t>
            </a:r>
          </a:p>
          <a:p>
            <a:pPr lvl="2"/>
            <a:r>
              <a:rPr lang="en-US"/>
              <a:t>Niveau drie (Opsomming)</a:t>
            </a:r>
          </a:p>
          <a:p>
            <a:pPr lvl="3"/>
            <a:r>
              <a:rPr lang="en-US"/>
              <a:t>Niveau vier</a:t>
            </a:r>
          </a:p>
          <a:p>
            <a:pPr lvl="4"/>
            <a:r>
              <a:rPr lang="en-US"/>
              <a:t>Niveau vijf (Noot)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Arial Narrow"/>
          <a:ea typeface="ＭＳ Ｐゴシック" pitchFamily="-107" charset="-128"/>
          <a:cs typeface="Arial Narrow"/>
        </a:defRPr>
      </a:lvl1pPr>
      <a:lvl2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7" charset="0"/>
        <a:defRPr sz="2800" b="1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1pPr>
      <a:lvl2pPr marL="358775" indent="-179388" algn="l" defTabSz="457200" rtl="0" fontAlgn="base">
        <a:spcBef>
          <a:spcPct val="20000"/>
        </a:spcBef>
        <a:spcAft>
          <a:spcPct val="0"/>
        </a:spcAft>
        <a:buSzPct val="100000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2pPr>
      <a:lvl3pPr marL="628650" indent="-269875" algn="l" defTabSz="457200" rtl="0" fontAlgn="base">
        <a:spcBef>
          <a:spcPct val="20000"/>
        </a:spcBef>
        <a:spcAft>
          <a:spcPct val="0"/>
        </a:spcAft>
        <a:buSzPct val="100000"/>
        <a:buFont typeface="Lucida Grande" pitchFamily="-107" charset="0"/>
        <a:buChar char="-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3pPr>
      <a:lvl4pPr marL="809625" algn="l" defTabSz="457200" rtl="0" fontAlgn="base">
        <a:spcBef>
          <a:spcPct val="20000"/>
        </a:spcBef>
        <a:spcAft>
          <a:spcPct val="0"/>
        </a:spcAft>
        <a:buSzPct val="100000"/>
        <a:defRPr sz="20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4pPr>
      <a:lvl5pPr marL="1079500" algn="l" defTabSz="457200" rtl="0" fontAlgn="base">
        <a:spcBef>
          <a:spcPct val="20000"/>
        </a:spcBef>
        <a:spcAft>
          <a:spcPct val="0"/>
        </a:spcAft>
        <a:buSzPct val="100000"/>
        <a:defRPr sz="1600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6713" y="4572000"/>
            <a:ext cx="4510087" cy="1784350"/>
          </a:xfrm>
        </p:spPr>
        <p:txBody>
          <a:bodyPr/>
          <a:lstStyle/>
          <a:p>
            <a:pPr marL="0" indent="0"/>
            <a:r>
              <a:rPr lang="en-US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saMBO</a:t>
            </a:r>
            <a:r>
              <a:rPr lang="en-US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-ICT </a:t>
            </a:r>
            <a:r>
              <a:rPr lang="en-US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Conferentie,Tilburg</a:t>
            </a:r>
            <a:endParaRPr lang="en-US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0" indent="0"/>
            <a:r>
              <a:rPr lang="en-US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18 - 19 </a:t>
            </a:r>
            <a:r>
              <a:rPr lang="en-US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januari</a:t>
            </a:r>
            <a:r>
              <a:rPr lang="en-US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2012</a:t>
            </a:r>
          </a:p>
          <a:p>
            <a:pPr marL="0" indent="0"/>
            <a:endParaRPr lang="en-US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marL="0" indent="0"/>
            <a:r>
              <a:rPr lang="en-US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peter.hollants@inholland.nl</a:t>
            </a:r>
          </a:p>
          <a:p>
            <a:pPr marL="0" indent="0"/>
            <a:r>
              <a:rPr lang="en-US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trijntje.kraak@inholland.nl</a:t>
            </a:r>
          </a:p>
        </p:txBody>
      </p:sp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1570038" y="1712913"/>
            <a:ext cx="7116762" cy="1311275"/>
          </a:xfrm>
        </p:spPr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Inzet</a:t>
            </a:r>
            <a:r>
              <a:rPr lang="en-US" dirty="0" smtClean="0">
                <a:latin typeface="Arial Narrow" pitchFamily="-107" charset="0"/>
              </a:rPr>
              <a:t> van </a:t>
            </a:r>
            <a:r>
              <a:rPr lang="en-US" dirty="0" err="1" smtClean="0">
                <a:latin typeface="Arial Narrow" pitchFamily="-107" charset="0"/>
              </a:rPr>
              <a:t>docenten</a:t>
            </a:r>
            <a:r>
              <a:rPr lang="en-US" dirty="0" smtClean="0">
                <a:latin typeface="Arial Narrow" pitchFamily="-107" charset="0"/>
              </a:rPr>
              <a:t>:</a:t>
            </a:r>
            <a:br>
              <a:rPr lang="en-US" dirty="0" smtClean="0">
                <a:latin typeface="Arial Narrow" pitchFamily="-107" charset="0"/>
              </a:rPr>
            </a:br>
            <a:r>
              <a:rPr lang="en-US" dirty="0" smtClean="0">
                <a:latin typeface="Arial Narrow" pitchFamily="-107" charset="0"/>
              </a:rPr>
              <a:t>planning, </a:t>
            </a:r>
            <a:r>
              <a:rPr lang="en-US" dirty="0" err="1" smtClean="0">
                <a:latin typeface="Arial Narrow" pitchFamily="-107" charset="0"/>
              </a:rPr>
              <a:t>overzicht</a:t>
            </a:r>
            <a:r>
              <a:rPr lang="en-US" dirty="0" smtClean="0">
                <a:latin typeface="Arial Narrow" pitchFamily="-107" charset="0"/>
              </a:rPr>
              <a:t> en </a:t>
            </a:r>
            <a:r>
              <a:rPr lang="en-US" dirty="0" err="1" smtClean="0">
                <a:latin typeface="Arial Narrow" pitchFamily="-107" charset="0"/>
              </a:rPr>
              <a:t>kwaliteit</a:t>
            </a:r>
            <a:r>
              <a:rPr lang="en-US" dirty="0" smtClean="0">
                <a:latin typeface="Arial Narrow" pitchFamily="-107" charset="0"/>
              </a:rPr>
              <a:t> </a:t>
            </a:r>
          </a:p>
        </p:txBody>
      </p:sp>
      <p:sp>
        <p:nvSpPr>
          <p:cNvPr id="15364" name="Subtitle 5"/>
          <p:cNvSpPr>
            <a:spLocks noGrp="1"/>
          </p:cNvSpPr>
          <p:nvPr>
            <p:ph type="subTitle" idx="1"/>
          </p:nvPr>
        </p:nvSpPr>
        <p:spPr>
          <a:xfrm>
            <a:off x="2155825" y="3024188"/>
            <a:ext cx="6664647" cy="1314450"/>
          </a:xfrm>
        </p:spPr>
        <p:txBody>
          <a:bodyPr/>
          <a:lstStyle/>
          <a:p>
            <a:endParaRPr lang="en-US" sz="2400" dirty="0" smtClean="0">
              <a:latin typeface="Arial Narrow" pitchFamily="-107" charset="0"/>
            </a:endParaRPr>
          </a:p>
          <a:p>
            <a:r>
              <a:rPr lang="en-US" sz="2400" dirty="0" err="1" smtClean="0">
                <a:latin typeface="Arial Narrow" pitchFamily="-107" charset="0"/>
              </a:rPr>
              <a:t>Ontwikkeling</a:t>
            </a:r>
            <a:r>
              <a:rPr lang="en-US" sz="2400" dirty="0" smtClean="0">
                <a:latin typeface="Arial Narrow" pitchFamily="-107" charset="0"/>
              </a:rPr>
              <a:t> </a:t>
            </a:r>
            <a:r>
              <a:rPr lang="en-US" sz="2400" dirty="0" err="1" smtClean="0">
                <a:latin typeface="Arial Narrow" pitchFamily="-107" charset="0"/>
              </a:rPr>
              <a:t>inzetplanningstool</a:t>
            </a:r>
            <a:r>
              <a:rPr lang="en-US" sz="2400" dirty="0" smtClean="0">
                <a:latin typeface="Arial Narrow" pitchFamily="-107" charset="0"/>
              </a:rPr>
              <a:t> met </a:t>
            </a:r>
            <a:r>
              <a:rPr lang="en-US" sz="2400" dirty="0" err="1" smtClean="0">
                <a:latin typeface="Arial Narrow" pitchFamily="-107" charset="0"/>
              </a:rPr>
              <a:t>Ab</a:t>
            </a:r>
            <a:r>
              <a:rPr lang="en-US" sz="2400" dirty="0" smtClean="0">
                <a:latin typeface="Arial Narrow" pitchFamily="-107" charset="0"/>
              </a:rPr>
              <a:t> </a:t>
            </a:r>
            <a:r>
              <a:rPr lang="en-US" sz="2400" dirty="0" err="1" smtClean="0">
                <a:latin typeface="Arial Narrow" pitchFamily="-107" charset="0"/>
              </a:rPr>
              <a:t>Ovo</a:t>
            </a:r>
            <a:r>
              <a:rPr lang="en-US" sz="2400" dirty="0" smtClean="0">
                <a:latin typeface="Arial Narrow" pitchFamily="-107" charset="0"/>
              </a:rPr>
              <a:t> </a:t>
            </a:r>
            <a:r>
              <a:rPr lang="en-US" sz="2400" dirty="0" err="1" smtClean="0">
                <a:latin typeface="Arial Narrow" pitchFamily="-107" charset="0"/>
              </a:rPr>
              <a:t>Implementatie</a:t>
            </a:r>
            <a:r>
              <a:rPr lang="en-US" sz="2400" dirty="0" smtClean="0">
                <a:latin typeface="Arial Narrow" pitchFamily="-107" charset="0"/>
              </a:rPr>
              <a:t> </a:t>
            </a:r>
            <a:r>
              <a:rPr lang="en-US" sz="2400" dirty="0" err="1" smtClean="0">
                <a:latin typeface="Arial Narrow" pitchFamily="-107" charset="0"/>
              </a:rPr>
              <a:t>bij</a:t>
            </a:r>
            <a:r>
              <a:rPr lang="en-US" sz="2400" dirty="0" smtClean="0">
                <a:latin typeface="Arial Narrow" pitchFamily="-107" charset="0"/>
              </a:rPr>
              <a:t> </a:t>
            </a:r>
            <a:r>
              <a:rPr lang="en-US" sz="2400" dirty="0" err="1" smtClean="0">
                <a:latin typeface="Arial Narrow" pitchFamily="-107" charset="0"/>
              </a:rPr>
              <a:t>Hogeschool</a:t>
            </a:r>
            <a:r>
              <a:rPr lang="en-US" sz="2400" dirty="0" smtClean="0">
                <a:latin typeface="Arial Narrow" pitchFamily="-107" charset="0"/>
              </a:rPr>
              <a:t> </a:t>
            </a:r>
            <a:r>
              <a:rPr lang="en-US" sz="2400" dirty="0" err="1" smtClean="0">
                <a:latin typeface="Arial Narrow" pitchFamily="-107" charset="0"/>
              </a:rPr>
              <a:t>Inholland</a:t>
            </a:r>
            <a:endParaRPr lang="en-US" sz="2400" dirty="0" smtClean="0">
              <a:latin typeface="Arial Narrow" pitchFamily="-107" charset="0"/>
            </a:endParaRP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1066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BBF32F-E5E2-3F46-BFA1-021EFF2132A7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xfrm>
            <a:off x="6726238" y="638132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15250" cy="792088"/>
          </a:xfrm>
        </p:spPr>
        <p:txBody>
          <a:bodyPr/>
          <a:lstStyle/>
          <a:p>
            <a:pPr lvl="1"/>
            <a:r>
              <a:rPr lang="en-US" smtClean="0">
                <a:latin typeface="Arial Narrow" pitchFamily="-107" charset="0"/>
              </a:rPr>
              <a:t>Rapportages</a:t>
            </a:r>
            <a:br>
              <a:rPr lang="en-US" smtClean="0">
                <a:latin typeface="Arial Narrow" pitchFamily="-107" charset="0"/>
              </a:rPr>
            </a:br>
            <a:r>
              <a:rPr lang="en-US" sz="1400" smtClean="0">
                <a:latin typeface="Arial (Body)" charset="0"/>
              </a:rPr>
              <a:t> In/uitvoer  &amp; beheer van gegevens</a:t>
            </a:r>
            <a:endParaRPr lang="en-US" sz="1400" dirty="0" smtClean="0">
              <a:latin typeface="Arial Narrow" pitchFamily="-107" charset="0"/>
            </a:endParaRPr>
          </a:p>
        </p:txBody>
      </p:sp>
      <p:pic>
        <p:nvPicPr>
          <p:cNvPr id="39" name="Afbeelding 38" descr="6-piece_jigsaw_functional_model_2427534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1944215" cy="1944215"/>
          </a:xfrm>
          <a:prstGeom prst="rect">
            <a:avLst/>
          </a:prstGeom>
        </p:spPr>
      </p:pic>
      <p:grpSp>
        <p:nvGrpSpPr>
          <p:cNvPr id="27" name="Groep 26"/>
          <p:cNvGrpSpPr/>
          <p:nvPr/>
        </p:nvGrpSpPr>
        <p:grpSpPr>
          <a:xfrm>
            <a:off x="1300763" y="3519009"/>
            <a:ext cx="7447702" cy="2618912"/>
            <a:chOff x="1516786" y="3230977"/>
            <a:chExt cx="7447702" cy="2618912"/>
          </a:xfrm>
        </p:grpSpPr>
        <p:sp>
          <p:nvSpPr>
            <p:cNvPr id="17" name="Bent Arrow 7"/>
            <p:cNvSpPr/>
            <p:nvPr/>
          </p:nvSpPr>
          <p:spPr>
            <a:xfrm flipV="1">
              <a:off x="2045717" y="3230977"/>
              <a:ext cx="1374154" cy="1244029"/>
            </a:xfrm>
            <a:prstGeom prst="bentArrow">
              <a:avLst>
                <a:gd name="adj1" fmla="val 26203"/>
                <a:gd name="adj2" fmla="val 22563"/>
                <a:gd name="adj3" fmla="val 23677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11"/>
            <p:cNvSpPr/>
            <p:nvPr/>
          </p:nvSpPr>
          <p:spPr>
            <a:xfrm>
              <a:off x="3481486" y="3429000"/>
              <a:ext cx="3100736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Roosterinfo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22" name="Rounded Rectangle 13"/>
            <p:cNvSpPr/>
            <p:nvPr/>
          </p:nvSpPr>
          <p:spPr>
            <a:xfrm>
              <a:off x="3481486" y="3890206"/>
              <a:ext cx="3100736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Beschikbaarheden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23" name="Rounded Rectangle 14"/>
            <p:cNvSpPr/>
            <p:nvPr/>
          </p:nvSpPr>
          <p:spPr>
            <a:xfrm>
              <a:off x="3481486" y="4351412"/>
              <a:ext cx="3100736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Takenplaatjes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25" name="Rounded Rectangle 25"/>
            <p:cNvSpPr/>
            <p:nvPr/>
          </p:nvSpPr>
          <p:spPr>
            <a:xfrm>
              <a:off x="3481485" y="4812619"/>
              <a:ext cx="3826819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Managementrapportage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8" name="Rounded Rectangle 14"/>
            <p:cNvSpPr/>
            <p:nvPr/>
          </p:nvSpPr>
          <p:spPr>
            <a:xfrm>
              <a:off x="3481486" y="5273826"/>
              <a:ext cx="3826818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smtClean="0">
                  <a:ln w="50800"/>
                  <a:solidFill>
                    <a:srgbClr val="FF0000"/>
                  </a:solidFill>
                </a:rPr>
                <a:t>Geen systeemkoppeling</a:t>
              </a:r>
              <a:endParaRPr lang="en-US" sz="2000" b="1" dirty="0">
                <a:ln w="50800"/>
                <a:solidFill>
                  <a:srgbClr val="FF0000"/>
                </a:solidFill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516786" y="4475006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smtClean="0">
                  <a:solidFill>
                    <a:schemeClr val="bg2"/>
                  </a:solidFill>
                </a:rPr>
                <a:t>Excel, XML, PDF</a:t>
              </a:r>
              <a:endParaRPr lang="nl-NL" b="1">
                <a:solidFill>
                  <a:schemeClr val="bg2"/>
                </a:solidFill>
              </a:endParaRPr>
            </a:p>
          </p:txBody>
        </p:sp>
        <p:pic>
          <p:nvPicPr>
            <p:cNvPr id="24" name="Afbeelding 23" descr="casual-man-working-on-computer-and-smiling-thumb729985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5167" y="3429000"/>
              <a:ext cx="1679321" cy="186964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xfrm>
            <a:off x="6974904" y="6376242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>
          <a:xfrm>
            <a:off x="971600" y="332655"/>
            <a:ext cx="7715250" cy="792089"/>
          </a:xfrm>
        </p:spPr>
        <p:txBody>
          <a:bodyPr/>
          <a:lstStyle/>
          <a:p>
            <a:r>
              <a:rPr lang="en-US" smtClean="0">
                <a:latin typeface="Arial Narrow" pitchFamily="-107" charset="0"/>
              </a:rPr>
              <a:t>Invoer gegevens</a:t>
            </a:r>
            <a:r>
              <a:rPr lang="en-US" sz="1400" smtClean="0">
                <a:latin typeface="Arial (Body)" charset="0"/>
              </a:rPr>
              <a:t/>
            </a:r>
            <a:br>
              <a:rPr lang="en-US" sz="1400" smtClean="0"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In/uitvoer  &amp; beheer van gegevens </a:t>
            </a:r>
            <a:r>
              <a:rPr lang="en-US" smtClean="0">
                <a:latin typeface="Arial Narrow" pitchFamily="-107" charset="0"/>
              </a:rPr>
              <a:t/>
            </a:r>
            <a:br>
              <a:rPr lang="en-US" smtClean="0">
                <a:latin typeface="Arial Narrow" pitchFamily="-107" charset="0"/>
              </a:rPr>
            </a:br>
            <a:endParaRPr lang="en-US" dirty="0" smtClean="0">
              <a:latin typeface="Arial Narrow" pitchFamily="-107" charset="0"/>
            </a:endParaRPr>
          </a:p>
        </p:txBody>
      </p:sp>
      <p:pic>
        <p:nvPicPr>
          <p:cNvPr id="39" name="Afbeelding 38" descr="6-piece_jigsaw_functional_model_2427534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53" y="2996951"/>
            <a:ext cx="1944215" cy="1944215"/>
          </a:xfrm>
          <a:prstGeom prst="rect">
            <a:avLst/>
          </a:prstGeom>
        </p:spPr>
      </p:pic>
      <p:grpSp>
        <p:nvGrpSpPr>
          <p:cNvPr id="29" name="Groep 28"/>
          <p:cNvGrpSpPr/>
          <p:nvPr/>
        </p:nvGrpSpPr>
        <p:grpSpPr>
          <a:xfrm>
            <a:off x="2660427" y="980728"/>
            <a:ext cx="6952133" cy="1806202"/>
            <a:chOff x="1907705" y="980729"/>
            <a:chExt cx="6264695" cy="1806202"/>
          </a:xfrm>
        </p:grpSpPr>
        <p:sp>
          <p:nvSpPr>
            <p:cNvPr id="17" name="Bent Arrow 7"/>
            <p:cNvSpPr/>
            <p:nvPr/>
          </p:nvSpPr>
          <p:spPr>
            <a:xfrm rot="16200000" flipH="1">
              <a:off x="1957030" y="1363452"/>
              <a:ext cx="1374154" cy="1472803"/>
            </a:xfrm>
            <a:prstGeom prst="bentArrow">
              <a:avLst>
                <a:gd name="adj1" fmla="val 26203"/>
                <a:gd name="adj2" fmla="val 22563"/>
                <a:gd name="adj3" fmla="val 23677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11"/>
            <p:cNvSpPr/>
            <p:nvPr/>
          </p:nvSpPr>
          <p:spPr>
            <a:xfrm>
              <a:off x="3380506" y="980729"/>
              <a:ext cx="4791894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Inlezen van een excelbestand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22" name="Rounded Rectangle 13"/>
            <p:cNvSpPr/>
            <p:nvPr/>
          </p:nvSpPr>
          <p:spPr>
            <a:xfrm>
              <a:off x="3380506" y="1484785"/>
              <a:ext cx="4071814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Intypen (in de tool)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23" name="Rounded Rectangle 14"/>
            <p:cNvSpPr/>
            <p:nvPr/>
          </p:nvSpPr>
          <p:spPr>
            <a:xfrm>
              <a:off x="3380506" y="1988841"/>
              <a:ext cx="4071814" cy="57606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000" b="1" smtClean="0">
                  <a:ln w="50800"/>
                  <a:solidFill>
                    <a:srgbClr val="FF0000"/>
                  </a:solidFill>
                </a:rPr>
                <a:t>Geen systeemkoppeling</a:t>
              </a:r>
              <a:endParaRPr lang="en-US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16" name="Afbeelding 15" descr="inleesbestan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845" y="2529548"/>
            <a:ext cx="4540884" cy="3849287"/>
          </a:xfrm>
          <a:prstGeom prst="rect">
            <a:avLst/>
          </a:prstGeom>
        </p:spPr>
      </p:pic>
      <p:pic>
        <p:nvPicPr>
          <p:cNvPr id="19" name="Afbeelding 18" descr="inleesbestan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842" y="2507139"/>
            <a:ext cx="4551568" cy="4234227"/>
          </a:xfrm>
          <a:prstGeom prst="rect">
            <a:avLst/>
          </a:prstGeom>
        </p:spPr>
      </p:pic>
      <p:grpSp>
        <p:nvGrpSpPr>
          <p:cNvPr id="27" name="Groep 26"/>
          <p:cNvGrpSpPr/>
          <p:nvPr/>
        </p:nvGrpSpPr>
        <p:grpSpPr>
          <a:xfrm>
            <a:off x="4203952" y="4477181"/>
            <a:ext cx="4688528" cy="1264205"/>
            <a:chOff x="3230347" y="4477182"/>
            <a:chExt cx="4688528" cy="1264205"/>
          </a:xfrm>
        </p:grpSpPr>
        <p:sp>
          <p:nvSpPr>
            <p:cNvPr id="25" name="Tekstvak 24"/>
            <p:cNvSpPr txBox="1"/>
            <p:nvPr/>
          </p:nvSpPr>
          <p:spPr>
            <a:xfrm>
              <a:off x="3230347" y="5341277"/>
              <a:ext cx="1125629" cy="400110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2000" b="1" smtClean="0">
                  <a:solidFill>
                    <a:schemeClr val="bg1"/>
                  </a:solidFill>
                </a:rPr>
                <a:t>Planner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294712" y="4477182"/>
              <a:ext cx="1624163" cy="707886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2000" b="1" smtClean="0">
                  <a:solidFill>
                    <a:schemeClr val="bg1"/>
                  </a:solidFill>
                </a:rPr>
                <a:t>Functioneel</a:t>
              </a:r>
            </a:p>
            <a:p>
              <a:r>
                <a:rPr lang="nl-NL" sz="2000" b="1" smtClean="0">
                  <a:solidFill>
                    <a:schemeClr val="bg1"/>
                  </a:solidFill>
                </a:rPr>
                <a:t>Beheer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xfrm>
            <a:off x="6726238" y="637624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5250" cy="627410"/>
          </a:xfrm>
        </p:spPr>
        <p:txBody>
          <a:bodyPr/>
          <a:lstStyle/>
          <a:p>
            <a:r>
              <a:rPr lang="en-US" smtClean="0">
                <a:latin typeface="Arial Narrow" pitchFamily="-107" charset="0"/>
              </a:rPr>
              <a:t>Beheer gegevens</a:t>
            </a:r>
            <a:br>
              <a:rPr lang="en-US" smtClean="0">
                <a:latin typeface="Arial Narrow" pitchFamily="-107" charset="0"/>
              </a:rPr>
            </a:br>
            <a:r>
              <a:rPr lang="en-US" sz="1400" smtClean="0">
                <a:latin typeface="Arial (Body)" charset="0"/>
              </a:rPr>
              <a:t> In/uitvoer  &amp; beheer van gegevens </a:t>
            </a:r>
            <a:r>
              <a:rPr lang="en-US" smtClean="0">
                <a:latin typeface="Arial Narrow" pitchFamily="-107" charset="0"/>
              </a:rPr>
              <a:t/>
            </a:r>
            <a:br>
              <a:rPr lang="en-US" smtClean="0">
                <a:latin typeface="Arial Narrow" pitchFamily="-107" charset="0"/>
              </a:rPr>
            </a:b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1763688" y="1537628"/>
            <a:ext cx="6840755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2800" b="1" smtClean="0">
                <a:ln w="50800"/>
                <a:solidFill>
                  <a:schemeClr val="bg1">
                    <a:shade val="50000"/>
                  </a:schemeClr>
                </a:solidFill>
              </a:rPr>
              <a:t>Functioneel Beheer</a:t>
            </a:r>
            <a:endParaRPr lang="nl-NL" sz="2800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126" name="Groep 125"/>
          <p:cNvGrpSpPr/>
          <p:nvPr/>
        </p:nvGrpSpPr>
        <p:grpSpPr>
          <a:xfrm>
            <a:off x="1763688" y="1988840"/>
            <a:ext cx="6912768" cy="4123040"/>
            <a:chOff x="1763688" y="1988840"/>
            <a:chExt cx="6912768" cy="4123040"/>
          </a:xfrm>
        </p:grpSpPr>
        <p:grpSp>
          <p:nvGrpSpPr>
            <p:cNvPr id="26" name="Groep 25"/>
            <p:cNvGrpSpPr/>
            <p:nvPr/>
          </p:nvGrpSpPr>
          <p:grpSpPr>
            <a:xfrm>
              <a:off x="1835696" y="1988840"/>
              <a:ext cx="1368152" cy="1656184"/>
              <a:chOff x="3779912" y="2060848"/>
              <a:chExt cx="1368152" cy="1656184"/>
            </a:xfrm>
          </p:grpSpPr>
          <p:pic>
            <p:nvPicPr>
              <p:cNvPr id="20" name="Afbeelding 19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24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3203848" y="1988840"/>
              <a:ext cx="1368152" cy="1656184"/>
              <a:chOff x="3779912" y="2060848"/>
              <a:chExt cx="1368152" cy="1656184"/>
            </a:xfrm>
          </p:grpSpPr>
          <p:pic>
            <p:nvPicPr>
              <p:cNvPr id="28" name="Afbeelding 27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29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30" name="Groep 29"/>
            <p:cNvGrpSpPr/>
            <p:nvPr/>
          </p:nvGrpSpPr>
          <p:grpSpPr>
            <a:xfrm>
              <a:off x="4572000" y="1988840"/>
              <a:ext cx="1368152" cy="1656184"/>
              <a:chOff x="3779912" y="2060848"/>
              <a:chExt cx="1368152" cy="1656184"/>
            </a:xfrm>
          </p:grpSpPr>
          <p:pic>
            <p:nvPicPr>
              <p:cNvPr id="31" name="Afbeelding 30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32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33" name="Groep 32"/>
            <p:cNvGrpSpPr/>
            <p:nvPr/>
          </p:nvGrpSpPr>
          <p:grpSpPr>
            <a:xfrm>
              <a:off x="5940152" y="1988840"/>
              <a:ext cx="1368152" cy="1656184"/>
              <a:chOff x="3779912" y="2060848"/>
              <a:chExt cx="1368152" cy="1656184"/>
            </a:xfrm>
          </p:grpSpPr>
          <p:pic>
            <p:nvPicPr>
              <p:cNvPr id="34" name="Afbeelding 33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35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36" name="Groep 35"/>
            <p:cNvGrpSpPr/>
            <p:nvPr/>
          </p:nvGrpSpPr>
          <p:grpSpPr>
            <a:xfrm>
              <a:off x="7308304" y="1988840"/>
              <a:ext cx="1368152" cy="1656184"/>
              <a:chOff x="3779912" y="2060848"/>
              <a:chExt cx="1368152" cy="1656184"/>
            </a:xfrm>
          </p:grpSpPr>
          <p:pic>
            <p:nvPicPr>
              <p:cNvPr id="37" name="Afbeelding 36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38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1835696" y="4005064"/>
              <a:ext cx="1368152" cy="1656184"/>
              <a:chOff x="3779912" y="2060848"/>
              <a:chExt cx="1368152" cy="1656184"/>
            </a:xfrm>
          </p:grpSpPr>
          <p:pic>
            <p:nvPicPr>
              <p:cNvPr id="41" name="Afbeelding 40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42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43" name="Groep 42"/>
            <p:cNvGrpSpPr/>
            <p:nvPr/>
          </p:nvGrpSpPr>
          <p:grpSpPr>
            <a:xfrm>
              <a:off x="3203848" y="4005064"/>
              <a:ext cx="1368152" cy="1656184"/>
              <a:chOff x="3779912" y="2060848"/>
              <a:chExt cx="1368152" cy="1656184"/>
            </a:xfrm>
          </p:grpSpPr>
          <p:pic>
            <p:nvPicPr>
              <p:cNvPr id="44" name="Afbeelding 43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45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46" name="Groep 45"/>
            <p:cNvGrpSpPr/>
            <p:nvPr/>
          </p:nvGrpSpPr>
          <p:grpSpPr>
            <a:xfrm>
              <a:off x="4572000" y="4005064"/>
              <a:ext cx="1368152" cy="1656184"/>
              <a:chOff x="3779912" y="2060848"/>
              <a:chExt cx="1368152" cy="1656184"/>
            </a:xfrm>
          </p:grpSpPr>
          <p:pic>
            <p:nvPicPr>
              <p:cNvPr id="47" name="Afbeelding 46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48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49" name="Groep 48"/>
            <p:cNvGrpSpPr/>
            <p:nvPr/>
          </p:nvGrpSpPr>
          <p:grpSpPr>
            <a:xfrm>
              <a:off x="5940152" y="4005064"/>
              <a:ext cx="1368152" cy="1656184"/>
              <a:chOff x="3779912" y="2060848"/>
              <a:chExt cx="1368152" cy="1656184"/>
            </a:xfrm>
          </p:grpSpPr>
          <p:pic>
            <p:nvPicPr>
              <p:cNvPr id="50" name="Afbeelding 49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51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grpSp>
          <p:nvGrpSpPr>
            <p:cNvPr id="52" name="Groep 51"/>
            <p:cNvGrpSpPr/>
            <p:nvPr/>
          </p:nvGrpSpPr>
          <p:grpSpPr>
            <a:xfrm>
              <a:off x="7308304" y="4005064"/>
              <a:ext cx="1368152" cy="1656184"/>
              <a:chOff x="3779912" y="2060848"/>
              <a:chExt cx="1368152" cy="1656184"/>
            </a:xfrm>
          </p:grpSpPr>
          <p:pic>
            <p:nvPicPr>
              <p:cNvPr id="53" name="Afbeelding 52" descr="6-piece_jigsaw_functional_model_24275342_std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9912" y="2492896"/>
                <a:ext cx="1224136" cy="1224136"/>
              </a:xfrm>
              <a:prstGeom prst="rect">
                <a:avLst/>
              </a:prstGeom>
            </p:spPr>
          </p:pic>
          <p:sp>
            <p:nvSpPr>
              <p:cNvPr id="54" name="Rounded Rectangle 5"/>
              <p:cNvSpPr/>
              <p:nvPr/>
            </p:nvSpPr>
            <p:spPr>
              <a:xfrm>
                <a:off x="3779912" y="2060848"/>
                <a:ext cx="1368152" cy="5760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14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Planeenheid</a:t>
                </a:r>
                <a:endParaRPr lang="en-US" sz="1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p:grpSp>
        <p:cxnSp>
          <p:nvCxnSpPr>
            <p:cNvPr id="56" name="Rechte verbindingslijn 55"/>
            <p:cNvCxnSpPr/>
            <p:nvPr/>
          </p:nvCxnSpPr>
          <p:spPr>
            <a:xfrm>
              <a:off x="1763688" y="4005064"/>
              <a:ext cx="68407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1763688" y="6111880"/>
              <a:ext cx="68407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1763688" y="2060848"/>
              <a:ext cx="68407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/>
            <p:nvPr/>
          </p:nvCxnSpPr>
          <p:spPr>
            <a:xfrm rot="5400000">
              <a:off x="-261828" y="4086364"/>
              <a:ext cx="4051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/>
            <p:nvPr/>
          </p:nvCxnSpPr>
          <p:spPr>
            <a:xfrm rot="5400000">
              <a:off x="1290989" y="3901698"/>
              <a:ext cx="3681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 rot="5400000">
              <a:off x="2663786" y="3897052"/>
              <a:ext cx="36724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 rot="16200000" flipH="1">
              <a:off x="4027294" y="3901695"/>
              <a:ext cx="3681700" cy="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/>
            <p:cNvCxnSpPr/>
            <p:nvPr/>
          </p:nvCxnSpPr>
          <p:spPr>
            <a:xfrm rot="5400000">
              <a:off x="5395442" y="3901698"/>
              <a:ext cx="3681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 rot="5400000">
              <a:off x="6578927" y="4086364"/>
              <a:ext cx="4051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vak 72"/>
            <p:cNvSpPr txBox="1"/>
            <p:nvPr/>
          </p:nvSpPr>
          <p:spPr>
            <a:xfrm>
              <a:off x="1763688" y="3707740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3131841" y="3717032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4499994" y="3726324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5868147" y="3735616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7236297" y="3744908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1763688" y="5733256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79" name="Tekstvak 78"/>
            <p:cNvSpPr txBox="1"/>
            <p:nvPr/>
          </p:nvSpPr>
          <p:spPr>
            <a:xfrm>
              <a:off x="3131841" y="5733256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80" name="Tekstvak 79"/>
            <p:cNvSpPr txBox="1"/>
            <p:nvPr/>
          </p:nvSpPr>
          <p:spPr>
            <a:xfrm>
              <a:off x="4499994" y="5733256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5868147" y="5733256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236297" y="5733256"/>
              <a:ext cx="1368151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smtClean="0"/>
                <a:t>planner</a:t>
              </a:r>
              <a:endParaRPr lang="nl-NL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Views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5" name="Afbeelding 4" descr="views F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16832"/>
            <a:ext cx="6882540" cy="22095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76256" y="1414517"/>
            <a:ext cx="14798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Functioneel</a:t>
            </a:r>
          </a:p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Beheer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1a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6" name="Afbeelding 5" descr="beheer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47" y="1987677"/>
            <a:ext cx="7276191" cy="43936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76256" y="1414517"/>
            <a:ext cx="14798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Functioneel</a:t>
            </a:r>
          </a:p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Beheer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1b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5" name="Afbeelding 4" descr="beheer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834872"/>
            <a:ext cx="8965409" cy="41144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76256" y="1414517"/>
            <a:ext cx="14798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Functioneel</a:t>
            </a:r>
          </a:p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Beheer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1c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6" name="Afbeelding 5" descr="beheer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66794"/>
            <a:ext cx="8859838" cy="500256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76256" y="1414517"/>
            <a:ext cx="14798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Functioneel</a:t>
            </a:r>
          </a:p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Beheer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1d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 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7" name="Afbeelding 6" descr="behee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8" y="1844824"/>
            <a:ext cx="8859838" cy="34973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76256" y="1414517"/>
            <a:ext cx="14798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Functioneel</a:t>
            </a:r>
          </a:p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Beheer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1e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 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5" name="Afbeelding 4" descr="beheer1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431747" cy="466031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76256" y="1414517"/>
            <a:ext cx="147989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Functioneel</a:t>
            </a:r>
          </a:p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Beheer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Views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 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6" name="Afbeelding 5" descr="views Pl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75591"/>
            <a:ext cx="8859838" cy="34976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-107" charset="0"/>
              </a:rPr>
              <a:t>Agenda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5E95F-0D40-A24D-A298-C103680F9475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4463" y="2030413"/>
            <a:ext cx="7445375" cy="3990875"/>
          </a:xfrm>
        </p:spPr>
        <p:txBody>
          <a:bodyPr>
            <a:normAutofit fontScale="92500" lnSpcReduction="10000"/>
          </a:bodyPr>
          <a:lstStyle/>
          <a:p>
            <a:pPr lvl="1" indent="-341313">
              <a:buNone/>
            </a:pPr>
            <a:r>
              <a:rPr lang="en-US" dirty="0" err="1" smtClean="0">
                <a:latin typeface="Arial (Body)" charset="0"/>
              </a:rPr>
              <a:t>Deel</a:t>
            </a:r>
            <a:r>
              <a:rPr lang="en-US" dirty="0" smtClean="0">
                <a:latin typeface="Arial (Body)" charset="0"/>
              </a:rPr>
              <a:t>  I: Het project </a:t>
            </a:r>
            <a:r>
              <a:rPr lang="en-US" dirty="0" err="1" smtClean="0">
                <a:latin typeface="Arial (Body)" charset="0"/>
              </a:rPr>
              <a:t>inzetplanning</a:t>
            </a:r>
            <a:endParaRPr lang="en-US" dirty="0" smtClean="0">
              <a:latin typeface="Arial (Body)" charset="0"/>
            </a:endParaRPr>
          </a:p>
          <a:p>
            <a:pPr marL="115887" lvl="1" indent="-457200"/>
            <a:r>
              <a:rPr lang="en-US" dirty="0" err="1" smtClean="0">
                <a:latin typeface="Arial (Body)" charset="0"/>
              </a:rPr>
              <a:t>Introductie</a:t>
            </a:r>
            <a:r>
              <a:rPr lang="en-US" dirty="0" smtClean="0">
                <a:latin typeface="Arial (Body)" charset="0"/>
              </a:rPr>
              <a:t> </a:t>
            </a:r>
          </a:p>
          <a:p>
            <a:pPr marL="115887" lvl="1" indent="-457200"/>
            <a:r>
              <a:rPr lang="en-US" dirty="0" err="1" smtClean="0">
                <a:latin typeface="Arial (Body)" charset="0"/>
              </a:rPr>
              <a:t>Aanleiding</a:t>
            </a:r>
            <a:endParaRPr lang="en-US" dirty="0" smtClean="0">
              <a:latin typeface="Arial (Body)" charset="0"/>
            </a:endParaRPr>
          </a:p>
          <a:p>
            <a:pPr marL="115887" lvl="1" indent="-457200"/>
            <a:r>
              <a:rPr lang="en-US" dirty="0" err="1" smtClean="0">
                <a:latin typeface="Arial (Body)" charset="0"/>
              </a:rPr>
              <a:t>Aanpak</a:t>
            </a:r>
            <a:endParaRPr lang="en-US" dirty="0" smtClean="0">
              <a:latin typeface="Arial (Body)" charset="0"/>
            </a:endParaRPr>
          </a:p>
          <a:p>
            <a:pPr marL="115887" lvl="1" indent="-457200">
              <a:buNone/>
            </a:pP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r>
              <a:rPr lang="en-US" dirty="0" err="1" smtClean="0">
                <a:latin typeface="Arial (Body)" charset="0"/>
              </a:rPr>
              <a:t>Deel</a:t>
            </a:r>
            <a:r>
              <a:rPr lang="en-US" dirty="0" smtClean="0">
                <a:latin typeface="Arial (Body)" charset="0"/>
              </a:rPr>
              <a:t>  II: De </a:t>
            </a:r>
            <a:r>
              <a:rPr lang="en-US" dirty="0" err="1" smtClean="0">
                <a:latin typeface="Arial (Body)" charset="0"/>
              </a:rPr>
              <a:t>inzetplanningstool</a:t>
            </a:r>
            <a:endParaRPr lang="en-US" dirty="0" smtClean="0">
              <a:latin typeface="Arial (Body)" charset="0"/>
            </a:endParaRPr>
          </a:p>
          <a:p>
            <a:pPr lvl="1" indent="-341313">
              <a:buFontTx/>
              <a:buAutoNum type="arabicPeriod"/>
            </a:pPr>
            <a:r>
              <a:rPr lang="en-US" dirty="0" err="1" smtClean="0">
                <a:latin typeface="Arial (Body)" charset="0"/>
              </a:rPr>
              <a:t>Puzzelstukjes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bij</a:t>
            </a:r>
            <a:r>
              <a:rPr lang="en-US" dirty="0" smtClean="0">
                <a:latin typeface="Arial (Body)" charset="0"/>
              </a:rPr>
              <a:t> het </a:t>
            </a:r>
            <a:r>
              <a:rPr lang="en-US" dirty="0" err="1" smtClean="0">
                <a:latin typeface="Arial (Body)" charset="0"/>
              </a:rPr>
              <a:t>plannen</a:t>
            </a:r>
            <a:endParaRPr lang="en-US" dirty="0" smtClean="0">
              <a:latin typeface="Arial (Body)" charset="0"/>
            </a:endParaRPr>
          </a:p>
          <a:p>
            <a:pPr lvl="1" indent="-341313">
              <a:buFontTx/>
              <a:buAutoNum type="arabicPeriod"/>
            </a:pPr>
            <a:r>
              <a:rPr lang="en-US" dirty="0" smtClean="0">
                <a:latin typeface="Arial (Body)" charset="0"/>
              </a:rPr>
              <a:t>In/</a:t>
            </a:r>
            <a:r>
              <a:rPr lang="en-US" dirty="0" err="1" smtClean="0">
                <a:latin typeface="Arial (Body)" charset="0"/>
              </a:rPr>
              <a:t>uitvoer</a:t>
            </a:r>
            <a:r>
              <a:rPr lang="en-US" dirty="0" smtClean="0">
                <a:latin typeface="Arial (Body)" charset="0"/>
              </a:rPr>
              <a:t>  &amp; </a:t>
            </a:r>
            <a:r>
              <a:rPr lang="en-US" dirty="0" err="1" smtClean="0">
                <a:latin typeface="Arial (Body)" charset="0"/>
              </a:rPr>
              <a:t>beheer</a:t>
            </a:r>
            <a:r>
              <a:rPr lang="en-US" dirty="0" smtClean="0">
                <a:latin typeface="Arial (Body)" charset="0"/>
              </a:rPr>
              <a:t> van </a:t>
            </a:r>
            <a:r>
              <a:rPr lang="en-US" dirty="0" err="1" smtClean="0">
                <a:latin typeface="Arial (Body)" charset="0"/>
              </a:rPr>
              <a:t>gegevens</a:t>
            </a:r>
            <a:endParaRPr lang="en-US" dirty="0" smtClean="0">
              <a:latin typeface="Arial (Body)" charset="0"/>
            </a:endParaRPr>
          </a:p>
          <a:p>
            <a:pPr lvl="1" indent="-341313">
              <a:buFontTx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inzetplanningstool</a:t>
            </a:r>
            <a:endParaRPr lang="en-US" dirty="0" smtClean="0"/>
          </a:p>
          <a:p>
            <a:pPr lvl="1" indent="-341313">
              <a:buFontTx/>
              <a:buAutoNum type="arabicPeriod"/>
            </a:pPr>
            <a:r>
              <a:rPr lang="en-US" dirty="0" err="1" smtClean="0">
                <a:latin typeface="Arial (Body)" charset="0"/>
              </a:rPr>
              <a:t>Vragen</a:t>
            </a: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endParaRPr lang="en-US" dirty="0" smtClean="0">
              <a:latin typeface="Arial (Body)" charset="0"/>
            </a:endParaRPr>
          </a:p>
          <a:p>
            <a:pPr lvl="1" indent="-341313">
              <a:buFontTx/>
              <a:buAutoNum type="arabicPeriod"/>
            </a:pPr>
            <a:endParaRPr lang="en-US" dirty="0" smtClean="0">
              <a:latin typeface="Arial (Body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2a Rekenregels, factoren, parameter-items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 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7" name="Afbeelding 6" descr="planner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694057" cy="425252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3, Opleidingsprogramma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5" name="Afbeelding 4" descr="planne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7891"/>
            <a:ext cx="8892480" cy="374335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4, Medewerkers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7" name="Afbeelding 6" descr="planne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1068"/>
            <a:ext cx="8892479" cy="35301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5, Groepen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7" name="Afbeelding 6" descr="planner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23369"/>
            <a:ext cx="8892480" cy="44139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 6, Toewijzen onderwijsactiviteiten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7" name="Afbeelding 6" descr="planne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2475"/>
            <a:ext cx="8892480" cy="4894877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 rot="5751213">
            <a:off x="6663785" y="1823604"/>
            <a:ext cx="360040" cy="240640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5751213">
            <a:off x="6687390" y="3076133"/>
            <a:ext cx="360040" cy="240640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751213">
            <a:off x="6710995" y="4876333"/>
            <a:ext cx="360040" cy="240640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Views 6, Toewijzen overige taken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7" name="Afbeelding 6" descr="planner6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53808"/>
            <a:ext cx="8892480" cy="4123464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 rot="5751213">
            <a:off x="6471366" y="3076133"/>
            <a:ext cx="360040" cy="240640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285365" y="1619508"/>
            <a:ext cx="103105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(Body)" charset="0"/>
              </a:rPr>
              <a:t>Planner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Takenplaatje (PDF)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10" name="Afbeelding 9" descr="takenplaatj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121"/>
            <a:ext cx="7776864" cy="616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Roosterinformatie (Excel)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6" name="Afbeelding 5" descr="roosterinf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590649"/>
            <a:ext cx="8964488" cy="443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41A78-52E8-6649-879A-193641B9C1C4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15250" cy="987450"/>
          </a:xfrm>
        </p:spPr>
        <p:txBody>
          <a:bodyPr/>
          <a:lstStyle/>
          <a:p>
            <a:pPr lvl="1" indent="-341313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  <a:t>Managementrapportage</a:t>
            </a:r>
            <a:b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 (Body)" charset="0"/>
              </a:rPr>
            </a:br>
            <a:r>
              <a:rPr lang="en-US" sz="1400" smtClean="0">
                <a:latin typeface="Arial (Body)" charset="0"/>
              </a:rPr>
              <a:t>De inzetplanningstool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 (Body)" charset="0"/>
            </a:endParaRPr>
          </a:p>
        </p:txBody>
      </p:sp>
      <p:pic>
        <p:nvPicPr>
          <p:cNvPr id="5" name="Afbeelding 4" descr="mngtrappor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892480" cy="581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4204D-84FF-0F43-8A17-69B12CF155F2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6" name="Afbeelding 5" descr="fa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54" y="1121664"/>
            <a:ext cx="7339584" cy="573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Narrow" pitchFamily="-107" charset="0"/>
              </a:rPr>
              <a:t>Introductie </a:t>
            </a:r>
            <a:r>
              <a:rPr lang="nl-NL" dirty="0" err="1" smtClean="0">
                <a:latin typeface="Arial Narrow" pitchFamily="-107" charset="0"/>
              </a:rPr>
              <a:t>Inholland</a:t>
            </a: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06959" y="1484785"/>
            <a:ext cx="7297489" cy="4680520"/>
          </a:xfrm>
        </p:spPr>
        <p:txBody>
          <a:bodyPr/>
          <a:lstStyle/>
          <a:p>
            <a:pPr marL="0" indent="0"/>
            <a:r>
              <a:rPr lang="en-US" dirty="0" err="1" smtClean="0">
                <a:latin typeface="Arial (Body)" charset="0"/>
              </a:rPr>
              <a:t>Kengetallen</a:t>
            </a:r>
            <a:endParaRPr lang="en-US" dirty="0" smtClean="0">
              <a:latin typeface="Arial (Body)" charset="0"/>
            </a:endParaRPr>
          </a:p>
          <a:p>
            <a:endParaRPr lang="nl-NL" sz="2000" dirty="0" smtClean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32.000 	studenten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  2.800	medewerkers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       90	bacheloropleidingen 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         8 	locaties in NH en ZH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                  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         8 	</a:t>
            </a:r>
            <a:r>
              <a:rPr lang="nl-NL" sz="2000" dirty="0" err="1" smtClean="0">
                <a:solidFill>
                  <a:schemeClr val="bg1"/>
                </a:solidFill>
              </a:rPr>
              <a:t>masteropleidingen</a:t>
            </a:r>
            <a:endParaRPr lang="nl-NL" sz="2000" dirty="0" smtClean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       10	</a:t>
            </a:r>
            <a:r>
              <a:rPr lang="nl-NL" sz="2000" dirty="0" err="1" smtClean="0">
                <a:solidFill>
                  <a:schemeClr val="bg1"/>
                </a:solidFill>
              </a:rPr>
              <a:t>associate-degreeprogramma’s</a:t>
            </a:r>
            <a:endParaRPr lang="nl-NL" sz="2000" dirty="0" smtClean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       29 	lectoraten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	    2	academische lerarenopleidingen basisonderwijs</a:t>
            </a:r>
          </a:p>
          <a:p>
            <a:pPr marL="0" indent="0"/>
            <a:endParaRPr lang="en-US" sz="2000" dirty="0" smtClean="0">
              <a:solidFill>
                <a:schemeClr val="bg1"/>
              </a:solidFill>
              <a:latin typeface="Arial (Body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4588" y="641351"/>
            <a:ext cx="7715250" cy="91544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ial Narrow" pitchFamily="-107" charset="0"/>
              </a:rPr>
              <a:t>Huidige</a:t>
            </a:r>
            <a:r>
              <a:rPr lang="en-US" dirty="0" smtClean="0">
                <a:solidFill>
                  <a:schemeClr val="bg1"/>
                </a:solidFill>
                <a:latin typeface="Arial Narrow" pitchFamily="-107" charset="0"/>
              </a:rPr>
              <a:t> stand van </a:t>
            </a:r>
            <a:r>
              <a:rPr lang="en-US" dirty="0" err="1" smtClean="0">
                <a:solidFill>
                  <a:schemeClr val="bg1"/>
                </a:solidFill>
                <a:latin typeface="Arial Narrow" pitchFamily="-107" charset="0"/>
              </a:rPr>
              <a:t>zaken</a:t>
            </a:r>
            <a:endParaRPr lang="en-US" dirty="0" smtClean="0">
              <a:solidFill>
                <a:schemeClr val="bg1"/>
              </a:solidFill>
              <a:latin typeface="Arial Narrow" pitchFamily="-107" charset="0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5E95F-0D40-A24D-A298-C103680F9475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4463" y="1556793"/>
            <a:ext cx="7445375" cy="4103687"/>
          </a:xfrm>
        </p:spPr>
        <p:txBody>
          <a:bodyPr>
            <a:normAutofit/>
          </a:bodyPr>
          <a:lstStyle/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 5 </a:t>
            </a:r>
            <a:r>
              <a:rPr lang="en-US" dirty="0" err="1" smtClean="0">
                <a:latin typeface="Arial (Body)" charset="0"/>
              </a:rPr>
              <a:t>dec</a:t>
            </a:r>
            <a:r>
              <a:rPr lang="en-US" dirty="0" smtClean="0">
                <a:latin typeface="Arial (Body)" charset="0"/>
              </a:rPr>
              <a:t>	</a:t>
            </a:r>
            <a:r>
              <a:rPr lang="en-US" dirty="0" err="1" smtClean="0">
                <a:latin typeface="Arial (Body)" charset="0"/>
              </a:rPr>
              <a:t>Oplevering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eerste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deel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applicatie</a:t>
            </a:r>
            <a:r>
              <a:rPr lang="en-US" dirty="0" smtClean="0">
                <a:latin typeface="Arial (Body)" charset="0"/>
              </a:rPr>
              <a:t> </a:t>
            </a: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 5 </a:t>
            </a:r>
            <a:r>
              <a:rPr lang="en-US" dirty="0" err="1" smtClean="0">
                <a:latin typeface="Arial (Body)" charset="0"/>
              </a:rPr>
              <a:t>jan</a:t>
            </a:r>
            <a:r>
              <a:rPr lang="en-US" dirty="0" smtClean="0">
                <a:latin typeface="Arial (Body)" charset="0"/>
              </a:rPr>
              <a:t>	</a:t>
            </a:r>
            <a:r>
              <a:rPr lang="en-US" dirty="0" err="1" smtClean="0">
                <a:latin typeface="Arial (Body)" charset="0"/>
              </a:rPr>
              <a:t>Oplevering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tweede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deel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applicatie</a:t>
            </a: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31 </a:t>
            </a:r>
            <a:r>
              <a:rPr lang="en-US" dirty="0" err="1" smtClean="0">
                <a:latin typeface="Arial (Body)" charset="0"/>
              </a:rPr>
              <a:t>jan</a:t>
            </a:r>
            <a:r>
              <a:rPr lang="en-US" dirty="0" smtClean="0">
                <a:latin typeface="Arial (Body)" charset="0"/>
              </a:rPr>
              <a:t>	</a:t>
            </a:r>
            <a:r>
              <a:rPr lang="en-US" dirty="0" err="1" smtClean="0">
                <a:latin typeface="Arial (Body)" charset="0"/>
              </a:rPr>
              <a:t>Eindevaluatie</a:t>
            </a:r>
            <a:r>
              <a:rPr lang="en-US" dirty="0" smtClean="0">
                <a:latin typeface="Arial (Body)" charset="0"/>
              </a:rPr>
              <a:t> door 8 </a:t>
            </a:r>
            <a:r>
              <a:rPr lang="en-US" dirty="0" err="1" smtClean="0">
                <a:latin typeface="Arial (Body)" charset="0"/>
              </a:rPr>
              <a:t>opleidingsmanagers</a:t>
            </a:r>
            <a:r>
              <a:rPr lang="en-US" dirty="0" smtClean="0">
                <a:latin typeface="Arial (Body)" charset="0"/>
              </a:rPr>
              <a:t> </a:t>
            </a: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  1 </a:t>
            </a:r>
            <a:r>
              <a:rPr lang="en-US" dirty="0" err="1" smtClean="0">
                <a:latin typeface="Arial (Body)" charset="0"/>
              </a:rPr>
              <a:t>feb</a:t>
            </a:r>
            <a:r>
              <a:rPr lang="en-US" dirty="0" smtClean="0">
                <a:latin typeface="Arial (Body)" charset="0"/>
              </a:rPr>
              <a:t>	</a:t>
            </a:r>
            <a:r>
              <a:rPr lang="en-US" dirty="0" err="1" smtClean="0">
                <a:latin typeface="Arial (Body)" charset="0"/>
              </a:rPr>
              <a:t>Inzetplanningstool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geïmplementeerd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bij</a:t>
            </a:r>
            <a:r>
              <a:rPr lang="en-US" dirty="0" smtClean="0">
                <a:latin typeface="Arial (Body)" charset="0"/>
              </a:rPr>
              <a:t> 14 </a:t>
            </a:r>
            <a:r>
              <a:rPr lang="en-US" dirty="0" err="1" smtClean="0">
                <a:latin typeface="Arial (Body)" charset="0"/>
              </a:rPr>
              <a:t>opleidingen</a:t>
            </a: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		</a:t>
            </a:r>
            <a:r>
              <a:rPr lang="en-US" dirty="0" err="1" smtClean="0">
                <a:latin typeface="Arial (Body)" charset="0"/>
              </a:rPr>
              <a:t>Voorbereidingen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gestart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bij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volgende</a:t>
            </a:r>
            <a:r>
              <a:rPr lang="en-US" dirty="0" smtClean="0">
                <a:latin typeface="Arial (Body)" charset="0"/>
              </a:rPr>
              <a:t> 14 </a:t>
            </a:r>
            <a:r>
              <a:rPr lang="en-US" dirty="0" err="1" smtClean="0">
                <a:latin typeface="Arial (Body)" charset="0"/>
              </a:rPr>
              <a:t>opleidingen</a:t>
            </a: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		</a:t>
            </a:r>
            <a:r>
              <a:rPr lang="en-US" dirty="0" err="1" smtClean="0">
                <a:latin typeface="Arial (Body)" charset="0"/>
              </a:rPr>
              <a:t>Toezegging</a:t>
            </a:r>
            <a:r>
              <a:rPr lang="en-US" dirty="0" smtClean="0">
                <a:latin typeface="Arial (Body)" charset="0"/>
              </a:rPr>
              <a:t> van 10 </a:t>
            </a:r>
            <a:r>
              <a:rPr lang="en-US" dirty="0" err="1" smtClean="0">
                <a:latin typeface="Arial (Body)" charset="0"/>
              </a:rPr>
              <a:t>opleidingen</a:t>
            </a: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		</a:t>
            </a:r>
            <a:r>
              <a:rPr lang="en-US" dirty="0" err="1" smtClean="0">
                <a:latin typeface="Arial (Body)" charset="0"/>
              </a:rPr>
              <a:t>Eerste</a:t>
            </a:r>
            <a:r>
              <a:rPr lang="en-US" dirty="0" smtClean="0">
                <a:latin typeface="Arial (Body)" charset="0"/>
              </a:rPr>
              <a:t> contact </a:t>
            </a:r>
            <a:r>
              <a:rPr lang="en-US" dirty="0" err="1" smtClean="0">
                <a:latin typeface="Arial (Body)" charset="0"/>
              </a:rPr>
              <a:t>gelegd</a:t>
            </a:r>
            <a:r>
              <a:rPr lang="en-US" dirty="0" smtClean="0">
                <a:latin typeface="Arial (Body)" charset="0"/>
              </a:rPr>
              <a:t> met 2 </a:t>
            </a:r>
            <a:r>
              <a:rPr lang="en-US" dirty="0" err="1" smtClean="0">
                <a:latin typeface="Arial (Body)" charset="0"/>
              </a:rPr>
              <a:t>opleidingen</a:t>
            </a:r>
            <a:endParaRPr lang="en-US" dirty="0" smtClean="0">
              <a:latin typeface="Arial (Body)" charset="0"/>
            </a:endParaRPr>
          </a:p>
          <a:p>
            <a:pPr lvl="1" indent="-341313">
              <a:buNone/>
            </a:pPr>
            <a:r>
              <a:rPr lang="en-US" dirty="0" smtClean="0">
                <a:latin typeface="Arial (Body)" charset="0"/>
              </a:rPr>
              <a:t>		</a:t>
            </a:r>
          </a:p>
          <a:p>
            <a:pPr lvl="1" indent="-341313">
              <a:buNone/>
            </a:pPr>
            <a:endParaRPr lang="en-US" dirty="0" smtClean="0">
              <a:latin typeface="Arial (Body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>
          <a:xfrm>
            <a:off x="952445" y="404664"/>
            <a:ext cx="7715250" cy="1223963"/>
          </a:xfrm>
        </p:spPr>
        <p:txBody>
          <a:bodyPr/>
          <a:lstStyle/>
          <a:p>
            <a:r>
              <a:rPr lang="nl-NL" dirty="0" smtClean="0">
                <a:latin typeface="Arial Narrow" pitchFamily="-107" charset="0"/>
              </a:rPr>
              <a:t>Planning inzet </a:t>
            </a:r>
            <a:r>
              <a:rPr lang="nl-NL" smtClean="0">
                <a:latin typeface="Arial Narrow" pitchFamily="-107" charset="0"/>
              </a:rPr>
              <a:t>van docenten</a:t>
            </a:r>
            <a:endParaRPr lang="en-US" dirty="0" smtClean="0">
              <a:latin typeface="Arial Narrow" pitchFamily="-107" charset="0"/>
            </a:endParaRPr>
          </a:p>
        </p:txBody>
      </p:sp>
      <p:grpSp>
        <p:nvGrpSpPr>
          <p:cNvPr id="2" name="Groep 33"/>
          <p:cNvGrpSpPr/>
          <p:nvPr/>
        </p:nvGrpSpPr>
        <p:grpSpPr>
          <a:xfrm>
            <a:off x="1115616" y="5085184"/>
            <a:ext cx="7344816" cy="999728"/>
            <a:chOff x="1115616" y="5085184"/>
            <a:chExt cx="7344816" cy="999728"/>
          </a:xfrm>
        </p:grpSpPr>
        <p:sp>
          <p:nvSpPr>
            <p:cNvPr id="23" name="Tekstvak 22"/>
            <p:cNvSpPr txBox="1"/>
            <p:nvPr/>
          </p:nvSpPr>
          <p:spPr>
            <a:xfrm>
              <a:off x="1115616" y="5085184"/>
              <a:ext cx="2232248" cy="284693"/>
            </a:xfrm>
            <a:prstGeom prst="rect">
              <a:avLst/>
            </a:prstGeom>
            <a:solidFill>
              <a:srgbClr val="D3D6E5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ea typeface="Calibri"/>
                  <a:cs typeface="Times New Roman"/>
                </a:rPr>
                <a:t>Opleidingsmanagers</a:t>
              </a:r>
              <a:endParaRPr lang="nl-NL" sz="1400" spc="1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203848" y="5215988"/>
              <a:ext cx="3350597" cy="307777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sz="1400" spc="10" smtClean="0">
                  <a:solidFill>
                    <a:schemeClr val="tx1"/>
                  </a:solidFill>
                  <a:ea typeface="Calibri"/>
                  <a:cs typeface="Times New Roman"/>
                </a:rPr>
                <a:t>zelfgemaakte inzetplanningstools</a:t>
              </a:r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6444208" y="5415498"/>
              <a:ext cx="2016224" cy="669414"/>
            </a:xfrm>
            <a:prstGeom prst="rect">
              <a:avLst/>
            </a:prstGeom>
            <a:solidFill>
              <a:srgbClr val="332C58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600" spc="10" smtClean="0">
                  <a:solidFill>
                    <a:schemeClr val="tx1"/>
                  </a:solidFill>
                  <a:ea typeface="Calibri"/>
                  <a:cs typeface="Times New Roman"/>
                </a:rPr>
                <a:t>Betrouwbaarheid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600" spc="10" smtClean="0">
                  <a:solidFill>
                    <a:schemeClr val="tx1"/>
                  </a:solidFill>
                  <a:ea typeface="Calibri"/>
                  <a:cs typeface="Times New Roman"/>
                </a:rPr>
                <a:t>Tijd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600" spc="10" smtClean="0">
                  <a:solidFill>
                    <a:schemeClr val="tx1"/>
                  </a:solidFill>
                  <a:ea typeface="Calibri"/>
                  <a:cs typeface="Times New Roman"/>
                </a:rPr>
                <a:t>Kosten</a:t>
              </a:r>
              <a:endParaRPr lang="nl-NL" sz="1600">
                <a:solidFill>
                  <a:schemeClr val="tx1"/>
                </a:solidFill>
              </a:endParaRPr>
            </a:p>
          </p:txBody>
        </p:sp>
      </p:grpSp>
      <p:sp>
        <p:nvSpPr>
          <p:cNvPr id="27" name="Tekstvak 26"/>
          <p:cNvSpPr txBox="1"/>
          <p:nvPr/>
        </p:nvSpPr>
        <p:spPr>
          <a:xfrm>
            <a:off x="3203849" y="5169822"/>
            <a:ext cx="3350597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spc="10" smtClean="0">
                <a:solidFill>
                  <a:schemeClr val="tx1"/>
                </a:solidFill>
                <a:ea typeface="Calibri"/>
                <a:cs typeface="Times New Roman"/>
              </a:rPr>
              <a:t>Centrale inzetplanningstool</a:t>
            </a:r>
            <a:endParaRPr lang="nl-NL" sz="2000">
              <a:solidFill>
                <a:schemeClr val="tx1"/>
              </a:solidFill>
            </a:endParaRPr>
          </a:p>
        </p:txBody>
      </p:sp>
      <p:grpSp>
        <p:nvGrpSpPr>
          <p:cNvPr id="3" name="Groep 21"/>
          <p:cNvGrpSpPr/>
          <p:nvPr/>
        </p:nvGrpSpPr>
        <p:grpSpPr>
          <a:xfrm>
            <a:off x="1115616" y="1345411"/>
            <a:ext cx="7344816" cy="1390511"/>
            <a:chOff x="1115616" y="1345411"/>
            <a:chExt cx="7344816" cy="1390511"/>
          </a:xfrm>
        </p:grpSpPr>
        <p:sp>
          <p:nvSpPr>
            <p:cNvPr id="19" name="Tekstvak 18"/>
            <p:cNvSpPr txBox="1"/>
            <p:nvPr/>
          </p:nvSpPr>
          <p:spPr>
            <a:xfrm>
              <a:off x="1115616" y="1345411"/>
              <a:ext cx="2232248" cy="523220"/>
            </a:xfrm>
            <a:prstGeom prst="rect">
              <a:avLst/>
            </a:prstGeom>
            <a:solidFill>
              <a:srgbClr val="D3D6E5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nl-NL" sz="1400" spc="10" smtClean="0">
                  <a:solidFill>
                    <a:schemeClr val="bg1"/>
                  </a:solidFill>
                  <a:ea typeface="Times New Roman"/>
                  <a:cs typeface="Times New Roman"/>
                </a:rPr>
                <a:t>Roostermakers</a:t>
              </a:r>
            </a:p>
            <a:p>
              <a:r>
                <a:rPr lang="nl-NL" sz="1400" spc="10" smtClean="0">
                  <a:solidFill>
                    <a:schemeClr val="bg1"/>
                  </a:solidFill>
                  <a:ea typeface="Times New Roman"/>
                  <a:cs typeface="Times New Roman"/>
                </a:rPr>
                <a:t>Facilitaire Zaken</a:t>
              </a:r>
              <a:endParaRPr lang="nl-NL" sz="1400" spc="1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203848" y="1489427"/>
              <a:ext cx="3350598" cy="1246495"/>
            </a:xfrm>
            <a:prstGeom prst="rect">
              <a:avLst/>
            </a:prstGeom>
            <a:solidFill>
              <a:srgbClr val="A6ABCA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Calibri"/>
                  <a:cs typeface="Times New Roman"/>
                </a:rPr>
                <a:t>Uniforme aanlevering roostergegevens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Times New Roman"/>
                  <a:cs typeface="Times New Roman"/>
                </a:rPr>
                <a:t>klassen</a:t>
              </a:r>
            </a:p>
            <a:p>
              <a:pPr marL="34290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ea typeface="Times New Roman"/>
                  <a:cs typeface="Times New Roman"/>
                </a:rPr>
                <a:t>docenten</a:t>
              </a:r>
            </a:p>
            <a:p>
              <a:pPr marL="34290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ea typeface="Times New Roman"/>
                  <a:cs typeface="Times New Roman"/>
                </a:rPr>
                <a:t>onderwijsactiviteiten</a:t>
              </a:r>
            </a:p>
            <a:p>
              <a:pPr marL="34290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ea typeface="Times New Roman"/>
                  <a:cs typeface="Times New Roman"/>
                </a:rPr>
                <a:t>overige taken</a:t>
              </a:r>
            </a:p>
            <a:p>
              <a:pPr marL="34290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ea typeface="Times New Roman"/>
                  <a:cs typeface="Times New Roman"/>
                </a:rPr>
                <a:t>lokaalwensen</a:t>
              </a:r>
              <a:endParaRPr lang="nl-NL" sz="1400" smtClean="0">
                <a:solidFill>
                  <a:schemeClr val="bg1"/>
                </a:solidFill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6444207" y="2065491"/>
              <a:ext cx="2016225" cy="284693"/>
            </a:xfrm>
            <a:prstGeom prst="rect">
              <a:avLst/>
            </a:prstGeom>
            <a:solidFill>
              <a:srgbClr val="332C58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600" spc="10" smtClean="0">
                  <a:solidFill>
                    <a:schemeClr val="tx1"/>
                  </a:solidFill>
                  <a:latin typeface="Arial"/>
                  <a:ea typeface="Calibri"/>
                  <a:cs typeface="Times New Roman"/>
                </a:rPr>
                <a:t>Niet beschikbaar</a:t>
              </a:r>
            </a:p>
          </p:txBody>
        </p:sp>
      </p:grpSp>
      <p:grpSp>
        <p:nvGrpSpPr>
          <p:cNvPr id="4" name="Groep 28"/>
          <p:cNvGrpSpPr/>
          <p:nvPr/>
        </p:nvGrpSpPr>
        <p:grpSpPr>
          <a:xfrm>
            <a:off x="1115617" y="2929587"/>
            <a:ext cx="7344815" cy="1795557"/>
            <a:chOff x="1115617" y="2929587"/>
            <a:chExt cx="7344815" cy="1795557"/>
          </a:xfrm>
        </p:grpSpPr>
        <p:sp>
          <p:nvSpPr>
            <p:cNvPr id="13" name="Tekstvak 12"/>
            <p:cNvSpPr txBox="1"/>
            <p:nvPr/>
          </p:nvSpPr>
          <p:spPr>
            <a:xfrm>
              <a:off x="1115617" y="2929587"/>
              <a:ext cx="2232248" cy="861774"/>
            </a:xfrm>
            <a:prstGeom prst="rect">
              <a:avLst/>
            </a:prstGeom>
            <a:solidFill>
              <a:srgbClr val="D3D6E5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College van Bestuur</a:t>
              </a:r>
            </a:p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Domeindirecteuren</a:t>
              </a:r>
            </a:p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Clustermanagers</a:t>
              </a:r>
            </a:p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Dienst HRM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203849" y="3286289"/>
              <a:ext cx="3350597" cy="1438855"/>
            </a:xfrm>
            <a:prstGeom prst="rect">
              <a:avLst/>
            </a:prstGeom>
            <a:solidFill>
              <a:srgbClr val="A6ABCA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Calibri"/>
                  <a:cs typeface="Times New Roman"/>
                </a:rPr>
                <a:t>Managementrapportage inzet docenten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Calibri"/>
                  <a:cs typeface="Times New Roman"/>
                </a:rPr>
                <a:t>per opleiding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Calibri"/>
                  <a:cs typeface="Times New Roman"/>
                </a:rPr>
                <a:t>per cluster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Calibri"/>
                  <a:cs typeface="Times New Roman"/>
                </a:rPr>
                <a:t>per domein</a:t>
              </a:r>
            </a:p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  <a:buFontTx/>
                <a:buChar char="-"/>
              </a:pPr>
              <a:r>
                <a:rPr lang="nl-NL" sz="1400" spc="10" smtClean="0">
                  <a:solidFill>
                    <a:schemeClr val="bg1"/>
                  </a:solidFill>
                  <a:latin typeface="Arial"/>
                  <a:ea typeface="Calibri"/>
                  <a:cs typeface="Times New Roman"/>
                </a:rPr>
                <a:t>Inholland-breed</a:t>
              </a:r>
            </a:p>
            <a:p>
              <a:pPr marL="342900" indent="-342900">
                <a:lnSpc>
                  <a:spcPts val="1500"/>
                </a:lnSpc>
                <a:spcAft>
                  <a:spcPts val="0"/>
                </a:spcAft>
              </a:pPr>
              <a:endParaRPr lang="nl-NL" sz="1400" spc="10" smtClean="0">
                <a:solidFill>
                  <a:schemeClr val="bg1"/>
                </a:solidFill>
                <a:latin typeface="Arial"/>
                <a:cs typeface="Times New Roman"/>
              </a:endParaRPr>
            </a:p>
            <a:p>
              <a:pPr marL="34290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400" smtClean="0">
                  <a:solidFill>
                    <a:schemeClr val="bg1"/>
                  </a:solidFill>
                </a:rPr>
                <a:t>Input Strategische Personeelsplanning</a:t>
              </a:r>
              <a:endParaRPr lang="nl-NL" sz="1400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444209" y="4229070"/>
              <a:ext cx="2016223" cy="284693"/>
            </a:xfrm>
            <a:prstGeom prst="rect">
              <a:avLst/>
            </a:prstGeom>
            <a:solidFill>
              <a:srgbClr val="332C58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ts val="1500"/>
                </a:lnSpc>
                <a:spcAft>
                  <a:spcPts val="0"/>
                </a:spcAft>
              </a:pPr>
              <a:r>
                <a:rPr lang="nl-NL" sz="1600" spc="10" smtClean="0">
                  <a:solidFill>
                    <a:schemeClr val="tx1"/>
                  </a:solidFill>
                  <a:latin typeface="Arial"/>
                  <a:ea typeface="Calibri"/>
                  <a:cs typeface="Times New Roman"/>
                </a:rPr>
                <a:t>Niet beschikbaar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Narrow" pitchFamily="-107" charset="0"/>
              </a:rPr>
              <a:t>Projectopdracht</a:t>
            </a: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06959" y="1484784"/>
            <a:ext cx="7297489" cy="5236691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 (Body)" charset="0"/>
              </a:rPr>
              <a:t>De </a:t>
            </a:r>
            <a:r>
              <a:rPr lang="en-US" dirty="0" err="1" smtClean="0">
                <a:latin typeface="Arial (Body)" charset="0"/>
              </a:rPr>
              <a:t>doelen</a:t>
            </a:r>
            <a:endParaRPr lang="en-US" dirty="0" smtClean="0">
              <a:latin typeface="Arial (Body)" charset="0"/>
            </a:endParaRPr>
          </a:p>
          <a:p>
            <a:pPr marL="0" indent="0"/>
            <a:endParaRPr lang="en-US" sz="800" dirty="0" smtClean="0">
              <a:latin typeface="Arial (Body)" charset="0"/>
            </a:endParaRPr>
          </a:p>
          <a:p>
            <a:pPr marL="18000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	Ontwikkel een functionele, gebruikersvriendelijke en 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betrouwbare </a:t>
            </a:r>
            <a:r>
              <a:rPr lang="nl-NL" sz="2200" dirty="0" err="1" smtClean="0">
                <a:latin typeface="Arial (Body)" charset="0"/>
              </a:rPr>
              <a:t>ICT-tool</a:t>
            </a:r>
            <a:r>
              <a:rPr lang="nl-NL" sz="2200" dirty="0" smtClean="0">
                <a:latin typeface="Arial (Body)" charset="0"/>
              </a:rPr>
              <a:t> ter ondersteuning van de  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opleidingsmanagers bij het zo optimaal mogelijk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plannen van de inzet van docenten voor onderwijs en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overige taken;</a:t>
            </a:r>
          </a:p>
          <a:p>
            <a:pPr marL="18000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	Zorg voor uniforme aanlevering gegevens aan 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roostermakers;</a:t>
            </a:r>
          </a:p>
          <a:p>
            <a:pPr marL="18000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	Biedt managementrapportage per opleiding, cluster, 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domein en </a:t>
            </a:r>
            <a:r>
              <a:rPr lang="nl-NL" sz="2200" dirty="0" err="1" smtClean="0">
                <a:latin typeface="Arial (Body)" charset="0"/>
              </a:rPr>
              <a:t>Inholland-breed</a:t>
            </a:r>
            <a:r>
              <a:rPr lang="nl-NL" sz="2200" dirty="0" smtClean="0">
                <a:latin typeface="Arial (Body)" charset="0"/>
              </a:rPr>
              <a:t>;</a:t>
            </a:r>
          </a:p>
          <a:p>
            <a:pPr marL="18000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	Implementeer bij tenminste 50 opleidingen vóór </a:t>
            </a:r>
          </a:p>
          <a:p>
            <a:pPr marL="180000" lvl="1" indent="0">
              <a:spcBef>
                <a:spcPts val="0"/>
              </a:spcBef>
            </a:pPr>
            <a:r>
              <a:rPr lang="nl-NL" sz="2200" dirty="0" smtClean="0">
                <a:latin typeface="Arial (Body)" charset="0"/>
              </a:rPr>
              <a:t>    aanvang 2012-2013.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6402388" y="4806776"/>
            <a:ext cx="1683295" cy="536575"/>
          </a:xfrm>
          <a:prstGeom prst="homePlate">
            <a:avLst>
              <a:gd name="adj" fmla="val 27685"/>
            </a:avLst>
          </a:prstGeom>
          <a:solidFill>
            <a:srgbClr val="A6ABCA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Implementeren</a:t>
            </a:r>
            <a:endParaRPr lang="en-US" sz="1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93001D-B617-1F4E-9167-7E9BC29B3D0D}" type="slidenum">
              <a:rPr lang="en-US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Fasering</a:t>
            </a:r>
            <a:r>
              <a:rPr lang="en-US" dirty="0" smtClean="0">
                <a:latin typeface="Arial Narrow" pitchFamily="-107" charset="0"/>
              </a:rPr>
              <a:t> en </a:t>
            </a:r>
            <a:r>
              <a:rPr lang="en-US" dirty="0" err="1" smtClean="0">
                <a:latin typeface="Arial Narrow" pitchFamily="-107" charset="0"/>
              </a:rPr>
              <a:t>aanpak</a:t>
            </a: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222875" y="1919801"/>
            <a:ext cx="1857375" cy="536575"/>
          </a:xfrm>
          <a:prstGeom prst="homePlate">
            <a:avLst>
              <a:gd name="adj" fmla="val 28413"/>
            </a:avLst>
          </a:prstGeom>
          <a:solidFill>
            <a:srgbClr val="332C58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    </a:t>
            </a:r>
            <a:r>
              <a:rPr lang="en-US" sz="1400" dirty="0" err="1" smtClean="0">
                <a:cs typeface="Arial" charset="0"/>
              </a:rPr>
              <a:t>Testen</a:t>
            </a:r>
            <a:r>
              <a:rPr lang="en-US" sz="1400" dirty="0" smtClean="0">
                <a:cs typeface="Arial" charset="0"/>
              </a:rPr>
              <a:t>/</a:t>
            </a:r>
            <a:br>
              <a:rPr lang="en-US" sz="1400" dirty="0" smtClean="0">
                <a:cs typeface="Arial" charset="0"/>
              </a:rPr>
            </a:br>
            <a:r>
              <a:rPr lang="en-US" sz="1400" dirty="0" smtClean="0">
                <a:cs typeface="Arial" charset="0"/>
              </a:rPr>
              <a:t>    </a:t>
            </a:r>
            <a:r>
              <a:rPr lang="en-US" sz="1400" dirty="0" err="1" smtClean="0">
                <a:cs typeface="Arial" charset="0"/>
              </a:rPr>
              <a:t>Schaduwdraaien</a:t>
            </a:r>
            <a:endParaRPr lang="en-US" sz="1400" dirty="0">
              <a:cs typeface="Arial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569370" y="1919801"/>
            <a:ext cx="1857375" cy="536575"/>
          </a:xfrm>
          <a:prstGeom prst="homePlate">
            <a:avLst>
              <a:gd name="adj" fmla="val 28413"/>
            </a:avLst>
          </a:prstGeom>
          <a:solidFill>
            <a:srgbClr val="636CA2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Iteratief</a:t>
            </a:r>
            <a:endParaRPr lang="en-US" sz="1400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ontwikkelen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944688" y="1919801"/>
            <a:ext cx="1809750" cy="536575"/>
          </a:xfrm>
          <a:prstGeom prst="homePlate">
            <a:avLst>
              <a:gd name="adj" fmla="val 27685"/>
            </a:avLst>
          </a:prstGeom>
          <a:solidFill>
            <a:srgbClr val="A6ABCA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Modelleren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334963" y="1916832"/>
            <a:ext cx="1804987" cy="536575"/>
          </a:xfrm>
          <a:prstGeom prst="homePlate">
            <a:avLst>
              <a:gd name="adj" fmla="val 27612"/>
            </a:avLst>
          </a:prstGeom>
          <a:solidFill>
            <a:srgbClr val="D3D6E5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Analyse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12580834">
            <a:off x="3556922" y="4059244"/>
            <a:ext cx="774700" cy="758825"/>
            <a:chOff x="2479" y="3744"/>
            <a:chExt cx="449" cy="454"/>
          </a:xfrm>
        </p:grpSpPr>
        <p:sp>
          <p:nvSpPr>
            <p:cNvPr id="19" name="Freeform 17"/>
            <p:cNvSpPr>
              <a:spLocks noChangeAspect="1"/>
            </p:cNvSpPr>
            <p:nvPr/>
          </p:nvSpPr>
          <p:spPr bwMode="auto">
            <a:xfrm flipV="1">
              <a:off x="2663" y="3919"/>
              <a:ext cx="263" cy="279"/>
            </a:xfrm>
            <a:custGeom>
              <a:avLst/>
              <a:gdLst/>
              <a:ahLst/>
              <a:cxnLst>
                <a:cxn ang="0">
                  <a:pos x="2392" y="2389"/>
                </a:cxn>
                <a:cxn ang="0">
                  <a:pos x="1705" y="2500"/>
                </a:cxn>
                <a:cxn ang="0">
                  <a:pos x="1719" y="2386"/>
                </a:cxn>
                <a:cxn ang="0">
                  <a:pos x="1715" y="2248"/>
                </a:cxn>
                <a:cxn ang="0">
                  <a:pos x="1691" y="2098"/>
                </a:cxn>
                <a:cxn ang="0">
                  <a:pos x="1645" y="1962"/>
                </a:cxn>
                <a:cxn ang="0">
                  <a:pos x="1588" y="1840"/>
                </a:cxn>
                <a:cxn ang="0">
                  <a:pos x="1531" y="1756"/>
                </a:cxn>
                <a:cxn ang="0">
                  <a:pos x="1471" y="1680"/>
                </a:cxn>
                <a:cxn ang="0">
                  <a:pos x="1405" y="1612"/>
                </a:cxn>
                <a:cxn ang="0">
                  <a:pos x="1337" y="1549"/>
                </a:cxn>
                <a:cxn ang="0">
                  <a:pos x="1249" y="1489"/>
                </a:cxn>
                <a:cxn ang="0">
                  <a:pos x="1175" y="1443"/>
                </a:cxn>
                <a:cxn ang="0">
                  <a:pos x="1082" y="1397"/>
                </a:cxn>
                <a:cxn ang="0">
                  <a:pos x="1003" y="1368"/>
                </a:cxn>
                <a:cxn ang="0">
                  <a:pos x="887" y="1345"/>
                </a:cxn>
                <a:cxn ang="0">
                  <a:pos x="772" y="1334"/>
                </a:cxn>
                <a:cxn ang="0">
                  <a:pos x="739" y="1814"/>
                </a:cxn>
                <a:cxn ang="0">
                  <a:pos x="737" y="0"/>
                </a:cxn>
                <a:cxn ang="0">
                  <a:pos x="778" y="416"/>
                </a:cxn>
                <a:cxn ang="0">
                  <a:pos x="895" y="423"/>
                </a:cxn>
                <a:cxn ang="0">
                  <a:pos x="1001" y="435"/>
                </a:cxn>
                <a:cxn ang="0">
                  <a:pos x="1085" y="448"/>
                </a:cxn>
                <a:cxn ang="0">
                  <a:pos x="1167" y="469"/>
                </a:cxn>
                <a:cxn ang="0">
                  <a:pos x="1245" y="491"/>
                </a:cxn>
                <a:cxn ang="0">
                  <a:pos x="1321" y="513"/>
                </a:cxn>
                <a:cxn ang="0">
                  <a:pos x="1411" y="549"/>
                </a:cxn>
                <a:cxn ang="0">
                  <a:pos x="1493" y="582"/>
                </a:cxn>
                <a:cxn ang="0">
                  <a:pos x="1583" y="625"/>
                </a:cxn>
                <a:cxn ang="0">
                  <a:pos x="1661" y="669"/>
                </a:cxn>
                <a:cxn ang="0">
                  <a:pos x="1729" y="712"/>
                </a:cxn>
                <a:cxn ang="0">
                  <a:pos x="1809" y="763"/>
                </a:cxn>
                <a:cxn ang="0">
                  <a:pos x="1882" y="818"/>
                </a:cxn>
                <a:cxn ang="0">
                  <a:pos x="1971" y="891"/>
                </a:cxn>
                <a:cxn ang="0">
                  <a:pos x="2071" y="983"/>
                </a:cxn>
                <a:cxn ang="0">
                  <a:pos x="2159" y="1082"/>
                </a:cxn>
                <a:cxn ang="0">
                  <a:pos x="2243" y="1185"/>
                </a:cxn>
                <a:cxn ang="0">
                  <a:pos x="2315" y="1294"/>
                </a:cxn>
                <a:cxn ang="0">
                  <a:pos x="2385" y="1410"/>
                </a:cxn>
                <a:cxn ang="0">
                  <a:pos x="2447" y="1527"/>
                </a:cxn>
                <a:cxn ang="0">
                  <a:pos x="2499" y="1652"/>
                </a:cxn>
                <a:cxn ang="0">
                  <a:pos x="2553" y="1808"/>
                </a:cxn>
                <a:cxn ang="0">
                  <a:pos x="2593" y="1970"/>
                </a:cxn>
                <a:cxn ang="0">
                  <a:pos x="2616" y="2144"/>
                </a:cxn>
                <a:cxn ang="0">
                  <a:pos x="2629" y="2351"/>
                </a:cxn>
                <a:cxn ang="0">
                  <a:pos x="2619" y="2526"/>
                </a:cxn>
                <a:cxn ang="0">
                  <a:pos x="2599" y="2690"/>
                </a:cxn>
                <a:cxn ang="0">
                  <a:pos x="2556" y="2868"/>
                </a:cxn>
              </a:cxnLst>
              <a:rect l="0" t="0" r="r" b="b"/>
              <a:pathLst>
                <a:path w="2629" h="2873">
                  <a:moveTo>
                    <a:pt x="2554" y="2873"/>
                  </a:moveTo>
                  <a:lnTo>
                    <a:pt x="2392" y="2389"/>
                  </a:lnTo>
                  <a:lnTo>
                    <a:pt x="2392" y="2387"/>
                  </a:lnTo>
                  <a:lnTo>
                    <a:pt x="1705" y="2500"/>
                  </a:lnTo>
                  <a:lnTo>
                    <a:pt x="1713" y="2446"/>
                  </a:lnTo>
                  <a:lnTo>
                    <a:pt x="1719" y="2386"/>
                  </a:lnTo>
                  <a:lnTo>
                    <a:pt x="1719" y="2322"/>
                  </a:lnTo>
                  <a:lnTo>
                    <a:pt x="1715" y="2248"/>
                  </a:lnTo>
                  <a:lnTo>
                    <a:pt x="1705" y="2178"/>
                  </a:lnTo>
                  <a:lnTo>
                    <a:pt x="1691" y="2098"/>
                  </a:lnTo>
                  <a:lnTo>
                    <a:pt x="1673" y="2034"/>
                  </a:lnTo>
                  <a:lnTo>
                    <a:pt x="1645" y="1962"/>
                  </a:lnTo>
                  <a:lnTo>
                    <a:pt x="1619" y="1900"/>
                  </a:lnTo>
                  <a:lnTo>
                    <a:pt x="1588" y="1840"/>
                  </a:lnTo>
                  <a:lnTo>
                    <a:pt x="1559" y="1794"/>
                  </a:lnTo>
                  <a:lnTo>
                    <a:pt x="1531" y="1756"/>
                  </a:lnTo>
                  <a:lnTo>
                    <a:pt x="1503" y="1718"/>
                  </a:lnTo>
                  <a:lnTo>
                    <a:pt x="1471" y="1680"/>
                  </a:lnTo>
                  <a:lnTo>
                    <a:pt x="1435" y="1640"/>
                  </a:lnTo>
                  <a:lnTo>
                    <a:pt x="1405" y="1612"/>
                  </a:lnTo>
                  <a:lnTo>
                    <a:pt x="1371" y="1579"/>
                  </a:lnTo>
                  <a:lnTo>
                    <a:pt x="1337" y="1549"/>
                  </a:lnTo>
                  <a:lnTo>
                    <a:pt x="1297" y="1519"/>
                  </a:lnTo>
                  <a:lnTo>
                    <a:pt x="1249" y="1489"/>
                  </a:lnTo>
                  <a:lnTo>
                    <a:pt x="1210" y="1460"/>
                  </a:lnTo>
                  <a:lnTo>
                    <a:pt x="1175" y="1443"/>
                  </a:lnTo>
                  <a:lnTo>
                    <a:pt x="1125" y="1413"/>
                  </a:lnTo>
                  <a:lnTo>
                    <a:pt x="1082" y="1397"/>
                  </a:lnTo>
                  <a:lnTo>
                    <a:pt x="1044" y="1383"/>
                  </a:lnTo>
                  <a:lnTo>
                    <a:pt x="1003" y="1368"/>
                  </a:lnTo>
                  <a:lnTo>
                    <a:pt x="943" y="1354"/>
                  </a:lnTo>
                  <a:lnTo>
                    <a:pt x="887" y="1345"/>
                  </a:lnTo>
                  <a:lnTo>
                    <a:pt x="829" y="1338"/>
                  </a:lnTo>
                  <a:lnTo>
                    <a:pt x="772" y="1334"/>
                  </a:lnTo>
                  <a:lnTo>
                    <a:pt x="739" y="1332"/>
                  </a:lnTo>
                  <a:lnTo>
                    <a:pt x="739" y="1814"/>
                  </a:lnTo>
                  <a:lnTo>
                    <a:pt x="0" y="921"/>
                  </a:lnTo>
                  <a:lnTo>
                    <a:pt x="737" y="0"/>
                  </a:lnTo>
                  <a:lnTo>
                    <a:pt x="737" y="415"/>
                  </a:lnTo>
                  <a:lnTo>
                    <a:pt x="778" y="416"/>
                  </a:lnTo>
                  <a:lnTo>
                    <a:pt x="835" y="418"/>
                  </a:lnTo>
                  <a:lnTo>
                    <a:pt x="895" y="423"/>
                  </a:lnTo>
                  <a:lnTo>
                    <a:pt x="954" y="429"/>
                  </a:lnTo>
                  <a:lnTo>
                    <a:pt x="1001" y="435"/>
                  </a:lnTo>
                  <a:lnTo>
                    <a:pt x="1037" y="440"/>
                  </a:lnTo>
                  <a:lnTo>
                    <a:pt x="1085" y="448"/>
                  </a:lnTo>
                  <a:lnTo>
                    <a:pt x="1134" y="461"/>
                  </a:lnTo>
                  <a:lnTo>
                    <a:pt x="1167" y="469"/>
                  </a:lnTo>
                  <a:lnTo>
                    <a:pt x="1207" y="478"/>
                  </a:lnTo>
                  <a:lnTo>
                    <a:pt x="1245" y="491"/>
                  </a:lnTo>
                  <a:lnTo>
                    <a:pt x="1286" y="503"/>
                  </a:lnTo>
                  <a:lnTo>
                    <a:pt x="1321" y="513"/>
                  </a:lnTo>
                  <a:lnTo>
                    <a:pt x="1363" y="529"/>
                  </a:lnTo>
                  <a:lnTo>
                    <a:pt x="1411" y="549"/>
                  </a:lnTo>
                  <a:lnTo>
                    <a:pt x="1453" y="565"/>
                  </a:lnTo>
                  <a:lnTo>
                    <a:pt x="1493" y="582"/>
                  </a:lnTo>
                  <a:lnTo>
                    <a:pt x="1539" y="603"/>
                  </a:lnTo>
                  <a:lnTo>
                    <a:pt x="1583" y="625"/>
                  </a:lnTo>
                  <a:lnTo>
                    <a:pt x="1623" y="644"/>
                  </a:lnTo>
                  <a:lnTo>
                    <a:pt x="1661" y="669"/>
                  </a:lnTo>
                  <a:lnTo>
                    <a:pt x="1695" y="688"/>
                  </a:lnTo>
                  <a:lnTo>
                    <a:pt x="1729" y="712"/>
                  </a:lnTo>
                  <a:lnTo>
                    <a:pt x="1767" y="734"/>
                  </a:lnTo>
                  <a:lnTo>
                    <a:pt x="1809" y="763"/>
                  </a:lnTo>
                  <a:lnTo>
                    <a:pt x="1847" y="791"/>
                  </a:lnTo>
                  <a:lnTo>
                    <a:pt x="1882" y="818"/>
                  </a:lnTo>
                  <a:lnTo>
                    <a:pt x="1917" y="845"/>
                  </a:lnTo>
                  <a:lnTo>
                    <a:pt x="1971" y="891"/>
                  </a:lnTo>
                  <a:lnTo>
                    <a:pt x="2026" y="943"/>
                  </a:lnTo>
                  <a:lnTo>
                    <a:pt x="2071" y="983"/>
                  </a:lnTo>
                  <a:lnTo>
                    <a:pt x="2123" y="1041"/>
                  </a:lnTo>
                  <a:lnTo>
                    <a:pt x="2159" y="1082"/>
                  </a:lnTo>
                  <a:lnTo>
                    <a:pt x="2199" y="1131"/>
                  </a:lnTo>
                  <a:lnTo>
                    <a:pt x="2243" y="1185"/>
                  </a:lnTo>
                  <a:lnTo>
                    <a:pt x="2279" y="1237"/>
                  </a:lnTo>
                  <a:lnTo>
                    <a:pt x="2315" y="1294"/>
                  </a:lnTo>
                  <a:lnTo>
                    <a:pt x="2353" y="1351"/>
                  </a:lnTo>
                  <a:lnTo>
                    <a:pt x="2385" y="1410"/>
                  </a:lnTo>
                  <a:lnTo>
                    <a:pt x="2417" y="1462"/>
                  </a:lnTo>
                  <a:lnTo>
                    <a:pt x="2447" y="1527"/>
                  </a:lnTo>
                  <a:lnTo>
                    <a:pt x="2475" y="1588"/>
                  </a:lnTo>
                  <a:lnTo>
                    <a:pt x="2499" y="1652"/>
                  </a:lnTo>
                  <a:lnTo>
                    <a:pt x="2523" y="1723"/>
                  </a:lnTo>
                  <a:lnTo>
                    <a:pt x="2553" y="1808"/>
                  </a:lnTo>
                  <a:lnTo>
                    <a:pt x="2573" y="1889"/>
                  </a:lnTo>
                  <a:lnTo>
                    <a:pt x="2593" y="1970"/>
                  </a:lnTo>
                  <a:lnTo>
                    <a:pt x="2603" y="2050"/>
                  </a:lnTo>
                  <a:lnTo>
                    <a:pt x="2616" y="2144"/>
                  </a:lnTo>
                  <a:lnTo>
                    <a:pt x="2627" y="2260"/>
                  </a:lnTo>
                  <a:lnTo>
                    <a:pt x="2629" y="2351"/>
                  </a:lnTo>
                  <a:lnTo>
                    <a:pt x="2627" y="2440"/>
                  </a:lnTo>
                  <a:lnTo>
                    <a:pt x="2619" y="2526"/>
                  </a:lnTo>
                  <a:lnTo>
                    <a:pt x="2608" y="2606"/>
                  </a:lnTo>
                  <a:lnTo>
                    <a:pt x="2599" y="2690"/>
                  </a:lnTo>
                  <a:lnTo>
                    <a:pt x="2581" y="2776"/>
                  </a:lnTo>
                  <a:lnTo>
                    <a:pt x="2556" y="2868"/>
                  </a:lnTo>
                  <a:lnTo>
                    <a:pt x="2554" y="2873"/>
                  </a:lnTo>
                  <a:close/>
                </a:path>
              </a:pathLst>
            </a:custGeom>
            <a:solidFill>
              <a:srgbClr val="636CA2"/>
            </a:solidFill>
            <a:ln w="6350" cap="flat" cmpd="sng">
              <a:solidFill>
                <a:srgbClr val="636CA2"/>
              </a:solidFill>
              <a:prstDash val="solid"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 rot="7203160" flipV="1">
              <a:off x="2495" y="3832"/>
              <a:ext cx="255" cy="288"/>
            </a:xfrm>
            <a:custGeom>
              <a:avLst/>
              <a:gdLst/>
              <a:ahLst/>
              <a:cxnLst>
                <a:cxn ang="0">
                  <a:pos x="2392" y="2389"/>
                </a:cxn>
                <a:cxn ang="0">
                  <a:pos x="1705" y="2500"/>
                </a:cxn>
                <a:cxn ang="0">
                  <a:pos x="1719" y="2386"/>
                </a:cxn>
                <a:cxn ang="0">
                  <a:pos x="1715" y="2248"/>
                </a:cxn>
                <a:cxn ang="0">
                  <a:pos x="1691" y="2098"/>
                </a:cxn>
                <a:cxn ang="0">
                  <a:pos x="1645" y="1962"/>
                </a:cxn>
                <a:cxn ang="0">
                  <a:pos x="1588" y="1840"/>
                </a:cxn>
                <a:cxn ang="0">
                  <a:pos x="1531" y="1756"/>
                </a:cxn>
                <a:cxn ang="0">
                  <a:pos x="1471" y="1680"/>
                </a:cxn>
                <a:cxn ang="0">
                  <a:pos x="1405" y="1612"/>
                </a:cxn>
                <a:cxn ang="0">
                  <a:pos x="1337" y="1549"/>
                </a:cxn>
                <a:cxn ang="0">
                  <a:pos x="1249" y="1489"/>
                </a:cxn>
                <a:cxn ang="0">
                  <a:pos x="1175" y="1443"/>
                </a:cxn>
                <a:cxn ang="0">
                  <a:pos x="1082" y="1397"/>
                </a:cxn>
                <a:cxn ang="0">
                  <a:pos x="1003" y="1368"/>
                </a:cxn>
                <a:cxn ang="0">
                  <a:pos x="887" y="1345"/>
                </a:cxn>
                <a:cxn ang="0">
                  <a:pos x="772" y="1334"/>
                </a:cxn>
                <a:cxn ang="0">
                  <a:pos x="739" y="1814"/>
                </a:cxn>
                <a:cxn ang="0">
                  <a:pos x="737" y="0"/>
                </a:cxn>
                <a:cxn ang="0">
                  <a:pos x="778" y="416"/>
                </a:cxn>
                <a:cxn ang="0">
                  <a:pos x="895" y="423"/>
                </a:cxn>
                <a:cxn ang="0">
                  <a:pos x="1001" y="435"/>
                </a:cxn>
                <a:cxn ang="0">
                  <a:pos x="1085" y="448"/>
                </a:cxn>
                <a:cxn ang="0">
                  <a:pos x="1167" y="469"/>
                </a:cxn>
                <a:cxn ang="0">
                  <a:pos x="1245" y="491"/>
                </a:cxn>
                <a:cxn ang="0">
                  <a:pos x="1321" y="513"/>
                </a:cxn>
                <a:cxn ang="0">
                  <a:pos x="1411" y="549"/>
                </a:cxn>
                <a:cxn ang="0">
                  <a:pos x="1493" y="582"/>
                </a:cxn>
                <a:cxn ang="0">
                  <a:pos x="1583" y="625"/>
                </a:cxn>
                <a:cxn ang="0">
                  <a:pos x="1661" y="669"/>
                </a:cxn>
                <a:cxn ang="0">
                  <a:pos x="1729" y="712"/>
                </a:cxn>
                <a:cxn ang="0">
                  <a:pos x="1809" y="763"/>
                </a:cxn>
                <a:cxn ang="0">
                  <a:pos x="1882" y="818"/>
                </a:cxn>
                <a:cxn ang="0">
                  <a:pos x="1971" y="891"/>
                </a:cxn>
                <a:cxn ang="0">
                  <a:pos x="2071" y="983"/>
                </a:cxn>
                <a:cxn ang="0">
                  <a:pos x="2159" y="1082"/>
                </a:cxn>
                <a:cxn ang="0">
                  <a:pos x="2243" y="1185"/>
                </a:cxn>
                <a:cxn ang="0">
                  <a:pos x="2315" y="1294"/>
                </a:cxn>
                <a:cxn ang="0">
                  <a:pos x="2385" y="1410"/>
                </a:cxn>
                <a:cxn ang="0">
                  <a:pos x="2447" y="1527"/>
                </a:cxn>
                <a:cxn ang="0">
                  <a:pos x="2499" y="1652"/>
                </a:cxn>
                <a:cxn ang="0">
                  <a:pos x="2553" y="1808"/>
                </a:cxn>
                <a:cxn ang="0">
                  <a:pos x="2593" y="1970"/>
                </a:cxn>
                <a:cxn ang="0">
                  <a:pos x="2616" y="2144"/>
                </a:cxn>
                <a:cxn ang="0">
                  <a:pos x="2629" y="2351"/>
                </a:cxn>
                <a:cxn ang="0">
                  <a:pos x="2619" y="2526"/>
                </a:cxn>
                <a:cxn ang="0">
                  <a:pos x="2599" y="2690"/>
                </a:cxn>
                <a:cxn ang="0">
                  <a:pos x="2556" y="2868"/>
                </a:cxn>
              </a:cxnLst>
              <a:rect l="0" t="0" r="r" b="b"/>
              <a:pathLst>
                <a:path w="2629" h="2873">
                  <a:moveTo>
                    <a:pt x="2554" y="2873"/>
                  </a:moveTo>
                  <a:lnTo>
                    <a:pt x="2392" y="2389"/>
                  </a:lnTo>
                  <a:lnTo>
                    <a:pt x="2392" y="2387"/>
                  </a:lnTo>
                  <a:lnTo>
                    <a:pt x="1705" y="2500"/>
                  </a:lnTo>
                  <a:lnTo>
                    <a:pt x="1713" y="2446"/>
                  </a:lnTo>
                  <a:lnTo>
                    <a:pt x="1719" y="2386"/>
                  </a:lnTo>
                  <a:lnTo>
                    <a:pt x="1719" y="2322"/>
                  </a:lnTo>
                  <a:lnTo>
                    <a:pt x="1715" y="2248"/>
                  </a:lnTo>
                  <a:lnTo>
                    <a:pt x="1705" y="2178"/>
                  </a:lnTo>
                  <a:lnTo>
                    <a:pt x="1691" y="2098"/>
                  </a:lnTo>
                  <a:lnTo>
                    <a:pt x="1673" y="2034"/>
                  </a:lnTo>
                  <a:lnTo>
                    <a:pt x="1645" y="1962"/>
                  </a:lnTo>
                  <a:lnTo>
                    <a:pt x="1619" y="1900"/>
                  </a:lnTo>
                  <a:lnTo>
                    <a:pt x="1588" y="1840"/>
                  </a:lnTo>
                  <a:lnTo>
                    <a:pt x="1559" y="1794"/>
                  </a:lnTo>
                  <a:lnTo>
                    <a:pt x="1531" y="1756"/>
                  </a:lnTo>
                  <a:lnTo>
                    <a:pt x="1503" y="1718"/>
                  </a:lnTo>
                  <a:lnTo>
                    <a:pt x="1471" y="1680"/>
                  </a:lnTo>
                  <a:lnTo>
                    <a:pt x="1435" y="1640"/>
                  </a:lnTo>
                  <a:lnTo>
                    <a:pt x="1405" y="1612"/>
                  </a:lnTo>
                  <a:lnTo>
                    <a:pt x="1371" y="1579"/>
                  </a:lnTo>
                  <a:lnTo>
                    <a:pt x="1337" y="1549"/>
                  </a:lnTo>
                  <a:lnTo>
                    <a:pt x="1297" y="1519"/>
                  </a:lnTo>
                  <a:lnTo>
                    <a:pt x="1249" y="1489"/>
                  </a:lnTo>
                  <a:lnTo>
                    <a:pt x="1210" y="1460"/>
                  </a:lnTo>
                  <a:lnTo>
                    <a:pt x="1175" y="1443"/>
                  </a:lnTo>
                  <a:lnTo>
                    <a:pt x="1125" y="1413"/>
                  </a:lnTo>
                  <a:lnTo>
                    <a:pt x="1082" y="1397"/>
                  </a:lnTo>
                  <a:lnTo>
                    <a:pt x="1044" y="1383"/>
                  </a:lnTo>
                  <a:lnTo>
                    <a:pt x="1003" y="1368"/>
                  </a:lnTo>
                  <a:lnTo>
                    <a:pt x="943" y="1354"/>
                  </a:lnTo>
                  <a:lnTo>
                    <a:pt x="887" y="1345"/>
                  </a:lnTo>
                  <a:lnTo>
                    <a:pt x="829" y="1338"/>
                  </a:lnTo>
                  <a:lnTo>
                    <a:pt x="772" y="1334"/>
                  </a:lnTo>
                  <a:lnTo>
                    <a:pt x="739" y="1332"/>
                  </a:lnTo>
                  <a:lnTo>
                    <a:pt x="739" y="1814"/>
                  </a:lnTo>
                  <a:lnTo>
                    <a:pt x="0" y="921"/>
                  </a:lnTo>
                  <a:lnTo>
                    <a:pt x="737" y="0"/>
                  </a:lnTo>
                  <a:lnTo>
                    <a:pt x="737" y="415"/>
                  </a:lnTo>
                  <a:lnTo>
                    <a:pt x="778" y="416"/>
                  </a:lnTo>
                  <a:lnTo>
                    <a:pt x="835" y="418"/>
                  </a:lnTo>
                  <a:lnTo>
                    <a:pt x="895" y="423"/>
                  </a:lnTo>
                  <a:lnTo>
                    <a:pt x="954" y="429"/>
                  </a:lnTo>
                  <a:lnTo>
                    <a:pt x="1001" y="435"/>
                  </a:lnTo>
                  <a:lnTo>
                    <a:pt x="1037" y="440"/>
                  </a:lnTo>
                  <a:lnTo>
                    <a:pt x="1085" y="448"/>
                  </a:lnTo>
                  <a:lnTo>
                    <a:pt x="1134" y="461"/>
                  </a:lnTo>
                  <a:lnTo>
                    <a:pt x="1167" y="469"/>
                  </a:lnTo>
                  <a:lnTo>
                    <a:pt x="1207" y="478"/>
                  </a:lnTo>
                  <a:lnTo>
                    <a:pt x="1245" y="491"/>
                  </a:lnTo>
                  <a:lnTo>
                    <a:pt x="1286" y="503"/>
                  </a:lnTo>
                  <a:lnTo>
                    <a:pt x="1321" y="513"/>
                  </a:lnTo>
                  <a:lnTo>
                    <a:pt x="1363" y="529"/>
                  </a:lnTo>
                  <a:lnTo>
                    <a:pt x="1411" y="549"/>
                  </a:lnTo>
                  <a:lnTo>
                    <a:pt x="1453" y="565"/>
                  </a:lnTo>
                  <a:lnTo>
                    <a:pt x="1493" y="582"/>
                  </a:lnTo>
                  <a:lnTo>
                    <a:pt x="1539" y="603"/>
                  </a:lnTo>
                  <a:lnTo>
                    <a:pt x="1583" y="625"/>
                  </a:lnTo>
                  <a:lnTo>
                    <a:pt x="1623" y="644"/>
                  </a:lnTo>
                  <a:lnTo>
                    <a:pt x="1661" y="669"/>
                  </a:lnTo>
                  <a:lnTo>
                    <a:pt x="1695" y="688"/>
                  </a:lnTo>
                  <a:lnTo>
                    <a:pt x="1729" y="712"/>
                  </a:lnTo>
                  <a:lnTo>
                    <a:pt x="1767" y="734"/>
                  </a:lnTo>
                  <a:lnTo>
                    <a:pt x="1809" y="763"/>
                  </a:lnTo>
                  <a:lnTo>
                    <a:pt x="1847" y="791"/>
                  </a:lnTo>
                  <a:lnTo>
                    <a:pt x="1882" y="818"/>
                  </a:lnTo>
                  <a:lnTo>
                    <a:pt x="1917" y="845"/>
                  </a:lnTo>
                  <a:lnTo>
                    <a:pt x="1971" y="891"/>
                  </a:lnTo>
                  <a:lnTo>
                    <a:pt x="2026" y="943"/>
                  </a:lnTo>
                  <a:lnTo>
                    <a:pt x="2071" y="983"/>
                  </a:lnTo>
                  <a:lnTo>
                    <a:pt x="2123" y="1041"/>
                  </a:lnTo>
                  <a:lnTo>
                    <a:pt x="2159" y="1082"/>
                  </a:lnTo>
                  <a:lnTo>
                    <a:pt x="2199" y="1131"/>
                  </a:lnTo>
                  <a:lnTo>
                    <a:pt x="2243" y="1185"/>
                  </a:lnTo>
                  <a:lnTo>
                    <a:pt x="2279" y="1237"/>
                  </a:lnTo>
                  <a:lnTo>
                    <a:pt x="2315" y="1294"/>
                  </a:lnTo>
                  <a:lnTo>
                    <a:pt x="2353" y="1351"/>
                  </a:lnTo>
                  <a:lnTo>
                    <a:pt x="2385" y="1410"/>
                  </a:lnTo>
                  <a:lnTo>
                    <a:pt x="2417" y="1462"/>
                  </a:lnTo>
                  <a:lnTo>
                    <a:pt x="2447" y="1527"/>
                  </a:lnTo>
                  <a:lnTo>
                    <a:pt x="2475" y="1588"/>
                  </a:lnTo>
                  <a:lnTo>
                    <a:pt x="2499" y="1652"/>
                  </a:lnTo>
                  <a:lnTo>
                    <a:pt x="2523" y="1723"/>
                  </a:lnTo>
                  <a:lnTo>
                    <a:pt x="2553" y="1808"/>
                  </a:lnTo>
                  <a:lnTo>
                    <a:pt x="2573" y="1889"/>
                  </a:lnTo>
                  <a:lnTo>
                    <a:pt x="2593" y="1970"/>
                  </a:lnTo>
                  <a:lnTo>
                    <a:pt x="2603" y="2050"/>
                  </a:lnTo>
                  <a:lnTo>
                    <a:pt x="2616" y="2144"/>
                  </a:lnTo>
                  <a:lnTo>
                    <a:pt x="2627" y="2260"/>
                  </a:lnTo>
                  <a:lnTo>
                    <a:pt x="2629" y="2351"/>
                  </a:lnTo>
                  <a:lnTo>
                    <a:pt x="2627" y="2440"/>
                  </a:lnTo>
                  <a:lnTo>
                    <a:pt x="2619" y="2526"/>
                  </a:lnTo>
                  <a:lnTo>
                    <a:pt x="2608" y="2606"/>
                  </a:lnTo>
                  <a:lnTo>
                    <a:pt x="2599" y="2690"/>
                  </a:lnTo>
                  <a:lnTo>
                    <a:pt x="2581" y="2776"/>
                  </a:lnTo>
                  <a:lnTo>
                    <a:pt x="2556" y="2868"/>
                  </a:lnTo>
                  <a:lnTo>
                    <a:pt x="2554" y="2873"/>
                  </a:lnTo>
                  <a:close/>
                </a:path>
              </a:pathLst>
            </a:custGeom>
            <a:solidFill>
              <a:srgbClr val="332C58"/>
            </a:solidFill>
            <a:ln w="6350" cap="flat" cmpd="sng">
              <a:solidFill>
                <a:srgbClr val="636CA2"/>
              </a:solidFill>
              <a:prstDash val="solid"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 rot="14370681" flipV="1">
              <a:off x="2656" y="3728"/>
              <a:ext cx="255" cy="288"/>
            </a:xfrm>
            <a:custGeom>
              <a:avLst/>
              <a:gdLst/>
              <a:ahLst/>
              <a:cxnLst>
                <a:cxn ang="0">
                  <a:pos x="2392" y="2389"/>
                </a:cxn>
                <a:cxn ang="0">
                  <a:pos x="1705" y="2500"/>
                </a:cxn>
                <a:cxn ang="0">
                  <a:pos x="1719" y="2386"/>
                </a:cxn>
                <a:cxn ang="0">
                  <a:pos x="1715" y="2248"/>
                </a:cxn>
                <a:cxn ang="0">
                  <a:pos x="1691" y="2098"/>
                </a:cxn>
                <a:cxn ang="0">
                  <a:pos x="1645" y="1962"/>
                </a:cxn>
                <a:cxn ang="0">
                  <a:pos x="1588" y="1840"/>
                </a:cxn>
                <a:cxn ang="0">
                  <a:pos x="1531" y="1756"/>
                </a:cxn>
                <a:cxn ang="0">
                  <a:pos x="1471" y="1680"/>
                </a:cxn>
                <a:cxn ang="0">
                  <a:pos x="1405" y="1612"/>
                </a:cxn>
                <a:cxn ang="0">
                  <a:pos x="1337" y="1549"/>
                </a:cxn>
                <a:cxn ang="0">
                  <a:pos x="1249" y="1489"/>
                </a:cxn>
                <a:cxn ang="0">
                  <a:pos x="1175" y="1443"/>
                </a:cxn>
                <a:cxn ang="0">
                  <a:pos x="1082" y="1397"/>
                </a:cxn>
                <a:cxn ang="0">
                  <a:pos x="1003" y="1368"/>
                </a:cxn>
                <a:cxn ang="0">
                  <a:pos x="887" y="1345"/>
                </a:cxn>
                <a:cxn ang="0">
                  <a:pos x="772" y="1334"/>
                </a:cxn>
                <a:cxn ang="0">
                  <a:pos x="739" y="1814"/>
                </a:cxn>
                <a:cxn ang="0">
                  <a:pos x="737" y="0"/>
                </a:cxn>
                <a:cxn ang="0">
                  <a:pos x="778" y="416"/>
                </a:cxn>
                <a:cxn ang="0">
                  <a:pos x="895" y="423"/>
                </a:cxn>
                <a:cxn ang="0">
                  <a:pos x="1001" y="435"/>
                </a:cxn>
                <a:cxn ang="0">
                  <a:pos x="1085" y="448"/>
                </a:cxn>
                <a:cxn ang="0">
                  <a:pos x="1167" y="469"/>
                </a:cxn>
                <a:cxn ang="0">
                  <a:pos x="1245" y="491"/>
                </a:cxn>
                <a:cxn ang="0">
                  <a:pos x="1321" y="513"/>
                </a:cxn>
                <a:cxn ang="0">
                  <a:pos x="1411" y="549"/>
                </a:cxn>
                <a:cxn ang="0">
                  <a:pos x="1493" y="582"/>
                </a:cxn>
                <a:cxn ang="0">
                  <a:pos x="1583" y="625"/>
                </a:cxn>
                <a:cxn ang="0">
                  <a:pos x="1661" y="669"/>
                </a:cxn>
                <a:cxn ang="0">
                  <a:pos x="1729" y="712"/>
                </a:cxn>
                <a:cxn ang="0">
                  <a:pos x="1809" y="763"/>
                </a:cxn>
                <a:cxn ang="0">
                  <a:pos x="1882" y="818"/>
                </a:cxn>
                <a:cxn ang="0">
                  <a:pos x="1971" y="891"/>
                </a:cxn>
                <a:cxn ang="0">
                  <a:pos x="2071" y="983"/>
                </a:cxn>
                <a:cxn ang="0">
                  <a:pos x="2159" y="1082"/>
                </a:cxn>
                <a:cxn ang="0">
                  <a:pos x="2243" y="1185"/>
                </a:cxn>
                <a:cxn ang="0">
                  <a:pos x="2315" y="1294"/>
                </a:cxn>
                <a:cxn ang="0">
                  <a:pos x="2385" y="1410"/>
                </a:cxn>
                <a:cxn ang="0">
                  <a:pos x="2447" y="1527"/>
                </a:cxn>
                <a:cxn ang="0">
                  <a:pos x="2499" y="1652"/>
                </a:cxn>
                <a:cxn ang="0">
                  <a:pos x="2553" y="1808"/>
                </a:cxn>
                <a:cxn ang="0">
                  <a:pos x="2593" y="1970"/>
                </a:cxn>
                <a:cxn ang="0">
                  <a:pos x="2616" y="2144"/>
                </a:cxn>
                <a:cxn ang="0">
                  <a:pos x="2629" y="2351"/>
                </a:cxn>
                <a:cxn ang="0">
                  <a:pos x="2619" y="2526"/>
                </a:cxn>
                <a:cxn ang="0">
                  <a:pos x="2599" y="2690"/>
                </a:cxn>
                <a:cxn ang="0">
                  <a:pos x="2556" y="2868"/>
                </a:cxn>
              </a:cxnLst>
              <a:rect l="0" t="0" r="r" b="b"/>
              <a:pathLst>
                <a:path w="2629" h="2873">
                  <a:moveTo>
                    <a:pt x="2554" y="2873"/>
                  </a:moveTo>
                  <a:lnTo>
                    <a:pt x="2392" y="2389"/>
                  </a:lnTo>
                  <a:lnTo>
                    <a:pt x="2392" y="2387"/>
                  </a:lnTo>
                  <a:lnTo>
                    <a:pt x="1705" y="2500"/>
                  </a:lnTo>
                  <a:lnTo>
                    <a:pt x="1713" y="2446"/>
                  </a:lnTo>
                  <a:lnTo>
                    <a:pt x="1719" y="2386"/>
                  </a:lnTo>
                  <a:lnTo>
                    <a:pt x="1719" y="2322"/>
                  </a:lnTo>
                  <a:lnTo>
                    <a:pt x="1715" y="2248"/>
                  </a:lnTo>
                  <a:lnTo>
                    <a:pt x="1705" y="2178"/>
                  </a:lnTo>
                  <a:lnTo>
                    <a:pt x="1691" y="2098"/>
                  </a:lnTo>
                  <a:lnTo>
                    <a:pt x="1673" y="2034"/>
                  </a:lnTo>
                  <a:lnTo>
                    <a:pt x="1645" y="1962"/>
                  </a:lnTo>
                  <a:lnTo>
                    <a:pt x="1619" y="1900"/>
                  </a:lnTo>
                  <a:lnTo>
                    <a:pt x="1588" y="1840"/>
                  </a:lnTo>
                  <a:lnTo>
                    <a:pt x="1559" y="1794"/>
                  </a:lnTo>
                  <a:lnTo>
                    <a:pt x="1531" y="1756"/>
                  </a:lnTo>
                  <a:lnTo>
                    <a:pt x="1503" y="1718"/>
                  </a:lnTo>
                  <a:lnTo>
                    <a:pt x="1471" y="1680"/>
                  </a:lnTo>
                  <a:lnTo>
                    <a:pt x="1435" y="1640"/>
                  </a:lnTo>
                  <a:lnTo>
                    <a:pt x="1405" y="1612"/>
                  </a:lnTo>
                  <a:lnTo>
                    <a:pt x="1371" y="1579"/>
                  </a:lnTo>
                  <a:lnTo>
                    <a:pt x="1337" y="1549"/>
                  </a:lnTo>
                  <a:lnTo>
                    <a:pt x="1297" y="1519"/>
                  </a:lnTo>
                  <a:lnTo>
                    <a:pt x="1249" y="1489"/>
                  </a:lnTo>
                  <a:lnTo>
                    <a:pt x="1210" y="1460"/>
                  </a:lnTo>
                  <a:lnTo>
                    <a:pt x="1175" y="1443"/>
                  </a:lnTo>
                  <a:lnTo>
                    <a:pt x="1125" y="1413"/>
                  </a:lnTo>
                  <a:lnTo>
                    <a:pt x="1082" y="1397"/>
                  </a:lnTo>
                  <a:lnTo>
                    <a:pt x="1044" y="1383"/>
                  </a:lnTo>
                  <a:lnTo>
                    <a:pt x="1003" y="1368"/>
                  </a:lnTo>
                  <a:lnTo>
                    <a:pt x="943" y="1354"/>
                  </a:lnTo>
                  <a:lnTo>
                    <a:pt x="887" y="1345"/>
                  </a:lnTo>
                  <a:lnTo>
                    <a:pt x="829" y="1338"/>
                  </a:lnTo>
                  <a:lnTo>
                    <a:pt x="772" y="1334"/>
                  </a:lnTo>
                  <a:lnTo>
                    <a:pt x="739" y="1332"/>
                  </a:lnTo>
                  <a:lnTo>
                    <a:pt x="739" y="1814"/>
                  </a:lnTo>
                  <a:lnTo>
                    <a:pt x="0" y="921"/>
                  </a:lnTo>
                  <a:lnTo>
                    <a:pt x="737" y="0"/>
                  </a:lnTo>
                  <a:lnTo>
                    <a:pt x="737" y="415"/>
                  </a:lnTo>
                  <a:lnTo>
                    <a:pt x="778" y="416"/>
                  </a:lnTo>
                  <a:lnTo>
                    <a:pt x="835" y="418"/>
                  </a:lnTo>
                  <a:lnTo>
                    <a:pt x="895" y="423"/>
                  </a:lnTo>
                  <a:lnTo>
                    <a:pt x="954" y="429"/>
                  </a:lnTo>
                  <a:lnTo>
                    <a:pt x="1001" y="435"/>
                  </a:lnTo>
                  <a:lnTo>
                    <a:pt x="1037" y="440"/>
                  </a:lnTo>
                  <a:lnTo>
                    <a:pt x="1085" y="448"/>
                  </a:lnTo>
                  <a:lnTo>
                    <a:pt x="1134" y="461"/>
                  </a:lnTo>
                  <a:lnTo>
                    <a:pt x="1167" y="469"/>
                  </a:lnTo>
                  <a:lnTo>
                    <a:pt x="1207" y="478"/>
                  </a:lnTo>
                  <a:lnTo>
                    <a:pt x="1245" y="491"/>
                  </a:lnTo>
                  <a:lnTo>
                    <a:pt x="1286" y="503"/>
                  </a:lnTo>
                  <a:lnTo>
                    <a:pt x="1321" y="513"/>
                  </a:lnTo>
                  <a:lnTo>
                    <a:pt x="1363" y="529"/>
                  </a:lnTo>
                  <a:lnTo>
                    <a:pt x="1411" y="549"/>
                  </a:lnTo>
                  <a:lnTo>
                    <a:pt x="1453" y="565"/>
                  </a:lnTo>
                  <a:lnTo>
                    <a:pt x="1493" y="582"/>
                  </a:lnTo>
                  <a:lnTo>
                    <a:pt x="1539" y="603"/>
                  </a:lnTo>
                  <a:lnTo>
                    <a:pt x="1583" y="625"/>
                  </a:lnTo>
                  <a:lnTo>
                    <a:pt x="1623" y="644"/>
                  </a:lnTo>
                  <a:lnTo>
                    <a:pt x="1661" y="669"/>
                  </a:lnTo>
                  <a:lnTo>
                    <a:pt x="1695" y="688"/>
                  </a:lnTo>
                  <a:lnTo>
                    <a:pt x="1729" y="712"/>
                  </a:lnTo>
                  <a:lnTo>
                    <a:pt x="1767" y="734"/>
                  </a:lnTo>
                  <a:lnTo>
                    <a:pt x="1809" y="763"/>
                  </a:lnTo>
                  <a:lnTo>
                    <a:pt x="1847" y="791"/>
                  </a:lnTo>
                  <a:lnTo>
                    <a:pt x="1882" y="818"/>
                  </a:lnTo>
                  <a:lnTo>
                    <a:pt x="1917" y="845"/>
                  </a:lnTo>
                  <a:lnTo>
                    <a:pt x="1971" y="891"/>
                  </a:lnTo>
                  <a:lnTo>
                    <a:pt x="2026" y="943"/>
                  </a:lnTo>
                  <a:lnTo>
                    <a:pt x="2071" y="983"/>
                  </a:lnTo>
                  <a:lnTo>
                    <a:pt x="2123" y="1041"/>
                  </a:lnTo>
                  <a:lnTo>
                    <a:pt x="2159" y="1082"/>
                  </a:lnTo>
                  <a:lnTo>
                    <a:pt x="2199" y="1131"/>
                  </a:lnTo>
                  <a:lnTo>
                    <a:pt x="2243" y="1185"/>
                  </a:lnTo>
                  <a:lnTo>
                    <a:pt x="2279" y="1237"/>
                  </a:lnTo>
                  <a:lnTo>
                    <a:pt x="2315" y="1294"/>
                  </a:lnTo>
                  <a:lnTo>
                    <a:pt x="2353" y="1351"/>
                  </a:lnTo>
                  <a:lnTo>
                    <a:pt x="2385" y="1410"/>
                  </a:lnTo>
                  <a:lnTo>
                    <a:pt x="2417" y="1462"/>
                  </a:lnTo>
                  <a:lnTo>
                    <a:pt x="2447" y="1527"/>
                  </a:lnTo>
                  <a:lnTo>
                    <a:pt x="2475" y="1588"/>
                  </a:lnTo>
                  <a:lnTo>
                    <a:pt x="2499" y="1652"/>
                  </a:lnTo>
                  <a:lnTo>
                    <a:pt x="2523" y="1723"/>
                  </a:lnTo>
                  <a:lnTo>
                    <a:pt x="2553" y="1808"/>
                  </a:lnTo>
                  <a:lnTo>
                    <a:pt x="2573" y="1889"/>
                  </a:lnTo>
                  <a:lnTo>
                    <a:pt x="2593" y="1970"/>
                  </a:lnTo>
                  <a:lnTo>
                    <a:pt x="2603" y="2050"/>
                  </a:lnTo>
                  <a:lnTo>
                    <a:pt x="2616" y="2144"/>
                  </a:lnTo>
                  <a:lnTo>
                    <a:pt x="2627" y="2260"/>
                  </a:lnTo>
                  <a:lnTo>
                    <a:pt x="2629" y="2351"/>
                  </a:lnTo>
                  <a:lnTo>
                    <a:pt x="2627" y="2440"/>
                  </a:lnTo>
                  <a:lnTo>
                    <a:pt x="2619" y="2526"/>
                  </a:lnTo>
                  <a:lnTo>
                    <a:pt x="2608" y="2606"/>
                  </a:lnTo>
                  <a:lnTo>
                    <a:pt x="2599" y="2690"/>
                  </a:lnTo>
                  <a:lnTo>
                    <a:pt x="2581" y="2776"/>
                  </a:lnTo>
                  <a:lnTo>
                    <a:pt x="2556" y="2868"/>
                  </a:lnTo>
                  <a:lnTo>
                    <a:pt x="2554" y="2873"/>
                  </a:lnTo>
                  <a:close/>
                </a:path>
              </a:pathLst>
            </a:custGeom>
            <a:solidFill>
              <a:srgbClr val="A6ABCA"/>
            </a:solidFill>
            <a:ln w="6350" cap="flat" cmpd="sng">
              <a:solidFill>
                <a:srgbClr val="636CA2"/>
              </a:solidFill>
              <a:prstDash val="solid"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668344" y="2060848"/>
            <a:ext cx="1658938" cy="233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Versie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1.0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390947" y="2689738"/>
            <a:ext cx="1606550" cy="10217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Klankbordsessies</a:t>
            </a: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70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deelnemers</a:t>
            </a: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 Interviews </a:t>
            </a:r>
            <a:b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991147" y="2689738"/>
            <a:ext cx="1653430" cy="15183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Show &amp; Share</a:t>
            </a: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Verslag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interviews en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klankbordsessies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644577" y="5589241"/>
            <a:ext cx="1706714" cy="767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opleidingsmanagers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426745" y="2689738"/>
            <a:ext cx="1658938" cy="7392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opleidingsmanagers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1333797" y="2456376"/>
            <a:ext cx="1657350" cy="233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t/m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dec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2010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2964161" y="2456376"/>
            <a:ext cx="1658938" cy="43994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dec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2010 -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jan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2011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4644577" y="2456376"/>
            <a:ext cx="1658938" cy="7279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feb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-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april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2011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4712585" y="5343351"/>
            <a:ext cx="1658938" cy="43994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dec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2011 -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jan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2012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4695825" y="4806776"/>
            <a:ext cx="1857375" cy="536575"/>
          </a:xfrm>
          <a:prstGeom prst="homePlate">
            <a:avLst>
              <a:gd name="adj" fmla="val 28413"/>
            </a:avLst>
          </a:prstGeom>
          <a:solidFill>
            <a:srgbClr val="332C58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    </a:t>
            </a:r>
            <a:r>
              <a:rPr lang="en-US" sz="1400" dirty="0" err="1" smtClean="0">
                <a:cs typeface="Arial" charset="0"/>
              </a:rPr>
              <a:t>Testen</a:t>
            </a:r>
            <a:r>
              <a:rPr lang="en-US" sz="1400" dirty="0" smtClean="0">
                <a:cs typeface="Arial" charset="0"/>
              </a:rPr>
              <a:t>/</a:t>
            </a:r>
            <a:br>
              <a:rPr lang="en-US" sz="1400" dirty="0" smtClean="0">
                <a:cs typeface="Arial" charset="0"/>
              </a:rPr>
            </a:br>
            <a:r>
              <a:rPr lang="en-US" sz="1400" dirty="0" smtClean="0">
                <a:cs typeface="Arial" charset="0"/>
              </a:rPr>
              <a:t>    </a:t>
            </a:r>
            <a:r>
              <a:rPr lang="en-US" sz="1400" dirty="0" err="1" smtClean="0">
                <a:cs typeface="Arial" charset="0"/>
              </a:rPr>
              <a:t>Schaduwdraaien</a:t>
            </a:r>
            <a:endParaRPr lang="en-US" sz="1400" dirty="0">
              <a:cs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12580834">
            <a:off x="5105124" y="1133992"/>
            <a:ext cx="774700" cy="758825"/>
            <a:chOff x="2479" y="3744"/>
            <a:chExt cx="449" cy="454"/>
          </a:xfrm>
        </p:grpSpPr>
        <p:sp>
          <p:nvSpPr>
            <p:cNvPr id="41" name="Freeform 17"/>
            <p:cNvSpPr>
              <a:spLocks noChangeAspect="1"/>
            </p:cNvSpPr>
            <p:nvPr/>
          </p:nvSpPr>
          <p:spPr bwMode="auto">
            <a:xfrm flipV="1">
              <a:off x="2663" y="3919"/>
              <a:ext cx="263" cy="279"/>
            </a:xfrm>
            <a:custGeom>
              <a:avLst/>
              <a:gdLst/>
              <a:ahLst/>
              <a:cxnLst>
                <a:cxn ang="0">
                  <a:pos x="2392" y="2389"/>
                </a:cxn>
                <a:cxn ang="0">
                  <a:pos x="1705" y="2500"/>
                </a:cxn>
                <a:cxn ang="0">
                  <a:pos x="1719" y="2386"/>
                </a:cxn>
                <a:cxn ang="0">
                  <a:pos x="1715" y="2248"/>
                </a:cxn>
                <a:cxn ang="0">
                  <a:pos x="1691" y="2098"/>
                </a:cxn>
                <a:cxn ang="0">
                  <a:pos x="1645" y="1962"/>
                </a:cxn>
                <a:cxn ang="0">
                  <a:pos x="1588" y="1840"/>
                </a:cxn>
                <a:cxn ang="0">
                  <a:pos x="1531" y="1756"/>
                </a:cxn>
                <a:cxn ang="0">
                  <a:pos x="1471" y="1680"/>
                </a:cxn>
                <a:cxn ang="0">
                  <a:pos x="1405" y="1612"/>
                </a:cxn>
                <a:cxn ang="0">
                  <a:pos x="1337" y="1549"/>
                </a:cxn>
                <a:cxn ang="0">
                  <a:pos x="1249" y="1489"/>
                </a:cxn>
                <a:cxn ang="0">
                  <a:pos x="1175" y="1443"/>
                </a:cxn>
                <a:cxn ang="0">
                  <a:pos x="1082" y="1397"/>
                </a:cxn>
                <a:cxn ang="0">
                  <a:pos x="1003" y="1368"/>
                </a:cxn>
                <a:cxn ang="0">
                  <a:pos x="887" y="1345"/>
                </a:cxn>
                <a:cxn ang="0">
                  <a:pos x="772" y="1334"/>
                </a:cxn>
                <a:cxn ang="0">
                  <a:pos x="739" y="1814"/>
                </a:cxn>
                <a:cxn ang="0">
                  <a:pos x="737" y="0"/>
                </a:cxn>
                <a:cxn ang="0">
                  <a:pos x="778" y="416"/>
                </a:cxn>
                <a:cxn ang="0">
                  <a:pos x="895" y="423"/>
                </a:cxn>
                <a:cxn ang="0">
                  <a:pos x="1001" y="435"/>
                </a:cxn>
                <a:cxn ang="0">
                  <a:pos x="1085" y="448"/>
                </a:cxn>
                <a:cxn ang="0">
                  <a:pos x="1167" y="469"/>
                </a:cxn>
                <a:cxn ang="0">
                  <a:pos x="1245" y="491"/>
                </a:cxn>
                <a:cxn ang="0">
                  <a:pos x="1321" y="513"/>
                </a:cxn>
                <a:cxn ang="0">
                  <a:pos x="1411" y="549"/>
                </a:cxn>
                <a:cxn ang="0">
                  <a:pos x="1493" y="582"/>
                </a:cxn>
                <a:cxn ang="0">
                  <a:pos x="1583" y="625"/>
                </a:cxn>
                <a:cxn ang="0">
                  <a:pos x="1661" y="669"/>
                </a:cxn>
                <a:cxn ang="0">
                  <a:pos x="1729" y="712"/>
                </a:cxn>
                <a:cxn ang="0">
                  <a:pos x="1809" y="763"/>
                </a:cxn>
                <a:cxn ang="0">
                  <a:pos x="1882" y="818"/>
                </a:cxn>
                <a:cxn ang="0">
                  <a:pos x="1971" y="891"/>
                </a:cxn>
                <a:cxn ang="0">
                  <a:pos x="2071" y="983"/>
                </a:cxn>
                <a:cxn ang="0">
                  <a:pos x="2159" y="1082"/>
                </a:cxn>
                <a:cxn ang="0">
                  <a:pos x="2243" y="1185"/>
                </a:cxn>
                <a:cxn ang="0">
                  <a:pos x="2315" y="1294"/>
                </a:cxn>
                <a:cxn ang="0">
                  <a:pos x="2385" y="1410"/>
                </a:cxn>
                <a:cxn ang="0">
                  <a:pos x="2447" y="1527"/>
                </a:cxn>
                <a:cxn ang="0">
                  <a:pos x="2499" y="1652"/>
                </a:cxn>
                <a:cxn ang="0">
                  <a:pos x="2553" y="1808"/>
                </a:cxn>
                <a:cxn ang="0">
                  <a:pos x="2593" y="1970"/>
                </a:cxn>
                <a:cxn ang="0">
                  <a:pos x="2616" y="2144"/>
                </a:cxn>
                <a:cxn ang="0">
                  <a:pos x="2629" y="2351"/>
                </a:cxn>
                <a:cxn ang="0">
                  <a:pos x="2619" y="2526"/>
                </a:cxn>
                <a:cxn ang="0">
                  <a:pos x="2599" y="2690"/>
                </a:cxn>
                <a:cxn ang="0">
                  <a:pos x="2556" y="2868"/>
                </a:cxn>
              </a:cxnLst>
              <a:rect l="0" t="0" r="r" b="b"/>
              <a:pathLst>
                <a:path w="2629" h="2873">
                  <a:moveTo>
                    <a:pt x="2554" y="2873"/>
                  </a:moveTo>
                  <a:lnTo>
                    <a:pt x="2392" y="2389"/>
                  </a:lnTo>
                  <a:lnTo>
                    <a:pt x="2392" y="2387"/>
                  </a:lnTo>
                  <a:lnTo>
                    <a:pt x="1705" y="2500"/>
                  </a:lnTo>
                  <a:lnTo>
                    <a:pt x="1713" y="2446"/>
                  </a:lnTo>
                  <a:lnTo>
                    <a:pt x="1719" y="2386"/>
                  </a:lnTo>
                  <a:lnTo>
                    <a:pt x="1719" y="2322"/>
                  </a:lnTo>
                  <a:lnTo>
                    <a:pt x="1715" y="2248"/>
                  </a:lnTo>
                  <a:lnTo>
                    <a:pt x="1705" y="2178"/>
                  </a:lnTo>
                  <a:lnTo>
                    <a:pt x="1691" y="2098"/>
                  </a:lnTo>
                  <a:lnTo>
                    <a:pt x="1673" y="2034"/>
                  </a:lnTo>
                  <a:lnTo>
                    <a:pt x="1645" y="1962"/>
                  </a:lnTo>
                  <a:lnTo>
                    <a:pt x="1619" y="1900"/>
                  </a:lnTo>
                  <a:lnTo>
                    <a:pt x="1588" y="1840"/>
                  </a:lnTo>
                  <a:lnTo>
                    <a:pt x="1559" y="1794"/>
                  </a:lnTo>
                  <a:lnTo>
                    <a:pt x="1531" y="1756"/>
                  </a:lnTo>
                  <a:lnTo>
                    <a:pt x="1503" y="1718"/>
                  </a:lnTo>
                  <a:lnTo>
                    <a:pt x="1471" y="1680"/>
                  </a:lnTo>
                  <a:lnTo>
                    <a:pt x="1435" y="1640"/>
                  </a:lnTo>
                  <a:lnTo>
                    <a:pt x="1405" y="1612"/>
                  </a:lnTo>
                  <a:lnTo>
                    <a:pt x="1371" y="1579"/>
                  </a:lnTo>
                  <a:lnTo>
                    <a:pt x="1337" y="1549"/>
                  </a:lnTo>
                  <a:lnTo>
                    <a:pt x="1297" y="1519"/>
                  </a:lnTo>
                  <a:lnTo>
                    <a:pt x="1249" y="1489"/>
                  </a:lnTo>
                  <a:lnTo>
                    <a:pt x="1210" y="1460"/>
                  </a:lnTo>
                  <a:lnTo>
                    <a:pt x="1175" y="1443"/>
                  </a:lnTo>
                  <a:lnTo>
                    <a:pt x="1125" y="1413"/>
                  </a:lnTo>
                  <a:lnTo>
                    <a:pt x="1082" y="1397"/>
                  </a:lnTo>
                  <a:lnTo>
                    <a:pt x="1044" y="1383"/>
                  </a:lnTo>
                  <a:lnTo>
                    <a:pt x="1003" y="1368"/>
                  </a:lnTo>
                  <a:lnTo>
                    <a:pt x="943" y="1354"/>
                  </a:lnTo>
                  <a:lnTo>
                    <a:pt x="887" y="1345"/>
                  </a:lnTo>
                  <a:lnTo>
                    <a:pt x="829" y="1338"/>
                  </a:lnTo>
                  <a:lnTo>
                    <a:pt x="772" y="1334"/>
                  </a:lnTo>
                  <a:lnTo>
                    <a:pt x="739" y="1332"/>
                  </a:lnTo>
                  <a:lnTo>
                    <a:pt x="739" y="1814"/>
                  </a:lnTo>
                  <a:lnTo>
                    <a:pt x="0" y="921"/>
                  </a:lnTo>
                  <a:lnTo>
                    <a:pt x="737" y="0"/>
                  </a:lnTo>
                  <a:lnTo>
                    <a:pt x="737" y="415"/>
                  </a:lnTo>
                  <a:lnTo>
                    <a:pt x="778" y="416"/>
                  </a:lnTo>
                  <a:lnTo>
                    <a:pt x="835" y="418"/>
                  </a:lnTo>
                  <a:lnTo>
                    <a:pt x="895" y="423"/>
                  </a:lnTo>
                  <a:lnTo>
                    <a:pt x="954" y="429"/>
                  </a:lnTo>
                  <a:lnTo>
                    <a:pt x="1001" y="435"/>
                  </a:lnTo>
                  <a:lnTo>
                    <a:pt x="1037" y="440"/>
                  </a:lnTo>
                  <a:lnTo>
                    <a:pt x="1085" y="448"/>
                  </a:lnTo>
                  <a:lnTo>
                    <a:pt x="1134" y="461"/>
                  </a:lnTo>
                  <a:lnTo>
                    <a:pt x="1167" y="469"/>
                  </a:lnTo>
                  <a:lnTo>
                    <a:pt x="1207" y="478"/>
                  </a:lnTo>
                  <a:lnTo>
                    <a:pt x="1245" y="491"/>
                  </a:lnTo>
                  <a:lnTo>
                    <a:pt x="1286" y="503"/>
                  </a:lnTo>
                  <a:lnTo>
                    <a:pt x="1321" y="513"/>
                  </a:lnTo>
                  <a:lnTo>
                    <a:pt x="1363" y="529"/>
                  </a:lnTo>
                  <a:lnTo>
                    <a:pt x="1411" y="549"/>
                  </a:lnTo>
                  <a:lnTo>
                    <a:pt x="1453" y="565"/>
                  </a:lnTo>
                  <a:lnTo>
                    <a:pt x="1493" y="582"/>
                  </a:lnTo>
                  <a:lnTo>
                    <a:pt x="1539" y="603"/>
                  </a:lnTo>
                  <a:lnTo>
                    <a:pt x="1583" y="625"/>
                  </a:lnTo>
                  <a:lnTo>
                    <a:pt x="1623" y="644"/>
                  </a:lnTo>
                  <a:lnTo>
                    <a:pt x="1661" y="669"/>
                  </a:lnTo>
                  <a:lnTo>
                    <a:pt x="1695" y="688"/>
                  </a:lnTo>
                  <a:lnTo>
                    <a:pt x="1729" y="712"/>
                  </a:lnTo>
                  <a:lnTo>
                    <a:pt x="1767" y="734"/>
                  </a:lnTo>
                  <a:lnTo>
                    <a:pt x="1809" y="763"/>
                  </a:lnTo>
                  <a:lnTo>
                    <a:pt x="1847" y="791"/>
                  </a:lnTo>
                  <a:lnTo>
                    <a:pt x="1882" y="818"/>
                  </a:lnTo>
                  <a:lnTo>
                    <a:pt x="1917" y="845"/>
                  </a:lnTo>
                  <a:lnTo>
                    <a:pt x="1971" y="891"/>
                  </a:lnTo>
                  <a:lnTo>
                    <a:pt x="2026" y="943"/>
                  </a:lnTo>
                  <a:lnTo>
                    <a:pt x="2071" y="983"/>
                  </a:lnTo>
                  <a:lnTo>
                    <a:pt x="2123" y="1041"/>
                  </a:lnTo>
                  <a:lnTo>
                    <a:pt x="2159" y="1082"/>
                  </a:lnTo>
                  <a:lnTo>
                    <a:pt x="2199" y="1131"/>
                  </a:lnTo>
                  <a:lnTo>
                    <a:pt x="2243" y="1185"/>
                  </a:lnTo>
                  <a:lnTo>
                    <a:pt x="2279" y="1237"/>
                  </a:lnTo>
                  <a:lnTo>
                    <a:pt x="2315" y="1294"/>
                  </a:lnTo>
                  <a:lnTo>
                    <a:pt x="2353" y="1351"/>
                  </a:lnTo>
                  <a:lnTo>
                    <a:pt x="2385" y="1410"/>
                  </a:lnTo>
                  <a:lnTo>
                    <a:pt x="2417" y="1462"/>
                  </a:lnTo>
                  <a:lnTo>
                    <a:pt x="2447" y="1527"/>
                  </a:lnTo>
                  <a:lnTo>
                    <a:pt x="2475" y="1588"/>
                  </a:lnTo>
                  <a:lnTo>
                    <a:pt x="2499" y="1652"/>
                  </a:lnTo>
                  <a:lnTo>
                    <a:pt x="2523" y="1723"/>
                  </a:lnTo>
                  <a:lnTo>
                    <a:pt x="2553" y="1808"/>
                  </a:lnTo>
                  <a:lnTo>
                    <a:pt x="2573" y="1889"/>
                  </a:lnTo>
                  <a:lnTo>
                    <a:pt x="2593" y="1970"/>
                  </a:lnTo>
                  <a:lnTo>
                    <a:pt x="2603" y="2050"/>
                  </a:lnTo>
                  <a:lnTo>
                    <a:pt x="2616" y="2144"/>
                  </a:lnTo>
                  <a:lnTo>
                    <a:pt x="2627" y="2260"/>
                  </a:lnTo>
                  <a:lnTo>
                    <a:pt x="2629" y="2351"/>
                  </a:lnTo>
                  <a:lnTo>
                    <a:pt x="2627" y="2440"/>
                  </a:lnTo>
                  <a:lnTo>
                    <a:pt x="2619" y="2526"/>
                  </a:lnTo>
                  <a:lnTo>
                    <a:pt x="2608" y="2606"/>
                  </a:lnTo>
                  <a:lnTo>
                    <a:pt x="2599" y="2690"/>
                  </a:lnTo>
                  <a:lnTo>
                    <a:pt x="2581" y="2776"/>
                  </a:lnTo>
                  <a:lnTo>
                    <a:pt x="2556" y="2868"/>
                  </a:lnTo>
                  <a:lnTo>
                    <a:pt x="2554" y="2873"/>
                  </a:lnTo>
                  <a:close/>
                </a:path>
              </a:pathLst>
            </a:custGeom>
            <a:solidFill>
              <a:srgbClr val="636CA2"/>
            </a:solidFill>
            <a:ln w="6350" cap="flat" cmpd="sng">
              <a:solidFill>
                <a:srgbClr val="636CA2"/>
              </a:solidFill>
              <a:prstDash val="solid"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2" name="Freeform 18"/>
            <p:cNvSpPr>
              <a:spLocks noChangeAspect="1"/>
            </p:cNvSpPr>
            <p:nvPr/>
          </p:nvSpPr>
          <p:spPr bwMode="auto">
            <a:xfrm rot="7203160" flipV="1">
              <a:off x="2495" y="3832"/>
              <a:ext cx="255" cy="288"/>
            </a:xfrm>
            <a:custGeom>
              <a:avLst/>
              <a:gdLst/>
              <a:ahLst/>
              <a:cxnLst>
                <a:cxn ang="0">
                  <a:pos x="2392" y="2389"/>
                </a:cxn>
                <a:cxn ang="0">
                  <a:pos x="1705" y="2500"/>
                </a:cxn>
                <a:cxn ang="0">
                  <a:pos x="1719" y="2386"/>
                </a:cxn>
                <a:cxn ang="0">
                  <a:pos x="1715" y="2248"/>
                </a:cxn>
                <a:cxn ang="0">
                  <a:pos x="1691" y="2098"/>
                </a:cxn>
                <a:cxn ang="0">
                  <a:pos x="1645" y="1962"/>
                </a:cxn>
                <a:cxn ang="0">
                  <a:pos x="1588" y="1840"/>
                </a:cxn>
                <a:cxn ang="0">
                  <a:pos x="1531" y="1756"/>
                </a:cxn>
                <a:cxn ang="0">
                  <a:pos x="1471" y="1680"/>
                </a:cxn>
                <a:cxn ang="0">
                  <a:pos x="1405" y="1612"/>
                </a:cxn>
                <a:cxn ang="0">
                  <a:pos x="1337" y="1549"/>
                </a:cxn>
                <a:cxn ang="0">
                  <a:pos x="1249" y="1489"/>
                </a:cxn>
                <a:cxn ang="0">
                  <a:pos x="1175" y="1443"/>
                </a:cxn>
                <a:cxn ang="0">
                  <a:pos x="1082" y="1397"/>
                </a:cxn>
                <a:cxn ang="0">
                  <a:pos x="1003" y="1368"/>
                </a:cxn>
                <a:cxn ang="0">
                  <a:pos x="887" y="1345"/>
                </a:cxn>
                <a:cxn ang="0">
                  <a:pos x="772" y="1334"/>
                </a:cxn>
                <a:cxn ang="0">
                  <a:pos x="739" y="1814"/>
                </a:cxn>
                <a:cxn ang="0">
                  <a:pos x="737" y="0"/>
                </a:cxn>
                <a:cxn ang="0">
                  <a:pos x="778" y="416"/>
                </a:cxn>
                <a:cxn ang="0">
                  <a:pos x="895" y="423"/>
                </a:cxn>
                <a:cxn ang="0">
                  <a:pos x="1001" y="435"/>
                </a:cxn>
                <a:cxn ang="0">
                  <a:pos x="1085" y="448"/>
                </a:cxn>
                <a:cxn ang="0">
                  <a:pos x="1167" y="469"/>
                </a:cxn>
                <a:cxn ang="0">
                  <a:pos x="1245" y="491"/>
                </a:cxn>
                <a:cxn ang="0">
                  <a:pos x="1321" y="513"/>
                </a:cxn>
                <a:cxn ang="0">
                  <a:pos x="1411" y="549"/>
                </a:cxn>
                <a:cxn ang="0">
                  <a:pos x="1493" y="582"/>
                </a:cxn>
                <a:cxn ang="0">
                  <a:pos x="1583" y="625"/>
                </a:cxn>
                <a:cxn ang="0">
                  <a:pos x="1661" y="669"/>
                </a:cxn>
                <a:cxn ang="0">
                  <a:pos x="1729" y="712"/>
                </a:cxn>
                <a:cxn ang="0">
                  <a:pos x="1809" y="763"/>
                </a:cxn>
                <a:cxn ang="0">
                  <a:pos x="1882" y="818"/>
                </a:cxn>
                <a:cxn ang="0">
                  <a:pos x="1971" y="891"/>
                </a:cxn>
                <a:cxn ang="0">
                  <a:pos x="2071" y="983"/>
                </a:cxn>
                <a:cxn ang="0">
                  <a:pos x="2159" y="1082"/>
                </a:cxn>
                <a:cxn ang="0">
                  <a:pos x="2243" y="1185"/>
                </a:cxn>
                <a:cxn ang="0">
                  <a:pos x="2315" y="1294"/>
                </a:cxn>
                <a:cxn ang="0">
                  <a:pos x="2385" y="1410"/>
                </a:cxn>
                <a:cxn ang="0">
                  <a:pos x="2447" y="1527"/>
                </a:cxn>
                <a:cxn ang="0">
                  <a:pos x="2499" y="1652"/>
                </a:cxn>
                <a:cxn ang="0">
                  <a:pos x="2553" y="1808"/>
                </a:cxn>
                <a:cxn ang="0">
                  <a:pos x="2593" y="1970"/>
                </a:cxn>
                <a:cxn ang="0">
                  <a:pos x="2616" y="2144"/>
                </a:cxn>
                <a:cxn ang="0">
                  <a:pos x="2629" y="2351"/>
                </a:cxn>
                <a:cxn ang="0">
                  <a:pos x="2619" y="2526"/>
                </a:cxn>
                <a:cxn ang="0">
                  <a:pos x="2599" y="2690"/>
                </a:cxn>
                <a:cxn ang="0">
                  <a:pos x="2556" y="2868"/>
                </a:cxn>
              </a:cxnLst>
              <a:rect l="0" t="0" r="r" b="b"/>
              <a:pathLst>
                <a:path w="2629" h="2873">
                  <a:moveTo>
                    <a:pt x="2554" y="2873"/>
                  </a:moveTo>
                  <a:lnTo>
                    <a:pt x="2392" y="2389"/>
                  </a:lnTo>
                  <a:lnTo>
                    <a:pt x="2392" y="2387"/>
                  </a:lnTo>
                  <a:lnTo>
                    <a:pt x="1705" y="2500"/>
                  </a:lnTo>
                  <a:lnTo>
                    <a:pt x="1713" y="2446"/>
                  </a:lnTo>
                  <a:lnTo>
                    <a:pt x="1719" y="2386"/>
                  </a:lnTo>
                  <a:lnTo>
                    <a:pt x="1719" y="2322"/>
                  </a:lnTo>
                  <a:lnTo>
                    <a:pt x="1715" y="2248"/>
                  </a:lnTo>
                  <a:lnTo>
                    <a:pt x="1705" y="2178"/>
                  </a:lnTo>
                  <a:lnTo>
                    <a:pt x="1691" y="2098"/>
                  </a:lnTo>
                  <a:lnTo>
                    <a:pt x="1673" y="2034"/>
                  </a:lnTo>
                  <a:lnTo>
                    <a:pt x="1645" y="1962"/>
                  </a:lnTo>
                  <a:lnTo>
                    <a:pt x="1619" y="1900"/>
                  </a:lnTo>
                  <a:lnTo>
                    <a:pt x="1588" y="1840"/>
                  </a:lnTo>
                  <a:lnTo>
                    <a:pt x="1559" y="1794"/>
                  </a:lnTo>
                  <a:lnTo>
                    <a:pt x="1531" y="1756"/>
                  </a:lnTo>
                  <a:lnTo>
                    <a:pt x="1503" y="1718"/>
                  </a:lnTo>
                  <a:lnTo>
                    <a:pt x="1471" y="1680"/>
                  </a:lnTo>
                  <a:lnTo>
                    <a:pt x="1435" y="1640"/>
                  </a:lnTo>
                  <a:lnTo>
                    <a:pt x="1405" y="1612"/>
                  </a:lnTo>
                  <a:lnTo>
                    <a:pt x="1371" y="1579"/>
                  </a:lnTo>
                  <a:lnTo>
                    <a:pt x="1337" y="1549"/>
                  </a:lnTo>
                  <a:lnTo>
                    <a:pt x="1297" y="1519"/>
                  </a:lnTo>
                  <a:lnTo>
                    <a:pt x="1249" y="1489"/>
                  </a:lnTo>
                  <a:lnTo>
                    <a:pt x="1210" y="1460"/>
                  </a:lnTo>
                  <a:lnTo>
                    <a:pt x="1175" y="1443"/>
                  </a:lnTo>
                  <a:lnTo>
                    <a:pt x="1125" y="1413"/>
                  </a:lnTo>
                  <a:lnTo>
                    <a:pt x="1082" y="1397"/>
                  </a:lnTo>
                  <a:lnTo>
                    <a:pt x="1044" y="1383"/>
                  </a:lnTo>
                  <a:lnTo>
                    <a:pt x="1003" y="1368"/>
                  </a:lnTo>
                  <a:lnTo>
                    <a:pt x="943" y="1354"/>
                  </a:lnTo>
                  <a:lnTo>
                    <a:pt x="887" y="1345"/>
                  </a:lnTo>
                  <a:lnTo>
                    <a:pt x="829" y="1338"/>
                  </a:lnTo>
                  <a:lnTo>
                    <a:pt x="772" y="1334"/>
                  </a:lnTo>
                  <a:lnTo>
                    <a:pt x="739" y="1332"/>
                  </a:lnTo>
                  <a:lnTo>
                    <a:pt x="739" y="1814"/>
                  </a:lnTo>
                  <a:lnTo>
                    <a:pt x="0" y="921"/>
                  </a:lnTo>
                  <a:lnTo>
                    <a:pt x="737" y="0"/>
                  </a:lnTo>
                  <a:lnTo>
                    <a:pt x="737" y="415"/>
                  </a:lnTo>
                  <a:lnTo>
                    <a:pt x="778" y="416"/>
                  </a:lnTo>
                  <a:lnTo>
                    <a:pt x="835" y="418"/>
                  </a:lnTo>
                  <a:lnTo>
                    <a:pt x="895" y="423"/>
                  </a:lnTo>
                  <a:lnTo>
                    <a:pt x="954" y="429"/>
                  </a:lnTo>
                  <a:lnTo>
                    <a:pt x="1001" y="435"/>
                  </a:lnTo>
                  <a:lnTo>
                    <a:pt x="1037" y="440"/>
                  </a:lnTo>
                  <a:lnTo>
                    <a:pt x="1085" y="448"/>
                  </a:lnTo>
                  <a:lnTo>
                    <a:pt x="1134" y="461"/>
                  </a:lnTo>
                  <a:lnTo>
                    <a:pt x="1167" y="469"/>
                  </a:lnTo>
                  <a:lnTo>
                    <a:pt x="1207" y="478"/>
                  </a:lnTo>
                  <a:lnTo>
                    <a:pt x="1245" y="491"/>
                  </a:lnTo>
                  <a:lnTo>
                    <a:pt x="1286" y="503"/>
                  </a:lnTo>
                  <a:lnTo>
                    <a:pt x="1321" y="513"/>
                  </a:lnTo>
                  <a:lnTo>
                    <a:pt x="1363" y="529"/>
                  </a:lnTo>
                  <a:lnTo>
                    <a:pt x="1411" y="549"/>
                  </a:lnTo>
                  <a:lnTo>
                    <a:pt x="1453" y="565"/>
                  </a:lnTo>
                  <a:lnTo>
                    <a:pt x="1493" y="582"/>
                  </a:lnTo>
                  <a:lnTo>
                    <a:pt x="1539" y="603"/>
                  </a:lnTo>
                  <a:lnTo>
                    <a:pt x="1583" y="625"/>
                  </a:lnTo>
                  <a:lnTo>
                    <a:pt x="1623" y="644"/>
                  </a:lnTo>
                  <a:lnTo>
                    <a:pt x="1661" y="669"/>
                  </a:lnTo>
                  <a:lnTo>
                    <a:pt x="1695" y="688"/>
                  </a:lnTo>
                  <a:lnTo>
                    <a:pt x="1729" y="712"/>
                  </a:lnTo>
                  <a:lnTo>
                    <a:pt x="1767" y="734"/>
                  </a:lnTo>
                  <a:lnTo>
                    <a:pt x="1809" y="763"/>
                  </a:lnTo>
                  <a:lnTo>
                    <a:pt x="1847" y="791"/>
                  </a:lnTo>
                  <a:lnTo>
                    <a:pt x="1882" y="818"/>
                  </a:lnTo>
                  <a:lnTo>
                    <a:pt x="1917" y="845"/>
                  </a:lnTo>
                  <a:lnTo>
                    <a:pt x="1971" y="891"/>
                  </a:lnTo>
                  <a:lnTo>
                    <a:pt x="2026" y="943"/>
                  </a:lnTo>
                  <a:lnTo>
                    <a:pt x="2071" y="983"/>
                  </a:lnTo>
                  <a:lnTo>
                    <a:pt x="2123" y="1041"/>
                  </a:lnTo>
                  <a:lnTo>
                    <a:pt x="2159" y="1082"/>
                  </a:lnTo>
                  <a:lnTo>
                    <a:pt x="2199" y="1131"/>
                  </a:lnTo>
                  <a:lnTo>
                    <a:pt x="2243" y="1185"/>
                  </a:lnTo>
                  <a:lnTo>
                    <a:pt x="2279" y="1237"/>
                  </a:lnTo>
                  <a:lnTo>
                    <a:pt x="2315" y="1294"/>
                  </a:lnTo>
                  <a:lnTo>
                    <a:pt x="2353" y="1351"/>
                  </a:lnTo>
                  <a:lnTo>
                    <a:pt x="2385" y="1410"/>
                  </a:lnTo>
                  <a:lnTo>
                    <a:pt x="2417" y="1462"/>
                  </a:lnTo>
                  <a:lnTo>
                    <a:pt x="2447" y="1527"/>
                  </a:lnTo>
                  <a:lnTo>
                    <a:pt x="2475" y="1588"/>
                  </a:lnTo>
                  <a:lnTo>
                    <a:pt x="2499" y="1652"/>
                  </a:lnTo>
                  <a:lnTo>
                    <a:pt x="2523" y="1723"/>
                  </a:lnTo>
                  <a:lnTo>
                    <a:pt x="2553" y="1808"/>
                  </a:lnTo>
                  <a:lnTo>
                    <a:pt x="2573" y="1889"/>
                  </a:lnTo>
                  <a:lnTo>
                    <a:pt x="2593" y="1970"/>
                  </a:lnTo>
                  <a:lnTo>
                    <a:pt x="2603" y="2050"/>
                  </a:lnTo>
                  <a:lnTo>
                    <a:pt x="2616" y="2144"/>
                  </a:lnTo>
                  <a:lnTo>
                    <a:pt x="2627" y="2260"/>
                  </a:lnTo>
                  <a:lnTo>
                    <a:pt x="2629" y="2351"/>
                  </a:lnTo>
                  <a:lnTo>
                    <a:pt x="2627" y="2440"/>
                  </a:lnTo>
                  <a:lnTo>
                    <a:pt x="2619" y="2526"/>
                  </a:lnTo>
                  <a:lnTo>
                    <a:pt x="2608" y="2606"/>
                  </a:lnTo>
                  <a:lnTo>
                    <a:pt x="2599" y="2690"/>
                  </a:lnTo>
                  <a:lnTo>
                    <a:pt x="2581" y="2776"/>
                  </a:lnTo>
                  <a:lnTo>
                    <a:pt x="2556" y="2868"/>
                  </a:lnTo>
                  <a:lnTo>
                    <a:pt x="2554" y="2873"/>
                  </a:lnTo>
                  <a:close/>
                </a:path>
              </a:pathLst>
            </a:custGeom>
            <a:solidFill>
              <a:srgbClr val="332C58"/>
            </a:solidFill>
            <a:ln w="6350" cap="flat" cmpd="sng">
              <a:solidFill>
                <a:srgbClr val="636CA2"/>
              </a:solidFill>
              <a:prstDash val="solid"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3" name="Freeform 19"/>
            <p:cNvSpPr>
              <a:spLocks noChangeAspect="1"/>
            </p:cNvSpPr>
            <p:nvPr/>
          </p:nvSpPr>
          <p:spPr bwMode="auto">
            <a:xfrm rot="14370681" flipV="1">
              <a:off x="2656" y="3728"/>
              <a:ext cx="255" cy="288"/>
            </a:xfrm>
            <a:custGeom>
              <a:avLst/>
              <a:gdLst/>
              <a:ahLst/>
              <a:cxnLst>
                <a:cxn ang="0">
                  <a:pos x="2392" y="2389"/>
                </a:cxn>
                <a:cxn ang="0">
                  <a:pos x="1705" y="2500"/>
                </a:cxn>
                <a:cxn ang="0">
                  <a:pos x="1719" y="2386"/>
                </a:cxn>
                <a:cxn ang="0">
                  <a:pos x="1715" y="2248"/>
                </a:cxn>
                <a:cxn ang="0">
                  <a:pos x="1691" y="2098"/>
                </a:cxn>
                <a:cxn ang="0">
                  <a:pos x="1645" y="1962"/>
                </a:cxn>
                <a:cxn ang="0">
                  <a:pos x="1588" y="1840"/>
                </a:cxn>
                <a:cxn ang="0">
                  <a:pos x="1531" y="1756"/>
                </a:cxn>
                <a:cxn ang="0">
                  <a:pos x="1471" y="1680"/>
                </a:cxn>
                <a:cxn ang="0">
                  <a:pos x="1405" y="1612"/>
                </a:cxn>
                <a:cxn ang="0">
                  <a:pos x="1337" y="1549"/>
                </a:cxn>
                <a:cxn ang="0">
                  <a:pos x="1249" y="1489"/>
                </a:cxn>
                <a:cxn ang="0">
                  <a:pos x="1175" y="1443"/>
                </a:cxn>
                <a:cxn ang="0">
                  <a:pos x="1082" y="1397"/>
                </a:cxn>
                <a:cxn ang="0">
                  <a:pos x="1003" y="1368"/>
                </a:cxn>
                <a:cxn ang="0">
                  <a:pos x="887" y="1345"/>
                </a:cxn>
                <a:cxn ang="0">
                  <a:pos x="772" y="1334"/>
                </a:cxn>
                <a:cxn ang="0">
                  <a:pos x="739" y="1814"/>
                </a:cxn>
                <a:cxn ang="0">
                  <a:pos x="737" y="0"/>
                </a:cxn>
                <a:cxn ang="0">
                  <a:pos x="778" y="416"/>
                </a:cxn>
                <a:cxn ang="0">
                  <a:pos x="895" y="423"/>
                </a:cxn>
                <a:cxn ang="0">
                  <a:pos x="1001" y="435"/>
                </a:cxn>
                <a:cxn ang="0">
                  <a:pos x="1085" y="448"/>
                </a:cxn>
                <a:cxn ang="0">
                  <a:pos x="1167" y="469"/>
                </a:cxn>
                <a:cxn ang="0">
                  <a:pos x="1245" y="491"/>
                </a:cxn>
                <a:cxn ang="0">
                  <a:pos x="1321" y="513"/>
                </a:cxn>
                <a:cxn ang="0">
                  <a:pos x="1411" y="549"/>
                </a:cxn>
                <a:cxn ang="0">
                  <a:pos x="1493" y="582"/>
                </a:cxn>
                <a:cxn ang="0">
                  <a:pos x="1583" y="625"/>
                </a:cxn>
                <a:cxn ang="0">
                  <a:pos x="1661" y="669"/>
                </a:cxn>
                <a:cxn ang="0">
                  <a:pos x="1729" y="712"/>
                </a:cxn>
                <a:cxn ang="0">
                  <a:pos x="1809" y="763"/>
                </a:cxn>
                <a:cxn ang="0">
                  <a:pos x="1882" y="818"/>
                </a:cxn>
                <a:cxn ang="0">
                  <a:pos x="1971" y="891"/>
                </a:cxn>
                <a:cxn ang="0">
                  <a:pos x="2071" y="983"/>
                </a:cxn>
                <a:cxn ang="0">
                  <a:pos x="2159" y="1082"/>
                </a:cxn>
                <a:cxn ang="0">
                  <a:pos x="2243" y="1185"/>
                </a:cxn>
                <a:cxn ang="0">
                  <a:pos x="2315" y="1294"/>
                </a:cxn>
                <a:cxn ang="0">
                  <a:pos x="2385" y="1410"/>
                </a:cxn>
                <a:cxn ang="0">
                  <a:pos x="2447" y="1527"/>
                </a:cxn>
                <a:cxn ang="0">
                  <a:pos x="2499" y="1652"/>
                </a:cxn>
                <a:cxn ang="0">
                  <a:pos x="2553" y="1808"/>
                </a:cxn>
                <a:cxn ang="0">
                  <a:pos x="2593" y="1970"/>
                </a:cxn>
                <a:cxn ang="0">
                  <a:pos x="2616" y="2144"/>
                </a:cxn>
                <a:cxn ang="0">
                  <a:pos x="2629" y="2351"/>
                </a:cxn>
                <a:cxn ang="0">
                  <a:pos x="2619" y="2526"/>
                </a:cxn>
                <a:cxn ang="0">
                  <a:pos x="2599" y="2690"/>
                </a:cxn>
                <a:cxn ang="0">
                  <a:pos x="2556" y="2868"/>
                </a:cxn>
              </a:cxnLst>
              <a:rect l="0" t="0" r="r" b="b"/>
              <a:pathLst>
                <a:path w="2629" h="2873">
                  <a:moveTo>
                    <a:pt x="2554" y="2873"/>
                  </a:moveTo>
                  <a:lnTo>
                    <a:pt x="2392" y="2389"/>
                  </a:lnTo>
                  <a:lnTo>
                    <a:pt x="2392" y="2387"/>
                  </a:lnTo>
                  <a:lnTo>
                    <a:pt x="1705" y="2500"/>
                  </a:lnTo>
                  <a:lnTo>
                    <a:pt x="1713" y="2446"/>
                  </a:lnTo>
                  <a:lnTo>
                    <a:pt x="1719" y="2386"/>
                  </a:lnTo>
                  <a:lnTo>
                    <a:pt x="1719" y="2322"/>
                  </a:lnTo>
                  <a:lnTo>
                    <a:pt x="1715" y="2248"/>
                  </a:lnTo>
                  <a:lnTo>
                    <a:pt x="1705" y="2178"/>
                  </a:lnTo>
                  <a:lnTo>
                    <a:pt x="1691" y="2098"/>
                  </a:lnTo>
                  <a:lnTo>
                    <a:pt x="1673" y="2034"/>
                  </a:lnTo>
                  <a:lnTo>
                    <a:pt x="1645" y="1962"/>
                  </a:lnTo>
                  <a:lnTo>
                    <a:pt x="1619" y="1900"/>
                  </a:lnTo>
                  <a:lnTo>
                    <a:pt x="1588" y="1840"/>
                  </a:lnTo>
                  <a:lnTo>
                    <a:pt x="1559" y="1794"/>
                  </a:lnTo>
                  <a:lnTo>
                    <a:pt x="1531" y="1756"/>
                  </a:lnTo>
                  <a:lnTo>
                    <a:pt x="1503" y="1718"/>
                  </a:lnTo>
                  <a:lnTo>
                    <a:pt x="1471" y="1680"/>
                  </a:lnTo>
                  <a:lnTo>
                    <a:pt x="1435" y="1640"/>
                  </a:lnTo>
                  <a:lnTo>
                    <a:pt x="1405" y="1612"/>
                  </a:lnTo>
                  <a:lnTo>
                    <a:pt x="1371" y="1579"/>
                  </a:lnTo>
                  <a:lnTo>
                    <a:pt x="1337" y="1549"/>
                  </a:lnTo>
                  <a:lnTo>
                    <a:pt x="1297" y="1519"/>
                  </a:lnTo>
                  <a:lnTo>
                    <a:pt x="1249" y="1489"/>
                  </a:lnTo>
                  <a:lnTo>
                    <a:pt x="1210" y="1460"/>
                  </a:lnTo>
                  <a:lnTo>
                    <a:pt x="1175" y="1443"/>
                  </a:lnTo>
                  <a:lnTo>
                    <a:pt x="1125" y="1413"/>
                  </a:lnTo>
                  <a:lnTo>
                    <a:pt x="1082" y="1397"/>
                  </a:lnTo>
                  <a:lnTo>
                    <a:pt x="1044" y="1383"/>
                  </a:lnTo>
                  <a:lnTo>
                    <a:pt x="1003" y="1368"/>
                  </a:lnTo>
                  <a:lnTo>
                    <a:pt x="943" y="1354"/>
                  </a:lnTo>
                  <a:lnTo>
                    <a:pt x="887" y="1345"/>
                  </a:lnTo>
                  <a:lnTo>
                    <a:pt x="829" y="1338"/>
                  </a:lnTo>
                  <a:lnTo>
                    <a:pt x="772" y="1334"/>
                  </a:lnTo>
                  <a:lnTo>
                    <a:pt x="739" y="1332"/>
                  </a:lnTo>
                  <a:lnTo>
                    <a:pt x="739" y="1814"/>
                  </a:lnTo>
                  <a:lnTo>
                    <a:pt x="0" y="921"/>
                  </a:lnTo>
                  <a:lnTo>
                    <a:pt x="737" y="0"/>
                  </a:lnTo>
                  <a:lnTo>
                    <a:pt x="737" y="415"/>
                  </a:lnTo>
                  <a:lnTo>
                    <a:pt x="778" y="416"/>
                  </a:lnTo>
                  <a:lnTo>
                    <a:pt x="835" y="418"/>
                  </a:lnTo>
                  <a:lnTo>
                    <a:pt x="895" y="423"/>
                  </a:lnTo>
                  <a:lnTo>
                    <a:pt x="954" y="429"/>
                  </a:lnTo>
                  <a:lnTo>
                    <a:pt x="1001" y="435"/>
                  </a:lnTo>
                  <a:lnTo>
                    <a:pt x="1037" y="440"/>
                  </a:lnTo>
                  <a:lnTo>
                    <a:pt x="1085" y="448"/>
                  </a:lnTo>
                  <a:lnTo>
                    <a:pt x="1134" y="461"/>
                  </a:lnTo>
                  <a:lnTo>
                    <a:pt x="1167" y="469"/>
                  </a:lnTo>
                  <a:lnTo>
                    <a:pt x="1207" y="478"/>
                  </a:lnTo>
                  <a:lnTo>
                    <a:pt x="1245" y="491"/>
                  </a:lnTo>
                  <a:lnTo>
                    <a:pt x="1286" y="503"/>
                  </a:lnTo>
                  <a:lnTo>
                    <a:pt x="1321" y="513"/>
                  </a:lnTo>
                  <a:lnTo>
                    <a:pt x="1363" y="529"/>
                  </a:lnTo>
                  <a:lnTo>
                    <a:pt x="1411" y="549"/>
                  </a:lnTo>
                  <a:lnTo>
                    <a:pt x="1453" y="565"/>
                  </a:lnTo>
                  <a:lnTo>
                    <a:pt x="1493" y="582"/>
                  </a:lnTo>
                  <a:lnTo>
                    <a:pt x="1539" y="603"/>
                  </a:lnTo>
                  <a:lnTo>
                    <a:pt x="1583" y="625"/>
                  </a:lnTo>
                  <a:lnTo>
                    <a:pt x="1623" y="644"/>
                  </a:lnTo>
                  <a:lnTo>
                    <a:pt x="1661" y="669"/>
                  </a:lnTo>
                  <a:lnTo>
                    <a:pt x="1695" y="688"/>
                  </a:lnTo>
                  <a:lnTo>
                    <a:pt x="1729" y="712"/>
                  </a:lnTo>
                  <a:lnTo>
                    <a:pt x="1767" y="734"/>
                  </a:lnTo>
                  <a:lnTo>
                    <a:pt x="1809" y="763"/>
                  </a:lnTo>
                  <a:lnTo>
                    <a:pt x="1847" y="791"/>
                  </a:lnTo>
                  <a:lnTo>
                    <a:pt x="1882" y="818"/>
                  </a:lnTo>
                  <a:lnTo>
                    <a:pt x="1917" y="845"/>
                  </a:lnTo>
                  <a:lnTo>
                    <a:pt x="1971" y="891"/>
                  </a:lnTo>
                  <a:lnTo>
                    <a:pt x="2026" y="943"/>
                  </a:lnTo>
                  <a:lnTo>
                    <a:pt x="2071" y="983"/>
                  </a:lnTo>
                  <a:lnTo>
                    <a:pt x="2123" y="1041"/>
                  </a:lnTo>
                  <a:lnTo>
                    <a:pt x="2159" y="1082"/>
                  </a:lnTo>
                  <a:lnTo>
                    <a:pt x="2199" y="1131"/>
                  </a:lnTo>
                  <a:lnTo>
                    <a:pt x="2243" y="1185"/>
                  </a:lnTo>
                  <a:lnTo>
                    <a:pt x="2279" y="1237"/>
                  </a:lnTo>
                  <a:lnTo>
                    <a:pt x="2315" y="1294"/>
                  </a:lnTo>
                  <a:lnTo>
                    <a:pt x="2353" y="1351"/>
                  </a:lnTo>
                  <a:lnTo>
                    <a:pt x="2385" y="1410"/>
                  </a:lnTo>
                  <a:lnTo>
                    <a:pt x="2417" y="1462"/>
                  </a:lnTo>
                  <a:lnTo>
                    <a:pt x="2447" y="1527"/>
                  </a:lnTo>
                  <a:lnTo>
                    <a:pt x="2475" y="1588"/>
                  </a:lnTo>
                  <a:lnTo>
                    <a:pt x="2499" y="1652"/>
                  </a:lnTo>
                  <a:lnTo>
                    <a:pt x="2523" y="1723"/>
                  </a:lnTo>
                  <a:lnTo>
                    <a:pt x="2553" y="1808"/>
                  </a:lnTo>
                  <a:lnTo>
                    <a:pt x="2573" y="1889"/>
                  </a:lnTo>
                  <a:lnTo>
                    <a:pt x="2593" y="1970"/>
                  </a:lnTo>
                  <a:lnTo>
                    <a:pt x="2603" y="2050"/>
                  </a:lnTo>
                  <a:lnTo>
                    <a:pt x="2616" y="2144"/>
                  </a:lnTo>
                  <a:lnTo>
                    <a:pt x="2627" y="2260"/>
                  </a:lnTo>
                  <a:lnTo>
                    <a:pt x="2629" y="2351"/>
                  </a:lnTo>
                  <a:lnTo>
                    <a:pt x="2627" y="2440"/>
                  </a:lnTo>
                  <a:lnTo>
                    <a:pt x="2619" y="2526"/>
                  </a:lnTo>
                  <a:lnTo>
                    <a:pt x="2608" y="2606"/>
                  </a:lnTo>
                  <a:lnTo>
                    <a:pt x="2599" y="2690"/>
                  </a:lnTo>
                  <a:lnTo>
                    <a:pt x="2581" y="2776"/>
                  </a:lnTo>
                  <a:lnTo>
                    <a:pt x="2556" y="2868"/>
                  </a:lnTo>
                  <a:lnTo>
                    <a:pt x="2554" y="2873"/>
                  </a:lnTo>
                  <a:close/>
                </a:path>
              </a:pathLst>
            </a:custGeom>
            <a:solidFill>
              <a:srgbClr val="A6ABCA"/>
            </a:solidFill>
            <a:ln w="6350" cap="flat" cmpd="sng">
              <a:solidFill>
                <a:srgbClr val="636CA2"/>
              </a:solidFill>
              <a:prstDash val="solid"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2997497" y="5343351"/>
            <a:ext cx="1658938" cy="7279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nov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-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dec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2011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2997497" y="4806776"/>
            <a:ext cx="1857375" cy="536575"/>
          </a:xfrm>
          <a:prstGeom prst="homePlate">
            <a:avLst>
              <a:gd name="adj" fmla="val 28413"/>
            </a:avLst>
          </a:prstGeom>
          <a:solidFill>
            <a:srgbClr val="636CA2"/>
          </a:solidFill>
          <a:ln w="6350">
            <a:solidFill>
              <a:srgbClr val="636CA2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Iteratief</a:t>
            </a:r>
            <a:endParaRPr lang="en-US" sz="1400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cs typeface="Arial" charset="0"/>
              </a:rPr>
              <a:t>ontwikkelen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6303515" y="2456376"/>
            <a:ext cx="1658938" cy="43994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t/m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juni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2011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4796977" y="2842138"/>
            <a:ext cx="1706714" cy="15183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opleidingsmanagers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6426745" y="2689738"/>
            <a:ext cx="1658938" cy="15183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Tx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opleidingsmanagers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6553200" y="5589241"/>
            <a:ext cx="1658938" cy="7591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opleidingsmanagers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6421312" y="5343351"/>
            <a:ext cx="1658938" cy="43994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feb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-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mei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2012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2997497" y="5589241"/>
            <a:ext cx="1658938" cy="7591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defTabSz="70802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opleidingsmanagers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7820744" y="4941168"/>
            <a:ext cx="1658938" cy="233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45720" rIns="45720"/>
          <a:lstStyle/>
          <a:p>
            <a:pPr algn="ctr" eaLnBrk="0" hangingPunct="0">
              <a:spcBef>
                <a:spcPct val="0"/>
              </a:spcBef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Versie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1.1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Narrow" pitchFamily="-107" charset="0"/>
              </a:rPr>
              <a:t>Succesfactoren</a:t>
            </a: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06959" y="1484785"/>
            <a:ext cx="7837041" cy="4032447"/>
          </a:xfrm>
        </p:spPr>
        <p:txBody>
          <a:bodyPr/>
          <a:lstStyle/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Project maakt onderdeel uit van Strategisch Programma</a:t>
            </a:r>
          </a:p>
          <a:p>
            <a:pPr marL="179388" lvl="1" indent="0"/>
            <a:r>
              <a:rPr lang="nl-NL" sz="2200" dirty="0" smtClean="0">
                <a:latin typeface="Arial (Body)" charset="0"/>
              </a:rPr>
              <a:t>    Bedrijfsvoering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Opdrachtgever: domeindirecteuren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Leden van het projectteam komen uit het onderwijs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Samen met opleidingsmanagers functionele eisen</a:t>
            </a:r>
          </a:p>
          <a:p>
            <a:pPr marL="179388" lvl="1" indent="0"/>
            <a:r>
              <a:rPr lang="nl-NL" sz="2200" dirty="0" smtClean="0">
                <a:latin typeface="Arial (Body)" charset="0"/>
              </a:rPr>
              <a:t>    opgesteld, ontwikkeld en getest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Alle domeinen vertegenwoordigd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Implementatie na positieve evaluatie opleidingsmanagers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Projectteam </a:t>
            </a:r>
            <a:r>
              <a:rPr lang="nl-NL" sz="2200" dirty="0" err="1" smtClean="0">
                <a:latin typeface="Arial (Body)" charset="0"/>
              </a:rPr>
              <a:t>faciliteert</a:t>
            </a:r>
            <a:r>
              <a:rPr lang="nl-NL" sz="2200" dirty="0" smtClean="0">
                <a:latin typeface="Arial (Body)" charset="0"/>
              </a:rPr>
              <a:t> bij conversie/invoer gegevens</a:t>
            </a:r>
          </a:p>
          <a:p>
            <a:pPr marL="179388" lvl="1" indent="0">
              <a:buFont typeface="Arial" pitchFamily="34" charset="0"/>
              <a:buChar char="•"/>
            </a:pPr>
            <a:r>
              <a:rPr lang="nl-NL" sz="2200" dirty="0" smtClean="0">
                <a:latin typeface="Arial (Body)" charset="0"/>
              </a:rPr>
              <a:t>   Goede afspraken en werkrelatie met leverancier Ab </a:t>
            </a:r>
            <a:r>
              <a:rPr lang="nl-NL" sz="2200" dirty="0" err="1" smtClean="0">
                <a:latin typeface="Arial (Body)" charset="0"/>
              </a:rPr>
              <a:t>Ovo</a:t>
            </a:r>
            <a:endParaRPr lang="nl-NL" sz="2200" dirty="0" smtClean="0">
              <a:latin typeface="Arial (Body)" charset="0"/>
            </a:endParaRPr>
          </a:p>
          <a:p>
            <a:pPr marL="179388" lvl="1" indent="0"/>
            <a:endParaRPr lang="nl-NL" sz="2200" dirty="0" smtClean="0">
              <a:latin typeface="Arial (Body)" charset="0"/>
            </a:endParaRPr>
          </a:p>
          <a:p>
            <a:pPr marL="179388" lvl="1" indent="0"/>
            <a:endParaRPr lang="nl-NL" sz="2200" dirty="0" smtClean="0">
              <a:latin typeface="Arial (Body)" charset="0"/>
            </a:endParaRPr>
          </a:p>
          <a:p>
            <a:pPr marL="179388" lvl="1" indent="0"/>
            <a:endParaRPr lang="nl-NL" sz="2200" dirty="0" smtClean="0">
              <a:latin typeface="Arial (Body)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959" y="5550912"/>
            <a:ext cx="72638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lvl="1" indent="0">
              <a:buFont typeface="Arial" pitchFamily="34" charset="0"/>
              <a:buChar char="•"/>
            </a:pPr>
            <a:r>
              <a:rPr lang="nl-NL" sz="2200" dirty="0">
                <a:solidFill>
                  <a:schemeClr val="bg2"/>
                </a:solidFill>
                <a:latin typeface="Arial (Body)" charset="0"/>
              </a:rPr>
              <a:t> </a:t>
            </a:r>
            <a:r>
              <a:rPr lang="nl-NL" sz="2200" dirty="0" smtClean="0">
                <a:solidFill>
                  <a:schemeClr val="bg2"/>
                </a:solidFill>
                <a:latin typeface="Arial (Body)" charset="0"/>
              </a:rPr>
              <a:t>  Een </a:t>
            </a:r>
            <a:r>
              <a:rPr lang="nl-NL" sz="2200" dirty="0">
                <a:solidFill>
                  <a:schemeClr val="bg2"/>
                </a:solidFill>
                <a:latin typeface="Arial (Body)" charset="0"/>
              </a:rPr>
              <a:t>functionele, gebruikersvriendelijke, betrouwbare</a:t>
            </a:r>
          </a:p>
          <a:p>
            <a:pPr marL="179388" lvl="1" indent="0"/>
            <a:r>
              <a:rPr lang="nl-NL" sz="2200" dirty="0">
                <a:solidFill>
                  <a:schemeClr val="bg2"/>
                </a:solidFill>
                <a:latin typeface="Arial (Body)" charset="0"/>
              </a:rPr>
              <a:t>  </a:t>
            </a:r>
            <a:r>
              <a:rPr lang="nl-NL" sz="2200" dirty="0" smtClean="0">
                <a:solidFill>
                  <a:schemeClr val="bg2"/>
                </a:solidFill>
                <a:latin typeface="Arial (Body)" charset="0"/>
              </a:rPr>
              <a:t>  inzetplanningstool</a:t>
            </a:r>
            <a:endParaRPr lang="nl-NL" sz="2200" dirty="0">
              <a:solidFill>
                <a:schemeClr val="bg2"/>
              </a:solidFill>
              <a:latin typeface="Arial (Body)" charset="0"/>
            </a:endParaRP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23928" y="429483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smtClean="0"/>
              <a:t>Deel II</a:t>
            </a:r>
            <a:endParaRPr lang="nl-NL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Afbeelding 38" descr="6-piece_jigsaw_functional_model_2427534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88653"/>
            <a:ext cx="5514975" cy="5514975"/>
          </a:xfrm>
          <a:prstGeom prst="rect">
            <a:avLst/>
          </a:prstGeom>
        </p:spPr>
      </p:pic>
      <p:sp>
        <p:nvSpPr>
          <p:cNvPr id="17410" name="Slide Number Placeholder 2"/>
          <p:cNvSpPr>
            <a:spLocks noGrp="1"/>
          </p:cNvSpPr>
          <p:nvPr>
            <p:ph type="sldNum" sz="quarter" idx="14"/>
          </p:nvPr>
        </p:nvSpPr>
        <p:spPr bwMode="auto">
          <a:xfrm>
            <a:off x="6726238" y="66642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0C235-5DF7-9A4F-9EC3-2A30F64DBFFF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1" name="Title 8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15250" cy="627410"/>
          </a:xfrm>
        </p:spPr>
        <p:txBody>
          <a:bodyPr/>
          <a:lstStyle/>
          <a:p>
            <a:pPr lvl="1"/>
            <a:r>
              <a:rPr lang="en-US" smtClean="0">
                <a:latin typeface="Arial (Body)" charset="0"/>
              </a:rPr>
              <a:t>Puzzelstukjes bij het plannen</a:t>
            </a:r>
            <a:br>
              <a:rPr lang="en-US" smtClean="0">
                <a:latin typeface="Arial (Body)" charset="0"/>
              </a:rPr>
            </a:br>
            <a:r>
              <a:rPr lang="en-US" smtClean="0">
                <a:latin typeface="Arial Narrow" pitchFamily="-107" charset="0"/>
              </a:rPr>
              <a:t/>
            </a:r>
            <a:br>
              <a:rPr lang="en-US" smtClean="0">
                <a:latin typeface="Arial Narrow" pitchFamily="-107" charset="0"/>
              </a:rPr>
            </a:b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8712" y="1964109"/>
            <a:ext cx="2160240" cy="576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Curriculum</a:t>
            </a: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23728" y="3736926"/>
            <a:ext cx="1728192" cy="576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Groepen</a:t>
            </a:r>
          </a:p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klassen</a:t>
            </a: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78464" y="2540172"/>
            <a:ext cx="2160240" cy="576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Docenten</a:t>
            </a: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0112" y="4745037"/>
            <a:ext cx="2160240" cy="576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Lokaal-</a:t>
            </a:r>
          </a:p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wensen</a:t>
            </a: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18224" y="5609133"/>
            <a:ext cx="2160240" cy="576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Overige</a:t>
            </a:r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Taken</a:t>
            </a: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3592909"/>
            <a:ext cx="2160240" cy="5760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Budget</a:t>
            </a:r>
          </a:p>
          <a:p>
            <a:pPr algn="ctr"/>
            <a:r>
              <a:rPr lang="en-US" sz="1600" b="1" spc="15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FTE</a:t>
            </a:r>
            <a:endParaRPr lang="en-US" sz="16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1"/>
    </p:bldLst>
  </p:timing>
</p:sld>
</file>

<file path=ppt/theme/theme1.xml><?xml version="1.0" encoding="utf-8"?>
<a:theme xmlns:a="http://schemas.openxmlformats.org/drawingml/2006/main" name="Inholland corporate">
  <a:themeElements>
    <a:clrScheme name="Inholland Corporate 1">
      <a:dk1>
        <a:sysClr val="windowText" lastClr="000000"/>
      </a:dk1>
      <a:lt1>
        <a:sysClr val="window" lastClr="FFFFFF"/>
      </a:lt1>
      <a:dk2>
        <a:srgbClr val="E3027F"/>
      </a:dk2>
      <a:lt2>
        <a:srgbClr val="67AE3E"/>
      </a:lt2>
      <a:accent1>
        <a:srgbClr val="0066B3"/>
      </a:accent1>
      <a:accent2>
        <a:srgbClr val="009F8E"/>
      </a:accent2>
      <a:accent3>
        <a:srgbClr val="B02A30"/>
      </a:accent3>
      <a:accent4>
        <a:srgbClr val="D3B21B"/>
      </a:accent4>
      <a:accent5>
        <a:srgbClr val="826B63"/>
      </a:accent5>
      <a:accent6>
        <a:srgbClr val="6F2C91"/>
      </a:accent6>
      <a:hlink>
        <a:srgbClr val="F78C1E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holland Corporate 1">
    <a:dk1>
      <a:sysClr val="windowText" lastClr="000000"/>
    </a:dk1>
    <a:lt1>
      <a:sysClr val="window" lastClr="FFFFFF"/>
    </a:lt1>
    <a:dk2>
      <a:srgbClr val="E3027F"/>
    </a:dk2>
    <a:lt2>
      <a:srgbClr val="67AE3E"/>
    </a:lt2>
    <a:accent1>
      <a:srgbClr val="0066B3"/>
    </a:accent1>
    <a:accent2>
      <a:srgbClr val="009F8E"/>
    </a:accent2>
    <a:accent3>
      <a:srgbClr val="B02A30"/>
    </a:accent3>
    <a:accent4>
      <a:srgbClr val="D3B21B"/>
    </a:accent4>
    <a:accent5>
      <a:srgbClr val="826B63"/>
    </a:accent5>
    <a:accent6>
      <a:srgbClr val="6F2C91"/>
    </a:accent6>
    <a:hlink>
      <a:srgbClr val="F78C1E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433</Words>
  <Application>Microsoft Office PowerPoint</Application>
  <PresentationFormat>Diavoorstelling (4:3)</PresentationFormat>
  <Paragraphs>250</Paragraphs>
  <Slides>31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Inholland corporate</vt:lpstr>
      <vt:lpstr>Inzet van docenten: planning, overzicht en kwaliteit </vt:lpstr>
      <vt:lpstr>Agenda</vt:lpstr>
      <vt:lpstr>Introductie Inholland</vt:lpstr>
      <vt:lpstr>Planning inzet van docenten</vt:lpstr>
      <vt:lpstr>Projectopdracht</vt:lpstr>
      <vt:lpstr>Fasering en aanpak</vt:lpstr>
      <vt:lpstr>Succesfactoren</vt:lpstr>
      <vt:lpstr>Dia 8</vt:lpstr>
      <vt:lpstr>Puzzelstukjes bij het plannen  </vt:lpstr>
      <vt:lpstr>Rapportages  In/uitvoer  &amp; beheer van gegevens</vt:lpstr>
      <vt:lpstr>Invoer gegevens In/uitvoer  &amp; beheer van gegevens  </vt:lpstr>
      <vt:lpstr>Beheer gegevens  In/uitvoer  &amp; beheer van gegevens  </vt:lpstr>
      <vt:lpstr>Views De inzetplanningstool</vt:lpstr>
      <vt:lpstr>View 1a De inzetplanningstool</vt:lpstr>
      <vt:lpstr>View 1b De inzetplanningstool</vt:lpstr>
      <vt:lpstr>View 1c De inzetplanningstool</vt:lpstr>
      <vt:lpstr>View 1d  De inzetplanningstool</vt:lpstr>
      <vt:lpstr>View 1e  De inzetplanningstool</vt:lpstr>
      <vt:lpstr>Views  De inzetplanningstool</vt:lpstr>
      <vt:lpstr>View 2a Rekenregels, factoren, parameter-items  De inzetplanningstool</vt:lpstr>
      <vt:lpstr>View 3, Opleidingsprogramma De inzetplanningstool</vt:lpstr>
      <vt:lpstr>View 4, Medewerkers De inzetplanningstool</vt:lpstr>
      <vt:lpstr>View 5, Groepen De inzetplanningstool</vt:lpstr>
      <vt:lpstr>View 6, Toewijzen onderwijsactiviteiten De inzetplanningstool</vt:lpstr>
      <vt:lpstr>Views 6, Toewijzen overige taken De inzetplanningstool</vt:lpstr>
      <vt:lpstr>Takenplaatje (PDF) De inzetplanningstool</vt:lpstr>
      <vt:lpstr>Roosterinformatie (Excel) De inzetplanningstool</vt:lpstr>
      <vt:lpstr>Managementrapportage De inzetplanningstool</vt:lpstr>
      <vt:lpstr>Dia 29</vt:lpstr>
      <vt:lpstr>Dia 30</vt:lpstr>
      <vt:lpstr>Huidige stand van zaken</vt:lpstr>
    </vt:vector>
  </TitlesOfParts>
  <Company>Inholland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Inholland presentatie</dc:title>
  <dc:creator>Trijntje</dc:creator>
  <cp:lastModifiedBy>Trijntje</cp:lastModifiedBy>
  <cp:revision>221</cp:revision>
  <dcterms:created xsi:type="dcterms:W3CDTF">2011-02-27T21:12:09Z</dcterms:created>
  <dcterms:modified xsi:type="dcterms:W3CDTF">2012-01-19T06:15:08Z</dcterms:modified>
</cp:coreProperties>
</file>