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80" r:id="rId3"/>
    <p:sldId id="321" r:id="rId4"/>
    <p:sldId id="323" r:id="rId5"/>
    <p:sldId id="258" r:id="rId6"/>
    <p:sldId id="330" r:id="rId7"/>
    <p:sldId id="259" r:id="rId8"/>
    <p:sldId id="318" r:id="rId9"/>
    <p:sldId id="333" r:id="rId10"/>
    <p:sldId id="334" r:id="rId11"/>
    <p:sldId id="260" r:id="rId12"/>
    <p:sldId id="317" r:id="rId13"/>
    <p:sldId id="322" r:id="rId14"/>
    <p:sldId id="332" r:id="rId15"/>
    <p:sldId id="319" r:id="rId16"/>
    <p:sldId id="331" r:id="rId17"/>
    <p:sldId id="313" r:id="rId18"/>
    <p:sldId id="325" r:id="rId19"/>
    <p:sldId id="315" r:id="rId20"/>
    <p:sldId id="324" r:id="rId21"/>
    <p:sldId id="326" r:id="rId22"/>
    <p:sldId id="320" r:id="rId23"/>
    <p:sldId id="328" r:id="rId24"/>
    <p:sldId id="327" r:id="rId25"/>
  </p:sldIdLst>
  <p:sldSz cx="9144000" cy="6858000" type="screen4x3"/>
  <p:notesSz cx="9872663" cy="1430178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2" autoAdjust="0"/>
    <p:restoredTop sz="94660"/>
  </p:normalViewPr>
  <p:slideViewPr>
    <p:cSldViewPr>
      <p:cViewPr>
        <p:scale>
          <a:sx n="81" d="100"/>
          <a:sy n="81" d="100"/>
        </p:scale>
        <p:origin x="-1074" y="204"/>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1920" y="-102"/>
      </p:cViewPr>
      <p:guideLst>
        <p:guide orient="horz" pos="4504"/>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6725" cy="715963"/>
          </a:xfrm>
          <a:prstGeom prst="rect">
            <a:avLst/>
          </a:prstGeom>
        </p:spPr>
        <p:txBody>
          <a:bodyPr vert="horz" lIns="133630" tIns="66815" rIns="133630" bIns="66815" rtlCol="0"/>
          <a:lstStyle>
            <a:lvl1pPr algn="l">
              <a:defRPr sz="1800"/>
            </a:lvl1pPr>
          </a:lstStyle>
          <a:p>
            <a:pPr>
              <a:defRPr/>
            </a:pPr>
            <a:endParaRPr lang="nl-NL"/>
          </a:p>
        </p:txBody>
      </p:sp>
      <p:sp>
        <p:nvSpPr>
          <p:cNvPr id="3" name="Date Placeholder 2"/>
          <p:cNvSpPr>
            <a:spLocks noGrp="1"/>
          </p:cNvSpPr>
          <p:nvPr>
            <p:ph type="dt" sz="quarter" idx="1"/>
          </p:nvPr>
        </p:nvSpPr>
        <p:spPr>
          <a:xfrm>
            <a:off x="5592763" y="0"/>
            <a:ext cx="4278312" cy="715963"/>
          </a:xfrm>
          <a:prstGeom prst="rect">
            <a:avLst/>
          </a:prstGeom>
        </p:spPr>
        <p:txBody>
          <a:bodyPr vert="horz" lIns="133630" tIns="66815" rIns="133630" bIns="66815" rtlCol="0"/>
          <a:lstStyle>
            <a:lvl1pPr algn="r">
              <a:defRPr sz="1800"/>
            </a:lvl1pPr>
          </a:lstStyle>
          <a:p>
            <a:pPr>
              <a:defRPr/>
            </a:pPr>
            <a:fld id="{4E4573ED-4DC3-4B39-B075-909780613C3D}" type="datetimeFigureOut">
              <a:rPr lang="nl-NL"/>
              <a:pPr>
                <a:defRPr/>
              </a:pPr>
              <a:t>19-1-2012</a:t>
            </a:fld>
            <a:endParaRPr lang="nl-NL"/>
          </a:p>
        </p:txBody>
      </p:sp>
      <p:sp>
        <p:nvSpPr>
          <p:cNvPr id="4" name="Footer Placeholder 3"/>
          <p:cNvSpPr>
            <a:spLocks noGrp="1"/>
          </p:cNvSpPr>
          <p:nvPr>
            <p:ph type="ftr" sz="quarter" idx="2"/>
          </p:nvPr>
        </p:nvSpPr>
        <p:spPr>
          <a:xfrm>
            <a:off x="0" y="13584238"/>
            <a:ext cx="4276725" cy="715962"/>
          </a:xfrm>
          <a:prstGeom prst="rect">
            <a:avLst/>
          </a:prstGeom>
        </p:spPr>
        <p:txBody>
          <a:bodyPr vert="horz" lIns="133630" tIns="66815" rIns="133630" bIns="66815" rtlCol="0" anchor="b"/>
          <a:lstStyle>
            <a:lvl1pPr algn="l">
              <a:defRPr sz="1800"/>
            </a:lvl1pPr>
          </a:lstStyle>
          <a:p>
            <a:pPr>
              <a:defRPr/>
            </a:pPr>
            <a:endParaRPr lang="nl-NL"/>
          </a:p>
        </p:txBody>
      </p:sp>
      <p:sp>
        <p:nvSpPr>
          <p:cNvPr id="5" name="Slide Number Placeholder 4"/>
          <p:cNvSpPr>
            <a:spLocks noGrp="1"/>
          </p:cNvSpPr>
          <p:nvPr>
            <p:ph type="sldNum" sz="quarter" idx="3"/>
          </p:nvPr>
        </p:nvSpPr>
        <p:spPr>
          <a:xfrm>
            <a:off x="5592763" y="13584238"/>
            <a:ext cx="4278312" cy="715962"/>
          </a:xfrm>
          <a:prstGeom prst="rect">
            <a:avLst/>
          </a:prstGeom>
        </p:spPr>
        <p:txBody>
          <a:bodyPr vert="horz" lIns="133630" tIns="66815" rIns="133630" bIns="66815" rtlCol="0" anchor="b"/>
          <a:lstStyle>
            <a:lvl1pPr algn="r">
              <a:defRPr sz="1800"/>
            </a:lvl1pPr>
          </a:lstStyle>
          <a:p>
            <a:pPr>
              <a:defRPr/>
            </a:pPr>
            <a:fld id="{C2F5D9E2-4540-40D2-AC82-C96497711758}" type="slidenum">
              <a:rPr lang="nl-NL"/>
              <a:pPr>
                <a:defRPr/>
              </a:pPr>
              <a:t>‹nr.›</a:t>
            </a:fld>
            <a:endParaRPr lang="nl-NL"/>
          </a:p>
        </p:txBody>
      </p:sp>
    </p:spTree>
    <p:extLst>
      <p:ext uri="{BB962C8B-B14F-4D97-AF65-F5344CB8AC3E}">
        <p14:creationId xmlns:p14="http://schemas.microsoft.com/office/powerpoint/2010/main" val="3305339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714375"/>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idx="1"/>
          </p:nvPr>
        </p:nvSpPr>
        <p:spPr>
          <a:xfrm>
            <a:off x="5592763" y="0"/>
            <a:ext cx="4278312" cy="714375"/>
          </a:xfrm>
          <a:prstGeom prst="rect">
            <a:avLst/>
          </a:prstGeom>
        </p:spPr>
        <p:txBody>
          <a:bodyPr vert="horz" lIns="91440" tIns="45720" rIns="91440" bIns="45720" rtlCol="0"/>
          <a:lstStyle>
            <a:lvl1pPr algn="r">
              <a:defRPr sz="1200"/>
            </a:lvl1pPr>
          </a:lstStyle>
          <a:p>
            <a:pPr>
              <a:defRPr/>
            </a:pPr>
            <a:fld id="{1F7061EB-EC79-4A8A-9773-238058AFFA91}" type="datetimeFigureOut">
              <a:rPr lang="nl-NL"/>
              <a:pPr>
                <a:defRPr/>
              </a:pPr>
              <a:t>19-1-2012</a:t>
            </a:fld>
            <a:endParaRPr lang="nl-NL"/>
          </a:p>
        </p:txBody>
      </p:sp>
      <p:sp>
        <p:nvSpPr>
          <p:cNvPr id="4" name="Slide Image Placeholder 3"/>
          <p:cNvSpPr>
            <a:spLocks noGrp="1" noRot="1" noChangeAspect="1"/>
          </p:cNvSpPr>
          <p:nvPr>
            <p:ph type="sldImg" idx="2"/>
          </p:nvPr>
        </p:nvSpPr>
        <p:spPr>
          <a:xfrm>
            <a:off x="1362075" y="1073150"/>
            <a:ext cx="7150100" cy="5362575"/>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Notes Placeholder 4"/>
          <p:cNvSpPr>
            <a:spLocks noGrp="1"/>
          </p:cNvSpPr>
          <p:nvPr>
            <p:ph type="body" sz="quarter" idx="3"/>
          </p:nvPr>
        </p:nvSpPr>
        <p:spPr>
          <a:xfrm>
            <a:off x="987425" y="6792913"/>
            <a:ext cx="7897813" cy="64357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smtClean="0"/>
          </a:p>
        </p:txBody>
      </p:sp>
      <p:sp>
        <p:nvSpPr>
          <p:cNvPr id="6" name="Footer Placeholder 5"/>
          <p:cNvSpPr>
            <a:spLocks noGrp="1"/>
          </p:cNvSpPr>
          <p:nvPr>
            <p:ph type="ftr" sz="quarter" idx="4"/>
          </p:nvPr>
        </p:nvSpPr>
        <p:spPr>
          <a:xfrm>
            <a:off x="0" y="13584238"/>
            <a:ext cx="4278313" cy="714375"/>
          </a:xfrm>
          <a:prstGeom prst="rect">
            <a:avLst/>
          </a:prstGeom>
        </p:spPr>
        <p:txBody>
          <a:bodyPr vert="horz" lIns="91440" tIns="45720" rIns="91440" bIns="45720" rtlCol="0" anchor="b"/>
          <a:lstStyle>
            <a:lvl1pPr algn="l">
              <a:defRPr sz="1200"/>
            </a:lvl1pPr>
          </a:lstStyle>
          <a:p>
            <a:pPr>
              <a:defRPr/>
            </a:pPr>
            <a:endParaRPr lang="nl-NL"/>
          </a:p>
        </p:txBody>
      </p:sp>
      <p:sp>
        <p:nvSpPr>
          <p:cNvPr id="7" name="Slide Number Placeholder 6"/>
          <p:cNvSpPr>
            <a:spLocks noGrp="1"/>
          </p:cNvSpPr>
          <p:nvPr>
            <p:ph type="sldNum" sz="quarter" idx="5"/>
          </p:nvPr>
        </p:nvSpPr>
        <p:spPr>
          <a:xfrm>
            <a:off x="5592763" y="13584238"/>
            <a:ext cx="4278312" cy="714375"/>
          </a:xfrm>
          <a:prstGeom prst="rect">
            <a:avLst/>
          </a:prstGeom>
        </p:spPr>
        <p:txBody>
          <a:bodyPr vert="horz" lIns="91440" tIns="45720" rIns="91440" bIns="45720" rtlCol="0" anchor="b"/>
          <a:lstStyle>
            <a:lvl1pPr algn="r">
              <a:defRPr sz="1200"/>
            </a:lvl1pPr>
          </a:lstStyle>
          <a:p>
            <a:pPr>
              <a:defRPr/>
            </a:pPr>
            <a:fld id="{256C9C81-88FC-4FD1-AAE5-84DFE03C46B0}" type="slidenum">
              <a:rPr lang="nl-NL"/>
              <a:pPr>
                <a:defRPr/>
              </a:pPr>
              <a:t>‹nr.›</a:t>
            </a:fld>
            <a:endParaRPr lang="nl-NL"/>
          </a:p>
        </p:txBody>
      </p:sp>
    </p:spTree>
    <p:extLst>
      <p:ext uri="{BB962C8B-B14F-4D97-AF65-F5344CB8AC3E}">
        <p14:creationId xmlns:p14="http://schemas.microsoft.com/office/powerpoint/2010/main" val="1223945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37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3379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7A199E-C4BF-4FAF-ADA2-AF78C82D9A5D}" type="slidenum">
              <a:rPr lang="nl-NL" smtClean="0"/>
              <a:pPr/>
              <a:t>9</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3482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2DEEC-2D4A-40DB-B4B7-0320F1F89257}" type="slidenum">
              <a:rPr lang="nl-NL" smtClean="0"/>
              <a:pPr/>
              <a:t>10</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a:defRPr/>
            </a:pPr>
            <a:fld id="{EC855D2D-6882-4E3D-937A-B89297EB4419}" type="datetimeFigureOut">
              <a:rPr lang="nl-NL"/>
              <a:pPr>
                <a:defRPr/>
              </a:pPr>
              <a:t>19-1-2012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CA1001E-EF01-43FF-940C-2F334C568EF9}"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82DE5ADE-9B61-466D-B8EF-3CEDE4DE45FF}" type="datetimeFigureOut">
              <a:rPr lang="nl-NL"/>
              <a:pPr>
                <a:defRPr/>
              </a:pPr>
              <a:t>19-1-2012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7F0411ED-4BCD-4457-B5A2-C7DC8E935FF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612792E7-33FB-4BF5-AF9F-D6AF74767712}" type="datetimeFigureOut">
              <a:rPr lang="nl-NL"/>
              <a:pPr>
                <a:defRPr/>
              </a:pPr>
              <a:t>19-1-2012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221492CA-076C-41E2-973E-5D92055ED948}"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A1C1597C-7EC3-43E4-ACEA-9E95E7FD7907}" type="datetimeFigureOut">
              <a:rPr lang="nl-NL"/>
              <a:pPr>
                <a:defRPr/>
              </a:pPr>
              <a:t>19-1-2012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98A37D6F-621C-47E2-AD6E-98774BCE9618}"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1B4C2F-EB66-4C62-AC25-07F324C264CB}" type="datetimeFigureOut">
              <a:rPr lang="nl-NL"/>
              <a:pPr>
                <a:defRPr/>
              </a:pPr>
              <a:t>19-1-2012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FFE2D7AF-6BDE-4BF5-BDB8-F623EC66E6D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fld id="{0B1DF9B2-FB84-4689-B34E-71A81162A0D3}" type="datetimeFigureOut">
              <a:rPr lang="nl-NL"/>
              <a:pPr>
                <a:defRPr/>
              </a:pPr>
              <a:t>19-1-2012</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5286164C-4583-4955-8A2F-B258F2F6C4AB}"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fld id="{C1A3FD2B-60A7-41C6-A76E-53A6DB840755}" type="datetimeFigureOut">
              <a:rPr lang="nl-NL"/>
              <a:pPr>
                <a:defRPr/>
              </a:pPr>
              <a:t>19-1-2012</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pPr>
              <a:defRPr/>
            </a:pPr>
            <a:fld id="{BF993056-964F-4BDF-B53F-FD67D0C7A283}"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fld id="{F13FA548-8836-4CDB-9846-FA5228F4BC9A}" type="datetimeFigureOut">
              <a:rPr lang="nl-NL"/>
              <a:pPr>
                <a:defRPr/>
              </a:pPr>
              <a:t>19-1-2012</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5B725110-B064-4AC1-B109-D235F45A4006}"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4B8DF-99F6-4DC5-A442-90D725D66EE1}" type="datetimeFigureOut">
              <a:rPr lang="nl-NL"/>
              <a:pPr>
                <a:defRPr/>
              </a:pPr>
              <a:t>19-1-2012</a:t>
            </a:fld>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E8FA8955-CC5B-436D-8141-F53316221510}"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D89589-51F3-425F-898E-E4ED939E5C51}" type="datetimeFigureOut">
              <a:rPr lang="nl-NL"/>
              <a:pPr>
                <a:defRPr/>
              </a:pPr>
              <a:t>19-1-2012</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1283EF64-0FFD-41A2-8E68-33C68C4913A2}"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EAA6A-B6C7-481D-A0B2-5397E5D01CDE}" type="datetimeFigureOut">
              <a:rPr lang="nl-NL"/>
              <a:pPr>
                <a:defRPr/>
              </a:pPr>
              <a:t>19-1-2012</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2B6F6132-9206-4874-AB11-870A2E5FE0A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859021-0939-4F77-A9C6-6EA21EBEBEB5}" type="datetimeFigureOut">
              <a:rPr lang="nl-NL"/>
              <a:pPr>
                <a:defRPr/>
              </a:pPr>
              <a:t>19-1-2012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7F106D-BAEE-4E8A-A842-EF239FF6586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1.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jpeg"/><Relationship Id="rId4" Type="http://schemas.openxmlformats.org/officeDocument/2006/relationships/image" Target="../media/image23.png"/><Relationship Id="rId9" Type="http://schemas.openxmlformats.org/officeDocument/2006/relationships/image" Target="../media/image1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nl-NL" smtClean="0"/>
              <a:t>PoC digitaal inschrijven MBO</a:t>
            </a:r>
          </a:p>
        </p:txBody>
      </p:sp>
      <p:sp>
        <p:nvSpPr>
          <p:cNvPr id="3" name="Subtitle 2"/>
          <p:cNvSpPr>
            <a:spLocks noGrp="1"/>
          </p:cNvSpPr>
          <p:nvPr>
            <p:ph type="subTitle" idx="1"/>
          </p:nvPr>
        </p:nvSpPr>
        <p:spPr>
          <a:xfrm>
            <a:off x="1403350" y="3886200"/>
            <a:ext cx="6369050" cy="1752600"/>
          </a:xfrm>
        </p:spPr>
        <p:txBody>
          <a:bodyPr rtlCol="0">
            <a:normAutofit/>
          </a:bodyPr>
          <a:lstStyle/>
          <a:p>
            <a:pPr eaLnBrk="1" fontAlgn="auto" hangingPunct="1">
              <a:spcAft>
                <a:spcPts val="0"/>
              </a:spcAft>
              <a:buFont typeface="Arial" pitchFamily="34" charset="0"/>
              <a:buNone/>
              <a:defRPr/>
            </a:pPr>
            <a:r>
              <a:rPr lang="nl-NL" sz="2800" dirty="0" err="1" smtClean="0"/>
              <a:t>Eénmalige</a:t>
            </a:r>
            <a:r>
              <a:rPr lang="nl-NL" sz="2800" dirty="0" smtClean="0"/>
              <a:t> vastlegging van gegevens,</a:t>
            </a:r>
          </a:p>
          <a:p>
            <a:pPr eaLnBrk="1" fontAlgn="auto" hangingPunct="1">
              <a:spcAft>
                <a:spcPts val="0"/>
              </a:spcAft>
              <a:buFont typeface="Arial" pitchFamily="34" charset="0"/>
              <a:buNone/>
              <a:defRPr/>
            </a:pPr>
            <a:r>
              <a:rPr lang="nl-NL" sz="2800" dirty="0" smtClean="0"/>
              <a:t>meervoudig gebruik</a:t>
            </a:r>
          </a:p>
        </p:txBody>
      </p:sp>
      <p:pic>
        <p:nvPicPr>
          <p:cNvPr id="15363" name="Afbeelding 1" descr="logo-samboict"/>
          <p:cNvPicPr>
            <a:picLocks noChangeAspect="1" noChangeArrowheads="1"/>
          </p:cNvPicPr>
          <p:nvPr/>
        </p:nvPicPr>
        <p:blipFill>
          <a:blip r:embed="rId2" cstate="print"/>
          <a:srcRect/>
          <a:stretch>
            <a:fillRect/>
          </a:stretch>
        </p:blipFill>
        <p:spPr bwMode="auto">
          <a:xfrm>
            <a:off x="179388" y="6237288"/>
            <a:ext cx="1905000" cy="333375"/>
          </a:xfrm>
          <a:prstGeom prst="rect">
            <a:avLst/>
          </a:prstGeom>
          <a:noFill/>
          <a:ln w="9525">
            <a:noFill/>
            <a:miter lim="800000"/>
            <a:headEnd/>
            <a:tailEnd/>
          </a:ln>
        </p:spPr>
      </p:pic>
      <p:pic>
        <p:nvPicPr>
          <p:cNvPr id="15364" name="Picture 13" descr="logo_client_title"/>
          <p:cNvPicPr>
            <a:picLocks noChangeAspect="1" noChangeArrowheads="1"/>
          </p:cNvPicPr>
          <p:nvPr/>
        </p:nvPicPr>
        <p:blipFill>
          <a:blip r:embed="rId3" cstate="print"/>
          <a:srcRect l="42050"/>
          <a:stretch>
            <a:fillRect/>
          </a:stretch>
        </p:blipFill>
        <p:spPr bwMode="auto">
          <a:xfrm>
            <a:off x="6732588" y="6134100"/>
            <a:ext cx="2411412" cy="723900"/>
          </a:xfrm>
          <a:prstGeom prst="rect">
            <a:avLst/>
          </a:prstGeom>
          <a:noFill/>
          <a:ln w="9525">
            <a:noFill/>
            <a:miter lim="800000"/>
            <a:headEnd/>
            <a:tailEnd/>
          </a:ln>
        </p:spPr>
      </p:pic>
      <p:pic>
        <p:nvPicPr>
          <p:cNvPr id="15365" name="Afbeelding 2" descr="mbologokleur"/>
          <p:cNvPicPr>
            <a:picLocks noChangeAspect="1" noChangeArrowheads="1"/>
          </p:cNvPicPr>
          <p:nvPr/>
        </p:nvPicPr>
        <p:blipFill>
          <a:blip r:embed="rId4" cstate="print"/>
          <a:srcRect/>
          <a:stretch>
            <a:fillRect/>
          </a:stretch>
        </p:blipFill>
        <p:spPr bwMode="auto">
          <a:xfrm>
            <a:off x="3563938" y="5661025"/>
            <a:ext cx="1687512"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p:nvPr/>
        </p:nvCxnSpPr>
        <p:spPr>
          <a:xfrm flipV="1">
            <a:off x="3419475" y="2349500"/>
            <a:ext cx="0" cy="331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916238" y="3357563"/>
            <a:ext cx="0" cy="215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0" y="260350"/>
            <a:ext cx="9144000" cy="100806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anchor="ctr"/>
          <a:lstStyle/>
          <a:p>
            <a:pPr marL="342900" indent="-342900">
              <a:buFont typeface="+mj-lt"/>
              <a:buAutoNum type="arabicPeriod" startAt="4"/>
              <a:defRPr/>
            </a:pPr>
            <a:r>
              <a:rPr lang="nl-NL" sz="1600" dirty="0">
                <a:solidFill>
                  <a:schemeClr val="accent5">
                    <a:lumMod val="50000"/>
                  </a:schemeClr>
                </a:solidFill>
              </a:rPr>
              <a:t>Als de deelnemer is toegelaten kan hij middels </a:t>
            </a:r>
            <a:r>
              <a:rPr lang="nl-NL" sz="1600" dirty="0" err="1">
                <a:solidFill>
                  <a:schemeClr val="accent5">
                    <a:lumMod val="50000"/>
                  </a:schemeClr>
                </a:solidFill>
              </a:rPr>
              <a:t>DigiD</a:t>
            </a:r>
            <a:r>
              <a:rPr lang="nl-NL" sz="1600" dirty="0">
                <a:solidFill>
                  <a:schemeClr val="accent5">
                    <a:lumMod val="50000"/>
                  </a:schemeClr>
                </a:solidFill>
              </a:rPr>
              <a:t> vanuit de instelling zijn OOK inzien en tekenen</a:t>
            </a:r>
          </a:p>
          <a:p>
            <a:pPr marL="342900" indent="-342900">
              <a:buFont typeface="+mj-lt"/>
              <a:buAutoNum type="arabicPeriod" startAt="4"/>
              <a:defRPr/>
            </a:pPr>
            <a:r>
              <a:rPr lang="nl-NL" sz="1600" dirty="0">
                <a:solidFill>
                  <a:schemeClr val="accent5">
                    <a:lumMod val="50000"/>
                  </a:schemeClr>
                </a:solidFill>
              </a:rPr>
              <a:t>Instelling schrijft deelnemer in bij BRON en krijgt diploma-</a:t>
            </a:r>
          </a:p>
          <a:p>
            <a:pPr marL="342900" indent="-342900">
              <a:defRPr/>
            </a:pPr>
            <a:r>
              <a:rPr lang="nl-NL" sz="1600" dirty="0">
                <a:solidFill>
                  <a:schemeClr val="accent5">
                    <a:lumMod val="50000"/>
                  </a:schemeClr>
                </a:solidFill>
              </a:rPr>
              <a:t>	gegevens terug zodra deze behaald is</a:t>
            </a:r>
          </a:p>
          <a:p>
            <a:pPr marL="342900" indent="-342900">
              <a:buFontTx/>
              <a:buAutoNum type="arabicPeriod" startAt="6"/>
              <a:defRPr/>
            </a:pPr>
            <a:r>
              <a:rPr lang="nl-NL" sz="1600" dirty="0">
                <a:solidFill>
                  <a:schemeClr val="accent5">
                    <a:lumMod val="50000"/>
                  </a:schemeClr>
                </a:solidFill>
              </a:rPr>
              <a:t>Instelling kan ook zelf Diplomaregister raadplegen om </a:t>
            </a:r>
          </a:p>
          <a:p>
            <a:pPr marL="342900" indent="-342900">
              <a:defRPr/>
            </a:pPr>
            <a:r>
              <a:rPr lang="nl-NL" sz="1600" dirty="0">
                <a:solidFill>
                  <a:schemeClr val="accent5">
                    <a:lumMod val="50000"/>
                  </a:schemeClr>
                </a:solidFill>
              </a:rPr>
              <a:t>	in te zien of diploma behaald is</a:t>
            </a:r>
          </a:p>
          <a:p>
            <a:pPr marL="342900" indent="-342900">
              <a:buFont typeface="+mj-lt"/>
              <a:buAutoNum type="arabicPeriod" startAt="4"/>
              <a:defRPr/>
            </a:pPr>
            <a:endParaRPr lang="nl-NL" sz="1600" dirty="0">
              <a:solidFill>
                <a:schemeClr val="accent5">
                  <a:lumMod val="50000"/>
                </a:schemeClr>
              </a:solidFill>
            </a:endParaRPr>
          </a:p>
        </p:txBody>
      </p:sp>
      <p:sp>
        <p:nvSpPr>
          <p:cNvPr id="91" name="Rectangle 90"/>
          <p:cNvSpPr/>
          <p:nvPr/>
        </p:nvSpPr>
        <p:spPr>
          <a:xfrm>
            <a:off x="5292725" y="836613"/>
            <a:ext cx="358775" cy="288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5</a:t>
            </a:r>
          </a:p>
        </p:txBody>
      </p:sp>
      <p:sp>
        <p:nvSpPr>
          <p:cNvPr id="98" name="Rectangle 97"/>
          <p:cNvSpPr/>
          <p:nvPr/>
        </p:nvSpPr>
        <p:spPr>
          <a:xfrm>
            <a:off x="5194300" y="2492375"/>
            <a:ext cx="360363" cy="360363"/>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4</a:t>
            </a:r>
          </a:p>
        </p:txBody>
      </p:sp>
      <p:sp>
        <p:nvSpPr>
          <p:cNvPr id="10247" name="TextBox 108"/>
          <p:cNvSpPr txBox="1">
            <a:spLocks noChangeArrowheads="1"/>
          </p:cNvSpPr>
          <p:nvPr/>
        </p:nvSpPr>
        <p:spPr bwMode="auto">
          <a:xfrm>
            <a:off x="6688138" y="3059113"/>
            <a:ext cx="1152525" cy="185737"/>
          </a:xfrm>
          <a:prstGeom prst="rect">
            <a:avLst/>
          </a:prstGeom>
          <a:noFill/>
          <a:ln w="9525">
            <a:noFill/>
            <a:miter lim="800000"/>
            <a:headEnd/>
            <a:tailEnd/>
          </a:ln>
        </p:spPr>
        <p:txBody>
          <a:bodyPr>
            <a:spAutoFit/>
          </a:bodyPr>
          <a:lstStyle/>
          <a:p>
            <a:pPr marL="85725" indent="-85725">
              <a:buFont typeface="Arial" charset="0"/>
              <a:buChar char="•"/>
            </a:pPr>
            <a:endParaRPr lang="nl-NL" sz="600"/>
          </a:p>
        </p:txBody>
      </p:sp>
      <p:sp>
        <p:nvSpPr>
          <p:cNvPr id="10248" name="TextBox 109"/>
          <p:cNvSpPr txBox="1">
            <a:spLocks noChangeArrowheads="1"/>
          </p:cNvSpPr>
          <p:nvPr/>
        </p:nvSpPr>
        <p:spPr bwMode="auto">
          <a:xfrm>
            <a:off x="6688138" y="2916238"/>
            <a:ext cx="1296987" cy="184150"/>
          </a:xfrm>
          <a:prstGeom prst="rect">
            <a:avLst/>
          </a:prstGeom>
          <a:noFill/>
          <a:ln w="9525">
            <a:noFill/>
            <a:miter lim="800000"/>
            <a:headEnd/>
            <a:tailEnd/>
          </a:ln>
        </p:spPr>
        <p:txBody>
          <a:bodyPr>
            <a:spAutoFit/>
          </a:bodyPr>
          <a:lstStyle/>
          <a:p>
            <a:pPr marL="85725" indent="-85725">
              <a:buFont typeface="Arial" charset="0"/>
              <a:buChar char="•"/>
            </a:pPr>
            <a:endParaRPr lang="nl-NL" sz="600"/>
          </a:p>
        </p:txBody>
      </p:sp>
      <p:cxnSp>
        <p:nvCxnSpPr>
          <p:cNvPr id="114" name="Straight Arrow Connector 113"/>
          <p:cNvCxnSpPr>
            <a:stCxn id="118" idx="2"/>
          </p:cNvCxnSpPr>
          <p:nvPr/>
        </p:nvCxnSpPr>
        <p:spPr>
          <a:xfrm flipH="1">
            <a:off x="8243888" y="1327150"/>
            <a:ext cx="1587" cy="517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7634288" y="836613"/>
            <a:ext cx="1223962" cy="490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t>Diploma </a:t>
            </a:r>
          </a:p>
          <a:p>
            <a:pPr algn="ctr">
              <a:defRPr/>
            </a:pPr>
            <a:r>
              <a:rPr lang="nl-NL" sz="1200" dirty="0"/>
              <a:t>register</a:t>
            </a:r>
          </a:p>
        </p:txBody>
      </p:sp>
      <p:sp>
        <p:nvSpPr>
          <p:cNvPr id="35" name="TextBox 34"/>
          <p:cNvSpPr txBox="1"/>
          <p:nvPr/>
        </p:nvSpPr>
        <p:spPr>
          <a:xfrm>
            <a:off x="41275" y="4724400"/>
            <a:ext cx="1670050" cy="409575"/>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900" dirty="0"/>
              <a:t>Aanmelding Open Dag met naam en telefoonnummer</a:t>
            </a:r>
          </a:p>
        </p:txBody>
      </p:sp>
      <p:cxnSp>
        <p:nvCxnSpPr>
          <p:cNvPr id="36" name="Straight Arrow Connector 35"/>
          <p:cNvCxnSpPr>
            <a:stCxn id="35" idx="3"/>
          </p:cNvCxnSpPr>
          <p:nvPr/>
        </p:nvCxnSpPr>
        <p:spPr>
          <a:xfrm flipH="1" flipV="1">
            <a:off x="1692275" y="4221163"/>
            <a:ext cx="19050" cy="7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35150" y="4221163"/>
            <a:ext cx="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8313" y="5300663"/>
            <a:ext cx="1454150" cy="255587"/>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900" dirty="0"/>
              <a:t>Vraag je </a:t>
            </a:r>
            <a:r>
              <a:rPr lang="nl-NL" sz="900" dirty="0" err="1"/>
              <a:t>DigiD</a:t>
            </a:r>
            <a:r>
              <a:rPr lang="nl-NL" sz="900" dirty="0"/>
              <a:t> vast aan!</a:t>
            </a:r>
          </a:p>
        </p:txBody>
      </p:sp>
      <p:cxnSp>
        <p:nvCxnSpPr>
          <p:cNvPr id="46" name="Straight Arrow Connector 45"/>
          <p:cNvCxnSpPr/>
          <p:nvPr/>
        </p:nvCxnSpPr>
        <p:spPr>
          <a:xfrm flipV="1">
            <a:off x="6635750" y="2349500"/>
            <a:ext cx="0" cy="3167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56" name="Picture 47"/>
          <p:cNvPicPr>
            <a:picLocks noChangeAspect="1" noChangeArrowheads="1"/>
          </p:cNvPicPr>
          <p:nvPr/>
        </p:nvPicPr>
        <p:blipFill>
          <a:blip r:embed="rId3" cstate="print"/>
          <a:srcRect l="82611" b="20422"/>
          <a:stretch>
            <a:fillRect/>
          </a:stretch>
        </p:blipFill>
        <p:spPr bwMode="auto">
          <a:xfrm>
            <a:off x="5915025" y="4365625"/>
            <a:ext cx="422275" cy="431800"/>
          </a:xfrm>
          <a:prstGeom prst="rect">
            <a:avLst/>
          </a:prstGeom>
          <a:noFill/>
          <a:ln w="9525">
            <a:noFill/>
            <a:miter lim="800000"/>
            <a:headEnd/>
            <a:tailEnd/>
          </a:ln>
        </p:spPr>
      </p:pic>
      <p:sp>
        <p:nvSpPr>
          <p:cNvPr id="50" name="TextBox 20"/>
          <p:cNvSpPr txBox="1"/>
          <p:nvPr/>
        </p:nvSpPr>
        <p:spPr>
          <a:xfrm>
            <a:off x="6059488" y="4292600"/>
            <a:ext cx="741362" cy="261938"/>
          </a:xfrm>
          <a:prstGeom prst="rect">
            <a:avLst/>
          </a:prstGeom>
          <a:solidFill>
            <a:schemeClr val="accent1">
              <a:lumMod val="75000"/>
            </a:schemeClr>
          </a:solidFill>
        </p:spPr>
        <p:txBody>
          <a:bodyPr wrap="none">
            <a:spAutoFit/>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nl-NL" sz="1100" dirty="0" smtClean="0">
                <a:solidFill>
                  <a:schemeClr val="bg1"/>
                </a:solidFill>
              </a:rPr>
              <a:t>Instelling</a:t>
            </a:r>
            <a:endParaRPr lang="nl-NL" sz="1100" dirty="0">
              <a:solidFill>
                <a:schemeClr val="bg1"/>
              </a:solidFill>
            </a:endParaRPr>
          </a:p>
        </p:txBody>
      </p:sp>
      <p:sp>
        <p:nvSpPr>
          <p:cNvPr id="52" name="TextBox 43"/>
          <p:cNvSpPr txBox="1"/>
          <p:nvPr/>
        </p:nvSpPr>
        <p:spPr>
          <a:xfrm>
            <a:off x="5219700" y="5157788"/>
            <a:ext cx="1412875" cy="37465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defPPr>
              <a:defRPr lang="nl-NL"/>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85725" indent="-85725">
              <a:buFont typeface="Arial" pitchFamily="34" charset="0"/>
              <a:buChar char="•"/>
              <a:defRPr/>
            </a:pPr>
            <a:r>
              <a:rPr lang="nl-NL" sz="800" dirty="0" smtClean="0"/>
              <a:t>Digi handtekening LL</a:t>
            </a:r>
          </a:p>
          <a:p>
            <a:pPr marL="85725" indent="-85725">
              <a:buFont typeface="Arial" pitchFamily="34" charset="0"/>
              <a:buChar char="•"/>
              <a:defRPr/>
            </a:pPr>
            <a:r>
              <a:rPr lang="nl-NL" sz="800" dirty="0" smtClean="0"/>
              <a:t>Digi handtekening WV</a:t>
            </a:r>
          </a:p>
        </p:txBody>
      </p:sp>
      <p:cxnSp>
        <p:nvCxnSpPr>
          <p:cNvPr id="53" name="Straight Arrow Connector 52"/>
          <p:cNvCxnSpPr/>
          <p:nvPr/>
        </p:nvCxnSpPr>
        <p:spPr>
          <a:xfrm>
            <a:off x="6202363" y="2205038"/>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43888" y="1341438"/>
            <a:ext cx="900112" cy="37465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defRPr/>
            </a:pPr>
            <a:r>
              <a:rPr lang="nl-NL" sz="800" dirty="0"/>
              <a:t>Resultaten VO &amp; MBO</a:t>
            </a:r>
          </a:p>
        </p:txBody>
      </p:sp>
      <p:sp>
        <p:nvSpPr>
          <p:cNvPr id="10261" name="TextBox 58"/>
          <p:cNvSpPr txBox="1">
            <a:spLocks noChangeArrowheads="1"/>
          </p:cNvSpPr>
          <p:nvPr/>
        </p:nvSpPr>
        <p:spPr bwMode="auto">
          <a:xfrm>
            <a:off x="4284663" y="6381750"/>
            <a:ext cx="492125" cy="276225"/>
          </a:xfrm>
          <a:prstGeom prst="rect">
            <a:avLst/>
          </a:prstGeom>
          <a:noFill/>
          <a:ln w="9525">
            <a:noFill/>
            <a:miter lim="800000"/>
            <a:headEnd/>
            <a:tailEnd/>
          </a:ln>
        </p:spPr>
        <p:txBody>
          <a:bodyPr wrap="none">
            <a:spAutoFit/>
          </a:bodyPr>
          <a:lstStyle/>
          <a:p>
            <a:r>
              <a:rPr lang="nl-NL" sz="1200" b="1"/>
              <a:t>PoC</a:t>
            </a:r>
          </a:p>
        </p:txBody>
      </p:sp>
      <p:sp>
        <p:nvSpPr>
          <p:cNvPr id="60" name="Rectangle 59"/>
          <p:cNvSpPr/>
          <p:nvPr/>
        </p:nvSpPr>
        <p:spPr>
          <a:xfrm>
            <a:off x="2351088" y="4221163"/>
            <a:ext cx="2652712" cy="258921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1" name="Rounded Rectangle 60"/>
          <p:cNvSpPr/>
          <p:nvPr/>
        </p:nvSpPr>
        <p:spPr>
          <a:xfrm>
            <a:off x="2555875" y="6308725"/>
            <a:ext cx="1439863"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BRON</a:t>
            </a:r>
          </a:p>
        </p:txBody>
      </p:sp>
      <p:cxnSp>
        <p:nvCxnSpPr>
          <p:cNvPr id="63" name="Straight Arrow Connector 62"/>
          <p:cNvCxnSpPr/>
          <p:nvPr/>
        </p:nvCxnSpPr>
        <p:spPr>
          <a:xfrm flipV="1">
            <a:off x="3213100" y="609282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5" name="Picture 2"/>
          <p:cNvPicPr>
            <a:picLocks noChangeAspect="1" noChangeArrowheads="1"/>
          </p:cNvPicPr>
          <p:nvPr/>
        </p:nvPicPr>
        <p:blipFill>
          <a:blip r:embed="rId3" cstate="print"/>
          <a:srcRect l="82611" b="20422"/>
          <a:stretch>
            <a:fillRect/>
          </a:stretch>
        </p:blipFill>
        <p:spPr bwMode="auto">
          <a:xfrm>
            <a:off x="2747963" y="4497388"/>
            <a:ext cx="423862" cy="431800"/>
          </a:xfrm>
          <a:prstGeom prst="rect">
            <a:avLst/>
          </a:prstGeom>
          <a:solidFill>
            <a:schemeClr val="bg1"/>
          </a:solidFill>
          <a:ln w="9525">
            <a:noFill/>
            <a:miter lim="800000"/>
            <a:headEnd/>
            <a:tailEnd/>
          </a:ln>
        </p:spPr>
      </p:pic>
      <p:sp>
        <p:nvSpPr>
          <p:cNvPr id="65" name="TextBox 64"/>
          <p:cNvSpPr txBox="1"/>
          <p:nvPr/>
        </p:nvSpPr>
        <p:spPr>
          <a:xfrm>
            <a:off x="2892425" y="4424363"/>
            <a:ext cx="498475" cy="261937"/>
          </a:xfrm>
          <a:prstGeom prst="rect">
            <a:avLst/>
          </a:prstGeom>
          <a:solidFill>
            <a:schemeClr val="accent1">
              <a:lumMod val="75000"/>
            </a:schemeClr>
          </a:solidFill>
        </p:spPr>
        <p:txBody>
          <a:bodyPr wrap="none">
            <a:spAutoFit/>
          </a:bodyPr>
          <a:lstStyle/>
          <a:p>
            <a:pPr>
              <a:defRPr/>
            </a:pPr>
            <a:r>
              <a:rPr lang="nl-NL" sz="1100" dirty="0">
                <a:solidFill>
                  <a:schemeClr val="bg1"/>
                </a:solidFill>
              </a:rPr>
              <a:t>DUO</a:t>
            </a:r>
          </a:p>
        </p:txBody>
      </p:sp>
      <p:sp>
        <p:nvSpPr>
          <p:cNvPr id="66" name="TextBox 65"/>
          <p:cNvSpPr txBox="1"/>
          <p:nvPr/>
        </p:nvSpPr>
        <p:spPr>
          <a:xfrm>
            <a:off x="3419475" y="4365625"/>
            <a:ext cx="1439863" cy="1190625"/>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800" dirty="0"/>
              <a:t>NAW</a:t>
            </a:r>
          </a:p>
          <a:p>
            <a:pPr marL="85725" indent="-85725">
              <a:buFont typeface="Arial" pitchFamily="34" charset="0"/>
              <a:buChar char="•"/>
              <a:defRPr/>
            </a:pPr>
            <a:r>
              <a:rPr lang="nl-NL" sz="800" dirty="0" err="1"/>
              <a:t>Vooropl</a:t>
            </a:r>
            <a:r>
              <a:rPr lang="nl-NL" sz="800" dirty="0"/>
              <a:t>. Gegevens</a:t>
            </a:r>
          </a:p>
          <a:p>
            <a:pPr marL="85725" indent="-85725">
              <a:buFont typeface="Arial" pitchFamily="34" charset="0"/>
              <a:buChar char="•"/>
              <a:defRPr/>
            </a:pPr>
            <a:r>
              <a:rPr lang="nl-NL" sz="800" dirty="0"/>
              <a:t>Verblijfstatus</a:t>
            </a:r>
          </a:p>
          <a:p>
            <a:pPr marL="85725" indent="-85725">
              <a:defRPr/>
            </a:pPr>
            <a:r>
              <a:rPr lang="nl-NL" sz="800" dirty="0"/>
              <a:t>Zelf toevoegen:</a:t>
            </a:r>
          </a:p>
          <a:p>
            <a:pPr marL="85725" indent="-85725">
              <a:buFont typeface="Arial" pitchFamily="34" charset="0"/>
              <a:buChar char="•"/>
              <a:defRPr/>
            </a:pPr>
            <a:r>
              <a:rPr lang="nl-NL" sz="800" dirty="0"/>
              <a:t>+ NAW </a:t>
            </a:r>
            <a:r>
              <a:rPr lang="nl-NL" sz="800" dirty="0" err="1"/>
              <a:t>Wett</a:t>
            </a:r>
            <a:r>
              <a:rPr lang="nl-NL" sz="800" dirty="0"/>
              <a:t> </a:t>
            </a:r>
            <a:r>
              <a:rPr lang="nl-NL" sz="800" dirty="0" err="1"/>
              <a:t>vtgnw</a:t>
            </a:r>
            <a:endParaRPr lang="nl-NL" sz="800" dirty="0"/>
          </a:p>
          <a:p>
            <a:pPr marL="85725" indent="-85725">
              <a:buFont typeface="Arial" pitchFamily="34" charset="0"/>
              <a:buChar char="•"/>
              <a:defRPr/>
            </a:pPr>
            <a:r>
              <a:rPr lang="nl-NL" sz="800" dirty="0"/>
              <a:t>+ </a:t>
            </a:r>
            <a:r>
              <a:rPr lang="nl-NL" sz="800" dirty="0" err="1"/>
              <a:t>Spec</a:t>
            </a:r>
            <a:r>
              <a:rPr lang="nl-NL" sz="800" dirty="0"/>
              <a:t>. Zorginfo</a:t>
            </a:r>
          </a:p>
          <a:p>
            <a:pPr marL="85725" indent="-85725">
              <a:buFont typeface="Arial" pitchFamily="34" charset="0"/>
              <a:buChar char="•"/>
              <a:defRPr/>
            </a:pPr>
            <a:r>
              <a:rPr lang="nl-NL" sz="800" dirty="0"/>
              <a:t>Akkoord doorsturen </a:t>
            </a:r>
            <a:r>
              <a:rPr lang="nl-NL" sz="800" dirty="0" err="1"/>
              <a:t>dipl</a:t>
            </a:r>
            <a:r>
              <a:rPr lang="nl-NL" sz="800" dirty="0"/>
              <a:t>.</a:t>
            </a:r>
          </a:p>
          <a:p>
            <a:pPr marL="85725" indent="-85725">
              <a:buFont typeface="Arial" pitchFamily="34" charset="0"/>
              <a:buChar char="•"/>
              <a:defRPr/>
            </a:pPr>
            <a:endParaRPr lang="nl-NL" sz="800" dirty="0"/>
          </a:p>
        </p:txBody>
      </p:sp>
      <p:grpSp>
        <p:nvGrpSpPr>
          <p:cNvPr id="2" name="Group 66"/>
          <p:cNvGrpSpPr>
            <a:grpSpLocks/>
          </p:cNvGrpSpPr>
          <p:nvPr/>
        </p:nvGrpSpPr>
        <p:grpSpPr bwMode="auto">
          <a:xfrm>
            <a:off x="2700338" y="2708275"/>
            <a:ext cx="1017587" cy="719138"/>
            <a:chOff x="2915816" y="3286674"/>
            <a:chExt cx="1018399" cy="718389"/>
          </a:xfrm>
        </p:grpSpPr>
        <p:sp>
          <p:nvSpPr>
            <p:cNvPr id="10292" name="laptop"/>
            <p:cNvSpPr>
              <a:spLocks noEditPoints="1" noChangeArrowheads="1"/>
            </p:cNvSpPr>
            <p:nvPr/>
          </p:nvSpPr>
          <p:spPr bwMode="auto">
            <a:xfrm>
              <a:off x="2915816" y="3286674"/>
              <a:ext cx="1018399" cy="718389"/>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nl-NL"/>
            </a:p>
          </p:txBody>
        </p:sp>
        <p:grpSp>
          <p:nvGrpSpPr>
            <p:cNvPr id="3" name="Group 34"/>
            <p:cNvGrpSpPr>
              <a:grpSpLocks/>
            </p:cNvGrpSpPr>
            <p:nvPr/>
          </p:nvGrpSpPr>
          <p:grpSpPr bwMode="auto">
            <a:xfrm>
              <a:off x="3081737" y="3300658"/>
              <a:ext cx="752384" cy="447698"/>
              <a:chOff x="3068067" y="3191549"/>
              <a:chExt cx="957578" cy="583377"/>
            </a:xfrm>
          </p:grpSpPr>
          <p:pic>
            <p:nvPicPr>
              <p:cNvPr id="10294" name="Picture 2"/>
              <p:cNvPicPr>
                <a:picLocks noChangeAspect="1" noChangeArrowheads="1"/>
              </p:cNvPicPr>
              <p:nvPr/>
            </p:nvPicPr>
            <p:blipFill>
              <a:blip r:embed="rId4" cstate="print"/>
              <a:srcRect t="2512" r="9641"/>
              <a:stretch>
                <a:fillRect/>
              </a:stretch>
            </p:blipFill>
            <p:spPr bwMode="auto">
              <a:xfrm>
                <a:off x="3068067" y="3191549"/>
                <a:ext cx="864095" cy="583377"/>
              </a:xfrm>
              <a:prstGeom prst="rect">
                <a:avLst/>
              </a:prstGeom>
              <a:noFill/>
              <a:ln w="9525">
                <a:noFill/>
                <a:miter lim="800000"/>
                <a:headEnd/>
                <a:tailEnd/>
              </a:ln>
            </p:spPr>
          </p:pic>
          <p:sp>
            <p:nvSpPr>
              <p:cNvPr id="73" name="TextBox 72"/>
              <p:cNvSpPr txBox="1"/>
              <p:nvPr/>
            </p:nvSpPr>
            <p:spPr>
              <a:xfrm>
                <a:off x="3087410" y="3216723"/>
                <a:ext cx="938238" cy="481482"/>
              </a:xfrm>
              <a:prstGeom prst="rect">
                <a:avLst/>
              </a:prstGeom>
              <a:noFill/>
            </p:spPr>
            <p:txBody>
              <a:bodyPr>
                <a:spAutoFit/>
              </a:bodyPr>
              <a:lstStyle/>
              <a:p>
                <a:pPr>
                  <a:defRPr/>
                </a:pPr>
                <a:r>
                  <a:rPr lang="nl-NL" b="1" dirty="0">
                    <a:solidFill>
                      <a:schemeClr val="accent5">
                        <a:lumMod val="50000"/>
                      </a:schemeClr>
                    </a:solidFill>
                  </a:rPr>
                  <a:t>DA</a:t>
                </a:r>
              </a:p>
            </p:txBody>
          </p:sp>
        </p:grpSp>
      </p:grpSp>
      <p:pic>
        <p:nvPicPr>
          <p:cNvPr id="10269" name="Picture 3" descr="C:\Program Files (x86)\Microsoft Office\MEDIA\CAGCAT10\j0195384.wmf"/>
          <p:cNvPicPr>
            <a:picLocks noChangeAspect="1" noChangeArrowheads="1"/>
          </p:cNvPicPr>
          <p:nvPr/>
        </p:nvPicPr>
        <p:blipFill>
          <a:blip r:embed="rId5" cstate="print"/>
          <a:srcRect/>
          <a:stretch>
            <a:fillRect/>
          </a:stretch>
        </p:blipFill>
        <p:spPr bwMode="auto">
          <a:xfrm flipH="1">
            <a:off x="179388" y="5942013"/>
            <a:ext cx="898525" cy="915987"/>
          </a:xfrm>
          <a:prstGeom prst="rect">
            <a:avLst/>
          </a:prstGeom>
          <a:noFill/>
          <a:ln w="9525">
            <a:noFill/>
            <a:miter lim="800000"/>
            <a:headEnd/>
            <a:tailEnd/>
          </a:ln>
        </p:spPr>
      </p:pic>
      <p:pic>
        <p:nvPicPr>
          <p:cNvPr id="10270" name="Picture 3" descr="C:\Program Files (x86)\Microsoft Office\MEDIA\CAGCAT10\j0195384.wmf"/>
          <p:cNvPicPr>
            <a:picLocks noChangeAspect="1" noChangeArrowheads="1"/>
          </p:cNvPicPr>
          <p:nvPr/>
        </p:nvPicPr>
        <p:blipFill>
          <a:blip r:embed="rId5" cstate="print"/>
          <a:srcRect/>
          <a:stretch>
            <a:fillRect/>
          </a:stretch>
        </p:blipFill>
        <p:spPr bwMode="auto">
          <a:xfrm flipH="1">
            <a:off x="5580063" y="5942013"/>
            <a:ext cx="898525" cy="915987"/>
          </a:xfrm>
          <a:prstGeom prst="rect">
            <a:avLst/>
          </a:prstGeom>
          <a:noFill/>
          <a:ln w="9525">
            <a:noFill/>
            <a:miter lim="800000"/>
            <a:headEnd/>
            <a:tailEnd/>
          </a:ln>
        </p:spPr>
      </p:pic>
      <p:grpSp>
        <p:nvGrpSpPr>
          <p:cNvPr id="4" name="Group 77"/>
          <p:cNvGrpSpPr>
            <a:grpSpLocks/>
          </p:cNvGrpSpPr>
          <p:nvPr/>
        </p:nvGrpSpPr>
        <p:grpSpPr bwMode="auto">
          <a:xfrm>
            <a:off x="5843588" y="2681288"/>
            <a:ext cx="1017587" cy="717550"/>
            <a:chOff x="2915816" y="3286674"/>
            <a:chExt cx="1018399" cy="718389"/>
          </a:xfrm>
        </p:grpSpPr>
        <p:sp>
          <p:nvSpPr>
            <p:cNvPr id="10288" name="laptop"/>
            <p:cNvSpPr>
              <a:spLocks noEditPoints="1" noChangeArrowheads="1"/>
            </p:cNvSpPr>
            <p:nvPr/>
          </p:nvSpPr>
          <p:spPr bwMode="auto">
            <a:xfrm>
              <a:off x="2915816" y="3286674"/>
              <a:ext cx="1018399" cy="718389"/>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nl-NL"/>
            </a:p>
          </p:txBody>
        </p:sp>
        <p:grpSp>
          <p:nvGrpSpPr>
            <p:cNvPr id="5" name="Group 34"/>
            <p:cNvGrpSpPr>
              <a:grpSpLocks/>
            </p:cNvGrpSpPr>
            <p:nvPr/>
          </p:nvGrpSpPr>
          <p:grpSpPr bwMode="auto">
            <a:xfrm>
              <a:off x="3081738" y="3300657"/>
              <a:ext cx="751755" cy="447698"/>
              <a:chOff x="3068067" y="3191549"/>
              <a:chExt cx="956777" cy="583377"/>
            </a:xfrm>
          </p:grpSpPr>
          <p:pic>
            <p:nvPicPr>
              <p:cNvPr id="10290" name="Picture 2"/>
              <p:cNvPicPr>
                <a:picLocks noChangeAspect="1" noChangeArrowheads="1"/>
              </p:cNvPicPr>
              <p:nvPr/>
            </p:nvPicPr>
            <p:blipFill>
              <a:blip r:embed="rId4" cstate="print"/>
              <a:srcRect t="2512" r="9641"/>
              <a:stretch>
                <a:fillRect/>
              </a:stretch>
            </p:blipFill>
            <p:spPr bwMode="auto">
              <a:xfrm>
                <a:off x="3068067" y="3191549"/>
                <a:ext cx="864095" cy="583377"/>
              </a:xfrm>
              <a:prstGeom prst="rect">
                <a:avLst/>
              </a:prstGeom>
              <a:noFill/>
              <a:ln w="9525">
                <a:noFill/>
                <a:miter lim="800000"/>
                <a:headEnd/>
                <a:tailEnd/>
              </a:ln>
            </p:spPr>
          </p:pic>
          <p:sp>
            <p:nvSpPr>
              <p:cNvPr id="83" name="TextBox 82"/>
              <p:cNvSpPr txBox="1"/>
              <p:nvPr/>
            </p:nvSpPr>
            <p:spPr>
              <a:xfrm>
                <a:off x="3087409" y="3216819"/>
                <a:ext cx="938236" cy="439057"/>
              </a:xfrm>
              <a:prstGeom prst="rect">
                <a:avLst/>
              </a:prstGeom>
              <a:noFill/>
            </p:spPr>
            <p:txBody>
              <a:bodyPr>
                <a:spAutoFit/>
              </a:bodyPr>
              <a:lstStyle/>
              <a:p>
                <a:pPr>
                  <a:defRPr/>
                </a:pPr>
                <a:r>
                  <a:rPr lang="nl-NL" sz="1600" b="1" dirty="0">
                    <a:solidFill>
                      <a:schemeClr val="accent5">
                        <a:lumMod val="50000"/>
                      </a:schemeClr>
                    </a:solidFill>
                  </a:rPr>
                  <a:t>OOK</a:t>
                </a:r>
              </a:p>
            </p:txBody>
          </p:sp>
        </p:grpSp>
      </p:grpSp>
      <p:sp>
        <p:nvSpPr>
          <p:cNvPr id="84" name="TextBox 83"/>
          <p:cNvSpPr txBox="1"/>
          <p:nvPr/>
        </p:nvSpPr>
        <p:spPr>
          <a:xfrm>
            <a:off x="5843588" y="3429000"/>
            <a:ext cx="922337" cy="254000"/>
          </a:xfrm>
          <a:prstGeom prst="rect">
            <a:avLst/>
          </a:prstGeom>
          <a:noFill/>
        </p:spPr>
        <p:txBody>
          <a:bodyPr wrap="none">
            <a:spAutoFit/>
          </a:bodyPr>
          <a:lstStyle/>
          <a:p>
            <a:pPr>
              <a:defRPr/>
            </a:pPr>
            <a:r>
              <a:rPr lang="nl-NL" sz="1050" b="1" dirty="0">
                <a:solidFill>
                  <a:schemeClr val="tx2"/>
                </a:solidFill>
              </a:rPr>
              <a:t>“Mijn ROC”</a:t>
            </a:r>
          </a:p>
        </p:txBody>
      </p:sp>
      <p:grpSp>
        <p:nvGrpSpPr>
          <p:cNvPr id="6" name="Group 85"/>
          <p:cNvGrpSpPr>
            <a:grpSpLocks/>
          </p:cNvGrpSpPr>
          <p:nvPr/>
        </p:nvGrpSpPr>
        <p:grpSpPr bwMode="auto">
          <a:xfrm>
            <a:off x="2781300" y="5586413"/>
            <a:ext cx="873125" cy="569912"/>
            <a:chOff x="2781178" y="5586091"/>
            <a:chExt cx="873474" cy="569797"/>
          </a:xfrm>
        </p:grpSpPr>
        <p:pic>
          <p:nvPicPr>
            <p:cNvPr id="10286" name="Picture 2"/>
            <p:cNvPicPr>
              <a:picLocks noChangeAspect="1" noChangeArrowheads="1"/>
            </p:cNvPicPr>
            <p:nvPr/>
          </p:nvPicPr>
          <p:blipFill>
            <a:blip r:embed="rId6" cstate="print"/>
            <a:srcRect t="2512" r="9641"/>
            <a:stretch>
              <a:fillRect/>
            </a:stretch>
          </p:blipFill>
          <p:spPr bwMode="auto">
            <a:xfrm>
              <a:off x="2790556" y="5586091"/>
              <a:ext cx="864096" cy="569797"/>
            </a:xfrm>
            <a:prstGeom prst="rect">
              <a:avLst/>
            </a:prstGeom>
            <a:noFill/>
            <a:ln w="9525">
              <a:noFill/>
              <a:miter lim="800000"/>
              <a:headEnd/>
              <a:tailEnd/>
            </a:ln>
          </p:spPr>
        </p:pic>
        <p:sp>
          <p:nvSpPr>
            <p:cNvPr id="88" name="TextBox 87"/>
            <p:cNvSpPr txBox="1"/>
            <p:nvPr/>
          </p:nvSpPr>
          <p:spPr>
            <a:xfrm>
              <a:off x="2781178" y="5621009"/>
              <a:ext cx="863945" cy="522182"/>
            </a:xfrm>
            <a:prstGeom prst="rect">
              <a:avLst/>
            </a:prstGeom>
            <a:noFill/>
          </p:spPr>
          <p:txBody>
            <a:bodyPr lIns="0" rIns="0">
              <a:spAutoFit/>
            </a:bodyPr>
            <a:lstStyle/>
            <a:p>
              <a:pPr algn="ctr">
                <a:defRPr/>
              </a:pPr>
              <a:r>
                <a:rPr lang="nl-NL" sz="1400" b="1" dirty="0" err="1">
                  <a:solidFill>
                    <a:schemeClr val="accent5">
                      <a:lumMod val="50000"/>
                    </a:schemeClr>
                  </a:solidFill>
                </a:rPr>
                <a:t>Pop-up</a:t>
              </a:r>
              <a:endParaRPr lang="nl-NL" sz="1400" b="1" dirty="0">
                <a:solidFill>
                  <a:schemeClr val="accent5">
                    <a:lumMod val="50000"/>
                  </a:schemeClr>
                </a:solidFill>
              </a:endParaRPr>
            </a:p>
            <a:p>
              <a:pPr algn="ctr">
                <a:defRPr/>
              </a:pPr>
              <a:r>
                <a:rPr lang="nl-NL" sz="1400" b="1" dirty="0">
                  <a:solidFill>
                    <a:schemeClr val="accent5">
                      <a:lumMod val="50000"/>
                    </a:schemeClr>
                  </a:solidFill>
                </a:rPr>
                <a:t>DUO</a:t>
              </a:r>
            </a:p>
          </p:txBody>
        </p:sp>
      </p:grpSp>
      <p:sp>
        <p:nvSpPr>
          <p:cNvPr id="85" name="Rectangle 84"/>
          <p:cNvSpPr/>
          <p:nvPr/>
        </p:nvSpPr>
        <p:spPr>
          <a:xfrm>
            <a:off x="0" y="2420939"/>
            <a:ext cx="4967288" cy="44370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56" name="Rounded Rectangle 55"/>
          <p:cNvSpPr/>
          <p:nvPr/>
        </p:nvSpPr>
        <p:spPr>
          <a:xfrm>
            <a:off x="646113" y="1895475"/>
            <a:ext cx="7848600" cy="431800"/>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a:p>
            <a:pPr algn="ctr">
              <a:defRPr/>
            </a:pPr>
            <a:r>
              <a:rPr lang="nl-NL" dirty="0"/>
              <a:t>Deelnemer Registratie Systeem</a:t>
            </a:r>
          </a:p>
          <a:p>
            <a:pPr algn="ctr">
              <a:defRPr/>
            </a:pPr>
            <a:endParaRPr lang="nl-NL" dirty="0"/>
          </a:p>
        </p:txBody>
      </p:sp>
      <p:sp>
        <p:nvSpPr>
          <p:cNvPr id="40" name="Pentagon 39"/>
          <p:cNvSpPr/>
          <p:nvPr/>
        </p:nvSpPr>
        <p:spPr>
          <a:xfrm>
            <a:off x="3995738" y="3716338"/>
            <a:ext cx="4716462" cy="449262"/>
          </a:xfrm>
          <a:prstGeom prst="homePlat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ctr">
              <a:defRPr/>
            </a:pPr>
            <a:r>
              <a:rPr lang="nl-NL" dirty="0"/>
              <a:t>Inschrijving</a:t>
            </a:r>
          </a:p>
        </p:txBody>
      </p:sp>
      <p:sp>
        <p:nvSpPr>
          <p:cNvPr id="41" name="Pentagon 40"/>
          <p:cNvSpPr/>
          <p:nvPr/>
        </p:nvSpPr>
        <p:spPr>
          <a:xfrm>
            <a:off x="1476375" y="3716338"/>
            <a:ext cx="3168650" cy="447675"/>
          </a:xfrm>
          <a:prstGeom prst="homePlat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r">
              <a:defRPr/>
            </a:pPr>
            <a:r>
              <a:rPr lang="nl-NL" dirty="0"/>
              <a:t>Aanmelding + intake</a:t>
            </a:r>
          </a:p>
        </p:txBody>
      </p:sp>
      <p:sp>
        <p:nvSpPr>
          <p:cNvPr id="42" name="Pentagon 41"/>
          <p:cNvSpPr/>
          <p:nvPr/>
        </p:nvSpPr>
        <p:spPr>
          <a:xfrm>
            <a:off x="541338" y="3716338"/>
            <a:ext cx="1439862" cy="450850"/>
          </a:xfrm>
          <a:prstGeom prst="homePlat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r">
              <a:defRPr/>
            </a:pPr>
            <a:r>
              <a:rPr lang="nl-NL" dirty="0"/>
              <a:t>Oriëntatie</a:t>
            </a:r>
          </a:p>
        </p:txBody>
      </p:sp>
      <p:cxnSp>
        <p:nvCxnSpPr>
          <p:cNvPr id="90" name="Straight Arrow Connector 89"/>
          <p:cNvCxnSpPr/>
          <p:nvPr/>
        </p:nvCxnSpPr>
        <p:spPr>
          <a:xfrm flipV="1">
            <a:off x="8101013" y="1341438"/>
            <a:ext cx="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5651500" y="836613"/>
            <a:ext cx="1800225" cy="490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BRON</a:t>
            </a:r>
          </a:p>
        </p:txBody>
      </p:sp>
      <p:cxnSp>
        <p:nvCxnSpPr>
          <p:cNvPr id="101" name="Straight Arrow Connector 100"/>
          <p:cNvCxnSpPr/>
          <p:nvPr/>
        </p:nvCxnSpPr>
        <p:spPr>
          <a:xfrm flipH="1">
            <a:off x="6948488" y="1327150"/>
            <a:ext cx="1587" cy="58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954838" y="1398588"/>
            <a:ext cx="569912" cy="238125"/>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defRPr/>
            </a:pPr>
            <a:r>
              <a:rPr lang="nl-NL" sz="800" dirty="0"/>
              <a:t>Diploma</a:t>
            </a:r>
          </a:p>
        </p:txBody>
      </p:sp>
      <p:sp>
        <p:nvSpPr>
          <p:cNvPr id="103" name="TextBox 102"/>
          <p:cNvSpPr txBox="1"/>
          <p:nvPr/>
        </p:nvSpPr>
        <p:spPr>
          <a:xfrm>
            <a:off x="5795963" y="1412875"/>
            <a:ext cx="863600" cy="255588"/>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900" dirty="0"/>
              <a:t>Inschrijving</a:t>
            </a:r>
          </a:p>
        </p:txBody>
      </p:sp>
      <p:cxnSp>
        <p:nvCxnSpPr>
          <p:cNvPr id="106" name="Straight Arrow Connector 105"/>
          <p:cNvCxnSpPr/>
          <p:nvPr/>
        </p:nvCxnSpPr>
        <p:spPr>
          <a:xfrm flipV="1">
            <a:off x="6659563" y="1341438"/>
            <a:ext cx="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7451725" y="404813"/>
            <a:ext cx="360363"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96975"/>
            <a:ext cx="8856662" cy="5040313"/>
          </a:xfrm>
        </p:spPr>
        <p:txBody>
          <a:bodyPr rtlCol="0">
            <a:normAutofit fontScale="85000" lnSpcReduction="20000"/>
          </a:bodyPr>
          <a:lstStyle/>
          <a:p>
            <a:pPr eaLnBrk="1" fontAlgn="auto" hangingPunct="1">
              <a:spcAft>
                <a:spcPts val="0"/>
              </a:spcAft>
              <a:buFont typeface="Arial" pitchFamily="34" charset="0"/>
              <a:buNone/>
              <a:defRPr/>
            </a:pPr>
            <a:r>
              <a:rPr lang="nl-NL" u="sng" dirty="0" smtClean="0"/>
              <a:t>Drie sporen</a:t>
            </a:r>
            <a:r>
              <a:rPr lang="nl-NL" dirty="0" smtClean="0"/>
              <a:t>:</a:t>
            </a:r>
          </a:p>
          <a:p>
            <a:pPr marL="514350" indent="-514350" eaLnBrk="1" fontAlgn="auto" hangingPunct="1">
              <a:spcAft>
                <a:spcPts val="0"/>
              </a:spcAft>
              <a:buFont typeface="Arial" pitchFamily="34" charset="0"/>
              <a:buAutoNum type="arabicPeriod"/>
              <a:defRPr/>
            </a:pPr>
            <a:r>
              <a:rPr lang="nl-NL" dirty="0" err="1" smtClean="0"/>
              <a:t>Informatie-analyse</a:t>
            </a:r>
            <a:r>
              <a:rPr lang="nl-NL" dirty="0" smtClean="0"/>
              <a:t> =&gt; streefbeeld (to </a:t>
            </a:r>
            <a:r>
              <a:rPr lang="nl-NL" dirty="0" err="1" smtClean="0"/>
              <a:t>be</a:t>
            </a:r>
            <a:r>
              <a:rPr lang="nl-NL" dirty="0" smtClean="0"/>
              <a:t>);</a:t>
            </a:r>
          </a:p>
          <a:p>
            <a:pPr marL="514350" indent="-514350" eaLnBrk="1" fontAlgn="auto" hangingPunct="1">
              <a:spcAft>
                <a:spcPts val="0"/>
              </a:spcAft>
              <a:buFont typeface="Arial" pitchFamily="34" charset="0"/>
              <a:buAutoNum type="arabicPeriod"/>
              <a:defRPr/>
            </a:pPr>
            <a:r>
              <a:rPr lang="nl-NL" dirty="0" err="1" smtClean="0"/>
              <a:t>Proof</a:t>
            </a:r>
            <a:r>
              <a:rPr lang="nl-NL" dirty="0" smtClean="0"/>
              <a:t> of Concept (technische oplossing);</a:t>
            </a:r>
          </a:p>
          <a:p>
            <a:pPr marL="514350" indent="-514350" eaLnBrk="1" fontAlgn="auto" hangingPunct="1">
              <a:spcAft>
                <a:spcPts val="0"/>
              </a:spcAft>
              <a:buFont typeface="Arial" pitchFamily="34" charset="0"/>
              <a:buAutoNum type="arabicPeriod"/>
              <a:defRPr/>
            </a:pPr>
            <a:r>
              <a:rPr lang="nl-NL" dirty="0" smtClean="0"/>
              <a:t>Juridische randvoorwaarden.</a:t>
            </a:r>
          </a:p>
          <a:p>
            <a:pPr marL="514350" indent="-514350" eaLnBrk="1" fontAlgn="auto" hangingPunct="1">
              <a:spcAft>
                <a:spcPts val="0"/>
              </a:spcAft>
              <a:buFont typeface="Arial" charset="0"/>
              <a:buNone/>
              <a:defRPr/>
            </a:pPr>
            <a:endParaRPr lang="nl-NL" dirty="0" smtClean="0"/>
          </a:p>
          <a:p>
            <a:pPr marL="514350" indent="-514350" eaLnBrk="1" fontAlgn="auto" hangingPunct="1">
              <a:spcAft>
                <a:spcPts val="0"/>
              </a:spcAft>
              <a:buFont typeface="Arial" charset="0"/>
              <a:buNone/>
              <a:defRPr/>
            </a:pPr>
            <a:r>
              <a:rPr lang="nl-NL" sz="2800" u="sng" dirty="0" smtClean="0"/>
              <a:t>Status</a:t>
            </a:r>
            <a:r>
              <a:rPr lang="nl-NL" sz="2800" dirty="0" smtClean="0"/>
              <a:t>: </a:t>
            </a:r>
          </a:p>
          <a:p>
            <a:pPr marL="514350" indent="-514350" eaLnBrk="1" fontAlgn="auto" hangingPunct="1">
              <a:spcAft>
                <a:spcPts val="0"/>
              </a:spcAft>
              <a:buFontTx/>
              <a:buChar char="-"/>
              <a:defRPr/>
            </a:pPr>
            <a:r>
              <a:rPr lang="nl-NL" sz="2800" dirty="0" smtClean="0"/>
              <a:t>3 workshops gehouden =&gt; kern procesaanpassingen gereed; </a:t>
            </a:r>
          </a:p>
          <a:p>
            <a:pPr marL="514350" indent="-514350" eaLnBrk="1" fontAlgn="auto" hangingPunct="1">
              <a:spcAft>
                <a:spcPts val="0"/>
              </a:spcAft>
              <a:buFontTx/>
              <a:buChar char="-"/>
              <a:defRPr/>
            </a:pPr>
            <a:r>
              <a:rPr lang="nl-NL" sz="2800" dirty="0" smtClean="0"/>
              <a:t>Analyse en globaal ontwerp DUO; bouw </a:t>
            </a:r>
            <a:r>
              <a:rPr lang="nl-NL" sz="2800" dirty="0" err="1" smtClean="0"/>
              <a:t>PoC</a:t>
            </a:r>
            <a:r>
              <a:rPr lang="nl-NL" sz="2800" dirty="0" smtClean="0"/>
              <a:t> is gestart</a:t>
            </a:r>
          </a:p>
          <a:p>
            <a:pPr marL="514350" indent="-514350" eaLnBrk="1" fontAlgn="auto" hangingPunct="1">
              <a:spcAft>
                <a:spcPts val="0"/>
              </a:spcAft>
              <a:buFontTx/>
              <a:buChar char="-"/>
              <a:defRPr/>
            </a:pPr>
            <a:r>
              <a:rPr lang="nl-NL" sz="2800" dirty="0" smtClean="0"/>
              <a:t>Streefbeeld is in concept opgesteld ter validatie</a:t>
            </a:r>
          </a:p>
          <a:p>
            <a:pPr marL="514350" indent="-514350" eaLnBrk="1" fontAlgn="auto" hangingPunct="1">
              <a:spcAft>
                <a:spcPts val="0"/>
              </a:spcAft>
              <a:buFont typeface="Arial" charset="0"/>
              <a:buNone/>
              <a:defRPr/>
            </a:pPr>
            <a:endParaRPr lang="nl-NL" dirty="0" smtClean="0"/>
          </a:p>
          <a:p>
            <a:pPr marL="514350" indent="-514350" eaLnBrk="1" fontAlgn="auto" hangingPunct="1">
              <a:spcAft>
                <a:spcPts val="0"/>
              </a:spcAft>
              <a:buFont typeface="Arial" pitchFamily="34" charset="0"/>
              <a:buNone/>
              <a:defRPr/>
            </a:pPr>
            <a:r>
              <a:rPr lang="nl-NL" u="sng" dirty="0" smtClean="0"/>
              <a:t>Planning</a:t>
            </a:r>
            <a:r>
              <a:rPr lang="nl-NL" dirty="0" smtClean="0"/>
              <a:t>: </a:t>
            </a:r>
          </a:p>
          <a:p>
            <a:pPr marL="514350" indent="-514350" eaLnBrk="1" fontAlgn="auto" hangingPunct="1">
              <a:spcAft>
                <a:spcPts val="0"/>
              </a:spcAft>
              <a:buFont typeface="Arial" pitchFamily="34" charset="0"/>
              <a:buNone/>
              <a:defRPr/>
            </a:pPr>
            <a:r>
              <a:rPr lang="nl-NL" dirty="0" smtClean="0"/>
              <a:t>werkende oplossing ter test voorjaar 2012 beschikbaar</a:t>
            </a:r>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Aanpak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5365750" y="1125538"/>
            <a:ext cx="3527425" cy="381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nl-NL" dirty="0"/>
              <a:t>Streefbeeld (</a:t>
            </a:r>
            <a:r>
              <a:rPr lang="nl-NL" dirty="0" err="1"/>
              <a:t>to-be</a:t>
            </a:r>
            <a:r>
              <a:rPr lang="nl-NL" dirty="0"/>
              <a:t>)</a:t>
            </a:r>
          </a:p>
        </p:txBody>
      </p:sp>
      <p:sp>
        <p:nvSpPr>
          <p:cNvPr id="66" name="Rectangle 65"/>
          <p:cNvSpPr/>
          <p:nvPr/>
        </p:nvSpPr>
        <p:spPr>
          <a:xfrm>
            <a:off x="5508625" y="2998788"/>
            <a:ext cx="2159000" cy="9350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l-NL" dirty="0">
                <a:solidFill>
                  <a:schemeClr val="tx1"/>
                </a:solidFill>
                <a:cs typeface="Arial" charset="0"/>
              </a:rPr>
              <a:t>Extra</a:t>
            </a:r>
          </a:p>
        </p:txBody>
      </p:sp>
      <p:sp>
        <p:nvSpPr>
          <p:cNvPr id="65" name="Rectangle 64"/>
          <p:cNvSpPr/>
          <p:nvPr/>
        </p:nvSpPr>
        <p:spPr>
          <a:xfrm>
            <a:off x="5508625" y="1485900"/>
            <a:ext cx="2159000" cy="15128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l-NL">
                <a:solidFill>
                  <a:schemeClr val="tx1"/>
                </a:solidFill>
                <a:cs typeface="Arial" charset="0"/>
              </a:rPr>
              <a:t>PoC (te realiseren)</a:t>
            </a:r>
          </a:p>
        </p:txBody>
      </p:sp>
      <p:sp>
        <p:nvSpPr>
          <p:cNvPr id="92" name="Titel 91"/>
          <p:cNvSpPr>
            <a:spLocks noGrp="1"/>
          </p:cNvSpPr>
          <p:nvPr>
            <p:ph type="title"/>
          </p:nvPr>
        </p:nvSpPr>
        <p:spPr>
          <a:xfrm>
            <a:off x="0" y="115888"/>
            <a:ext cx="9144000" cy="720725"/>
          </a:xfrm>
          <a:solidFill>
            <a:schemeClr val="accent2">
              <a:lumMod val="40000"/>
              <a:lumOff val="60000"/>
            </a:schemeClr>
          </a:solidFill>
        </p:spPr>
        <p:txBody>
          <a:bodyPr rtlCol="0">
            <a:noAutofit/>
          </a:bodyPr>
          <a:lstStyle/>
          <a:p>
            <a:pPr eaLnBrk="1" fontAlgn="auto" hangingPunct="1">
              <a:spcAft>
                <a:spcPts val="0"/>
              </a:spcAft>
              <a:defRPr/>
            </a:pPr>
            <a:r>
              <a:rPr lang="nl-NL" sz="3200" b="1" dirty="0" smtClean="0"/>
              <a:t>Scope: </a:t>
            </a:r>
            <a:r>
              <a:rPr lang="nl-NL" sz="3200" b="1" dirty="0" err="1" smtClean="0"/>
              <a:t>PoC</a:t>
            </a:r>
            <a:r>
              <a:rPr lang="nl-NL" sz="3200" b="1" dirty="0" smtClean="0"/>
              <a:t> en streefbeeld</a:t>
            </a:r>
          </a:p>
        </p:txBody>
      </p:sp>
      <p:sp>
        <p:nvSpPr>
          <p:cNvPr id="24581" name="Rectangle 11"/>
          <p:cNvSpPr>
            <a:spLocks noChangeArrowheads="1"/>
          </p:cNvSpPr>
          <p:nvPr/>
        </p:nvSpPr>
        <p:spPr bwMode="auto">
          <a:xfrm>
            <a:off x="6591300" y="2025650"/>
            <a:ext cx="1079500" cy="468313"/>
          </a:xfrm>
          <a:prstGeom prst="rect">
            <a:avLst/>
          </a:prstGeom>
          <a:solidFill>
            <a:srgbClr val="FF0000"/>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2" name="Rectangle 12"/>
          <p:cNvSpPr>
            <a:spLocks noChangeArrowheads="1"/>
          </p:cNvSpPr>
          <p:nvPr/>
        </p:nvSpPr>
        <p:spPr bwMode="auto">
          <a:xfrm>
            <a:off x="7677150" y="2025650"/>
            <a:ext cx="1079500" cy="468313"/>
          </a:xfrm>
          <a:prstGeom prst="rect">
            <a:avLst/>
          </a:prstGeom>
          <a:solidFill>
            <a:srgbClr val="FF0000">
              <a:alpha val="50195"/>
            </a:srgbClr>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3" name="TextBox 13"/>
          <p:cNvSpPr txBox="1">
            <a:spLocks noChangeArrowheads="1"/>
          </p:cNvSpPr>
          <p:nvPr/>
        </p:nvSpPr>
        <p:spPr bwMode="auto">
          <a:xfrm>
            <a:off x="6880225" y="2097088"/>
            <a:ext cx="1593850" cy="277812"/>
          </a:xfrm>
          <a:prstGeom prst="rect">
            <a:avLst/>
          </a:prstGeom>
          <a:noFill/>
          <a:ln w="9525">
            <a:noFill/>
            <a:miter lim="800000"/>
            <a:headEnd/>
            <a:tailEnd/>
          </a:ln>
        </p:spPr>
        <p:txBody>
          <a:bodyPr wrap="none">
            <a:spAutoFit/>
          </a:bodyPr>
          <a:lstStyle/>
          <a:p>
            <a:pPr algn="ctr"/>
            <a:r>
              <a:rPr lang="nl-NL" sz="1200" b="1"/>
              <a:t>Persoonsgegevens</a:t>
            </a:r>
          </a:p>
        </p:txBody>
      </p:sp>
      <p:sp>
        <p:nvSpPr>
          <p:cNvPr id="24584" name="Rectangle 14"/>
          <p:cNvSpPr>
            <a:spLocks noChangeArrowheads="1"/>
          </p:cNvSpPr>
          <p:nvPr/>
        </p:nvSpPr>
        <p:spPr bwMode="auto">
          <a:xfrm>
            <a:off x="6591300" y="2493963"/>
            <a:ext cx="1079500" cy="468312"/>
          </a:xfrm>
          <a:prstGeom prst="rect">
            <a:avLst/>
          </a:prstGeom>
          <a:solidFill>
            <a:srgbClr val="FFFF00"/>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5" name="Rectangle 15"/>
          <p:cNvSpPr>
            <a:spLocks noChangeArrowheads="1"/>
          </p:cNvSpPr>
          <p:nvPr/>
        </p:nvSpPr>
        <p:spPr bwMode="auto">
          <a:xfrm>
            <a:off x="7677150" y="2493963"/>
            <a:ext cx="1079500" cy="468312"/>
          </a:xfrm>
          <a:prstGeom prst="rect">
            <a:avLst/>
          </a:prstGeom>
          <a:solidFill>
            <a:srgbClr val="FFFF00">
              <a:alpha val="49019"/>
            </a:srgbClr>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6" name="TextBox 16"/>
          <p:cNvSpPr txBox="1">
            <a:spLocks noChangeArrowheads="1"/>
          </p:cNvSpPr>
          <p:nvPr/>
        </p:nvSpPr>
        <p:spPr bwMode="auto">
          <a:xfrm>
            <a:off x="6642100" y="2601913"/>
            <a:ext cx="2108200" cy="277812"/>
          </a:xfrm>
          <a:prstGeom prst="rect">
            <a:avLst/>
          </a:prstGeom>
          <a:noFill/>
          <a:ln w="9525">
            <a:noFill/>
            <a:miter lim="800000"/>
            <a:headEnd/>
            <a:tailEnd/>
          </a:ln>
        </p:spPr>
        <p:txBody>
          <a:bodyPr wrap="none">
            <a:spAutoFit/>
          </a:bodyPr>
          <a:lstStyle/>
          <a:p>
            <a:pPr algn="ctr"/>
            <a:r>
              <a:rPr lang="nl-NL" sz="1200" b="1"/>
              <a:t>(Voor)opleidingsgegevens</a:t>
            </a:r>
          </a:p>
        </p:txBody>
      </p:sp>
      <p:sp>
        <p:nvSpPr>
          <p:cNvPr id="24587" name="Rectangle 17"/>
          <p:cNvSpPr>
            <a:spLocks noChangeArrowheads="1"/>
          </p:cNvSpPr>
          <p:nvPr/>
        </p:nvSpPr>
        <p:spPr bwMode="auto">
          <a:xfrm>
            <a:off x="6581775" y="3971925"/>
            <a:ext cx="1079500" cy="466725"/>
          </a:xfrm>
          <a:prstGeom prst="rect">
            <a:avLst/>
          </a:prstGeom>
          <a:solidFill>
            <a:srgbClr val="00B0F0"/>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8" name="Rectangle 18"/>
          <p:cNvSpPr>
            <a:spLocks noChangeArrowheads="1"/>
          </p:cNvSpPr>
          <p:nvPr/>
        </p:nvSpPr>
        <p:spPr bwMode="auto">
          <a:xfrm>
            <a:off x="7667625" y="3971925"/>
            <a:ext cx="1079500" cy="466725"/>
          </a:xfrm>
          <a:prstGeom prst="rect">
            <a:avLst/>
          </a:prstGeom>
          <a:solidFill>
            <a:srgbClr val="00B0F0">
              <a:alpha val="50980"/>
            </a:srgbClr>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89" name="TextBox 19"/>
          <p:cNvSpPr txBox="1">
            <a:spLocks noChangeArrowheads="1"/>
          </p:cNvSpPr>
          <p:nvPr/>
        </p:nvSpPr>
        <p:spPr bwMode="auto">
          <a:xfrm>
            <a:off x="7013575" y="4022725"/>
            <a:ext cx="1254125" cy="276225"/>
          </a:xfrm>
          <a:prstGeom prst="rect">
            <a:avLst/>
          </a:prstGeom>
          <a:noFill/>
          <a:ln w="9525">
            <a:noFill/>
            <a:miter lim="800000"/>
            <a:headEnd/>
            <a:tailEnd/>
          </a:ln>
        </p:spPr>
        <p:txBody>
          <a:bodyPr wrap="none">
            <a:spAutoFit/>
          </a:bodyPr>
          <a:lstStyle/>
          <a:p>
            <a:pPr algn="ctr"/>
            <a:r>
              <a:rPr lang="nl-NL" sz="1200" b="1"/>
              <a:t>Leerinformatie</a:t>
            </a:r>
          </a:p>
        </p:txBody>
      </p:sp>
      <p:sp>
        <p:nvSpPr>
          <p:cNvPr id="24590" name="Rectangle 20"/>
          <p:cNvSpPr>
            <a:spLocks noChangeArrowheads="1"/>
          </p:cNvSpPr>
          <p:nvPr/>
        </p:nvSpPr>
        <p:spPr bwMode="auto">
          <a:xfrm>
            <a:off x="6581775" y="4438650"/>
            <a:ext cx="1079500" cy="468313"/>
          </a:xfrm>
          <a:prstGeom prst="rect">
            <a:avLst/>
          </a:prstGeom>
          <a:solidFill>
            <a:srgbClr val="0070C0"/>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91" name="Rectangle 21"/>
          <p:cNvSpPr>
            <a:spLocks noChangeArrowheads="1"/>
          </p:cNvSpPr>
          <p:nvPr/>
        </p:nvSpPr>
        <p:spPr bwMode="auto">
          <a:xfrm>
            <a:off x="7667625" y="4438650"/>
            <a:ext cx="1079500" cy="468313"/>
          </a:xfrm>
          <a:prstGeom prst="rect">
            <a:avLst/>
          </a:prstGeom>
          <a:solidFill>
            <a:srgbClr val="7030A0">
              <a:alpha val="49019"/>
            </a:srgbClr>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92" name="TextBox 22"/>
          <p:cNvSpPr txBox="1">
            <a:spLocks noChangeArrowheads="1"/>
          </p:cNvSpPr>
          <p:nvPr/>
        </p:nvSpPr>
        <p:spPr bwMode="auto">
          <a:xfrm>
            <a:off x="7038975" y="4510088"/>
            <a:ext cx="1273175" cy="277812"/>
          </a:xfrm>
          <a:prstGeom prst="rect">
            <a:avLst/>
          </a:prstGeom>
          <a:noFill/>
          <a:ln w="9525">
            <a:noFill/>
            <a:miter lim="800000"/>
            <a:headEnd/>
            <a:tailEnd/>
          </a:ln>
        </p:spPr>
        <p:txBody>
          <a:bodyPr wrap="none">
            <a:spAutoFit/>
          </a:bodyPr>
          <a:lstStyle/>
          <a:p>
            <a:pPr algn="ctr"/>
            <a:r>
              <a:rPr lang="nl-NL" sz="1200" b="1"/>
              <a:t>Zorginformatie</a:t>
            </a:r>
          </a:p>
        </p:txBody>
      </p:sp>
      <p:sp>
        <p:nvSpPr>
          <p:cNvPr id="24593" name="TextBox 26"/>
          <p:cNvSpPr txBox="1">
            <a:spLocks noChangeArrowheads="1"/>
          </p:cNvSpPr>
          <p:nvPr/>
        </p:nvSpPr>
        <p:spPr bwMode="auto">
          <a:xfrm>
            <a:off x="6591300" y="1809750"/>
            <a:ext cx="1079500" cy="214313"/>
          </a:xfrm>
          <a:prstGeom prst="rect">
            <a:avLst/>
          </a:prstGeom>
          <a:noFill/>
          <a:ln w="9525">
            <a:noFill/>
            <a:miter lim="800000"/>
            <a:headEnd/>
            <a:tailEnd/>
          </a:ln>
        </p:spPr>
        <p:txBody>
          <a:bodyPr wrap="none">
            <a:spAutoFit/>
          </a:bodyPr>
          <a:lstStyle/>
          <a:p>
            <a:pPr algn="ctr"/>
            <a:r>
              <a:rPr lang="nl-NL" sz="800" b="1"/>
              <a:t>‘harde’ gegevens</a:t>
            </a:r>
          </a:p>
        </p:txBody>
      </p:sp>
      <p:sp>
        <p:nvSpPr>
          <p:cNvPr id="24594" name="TextBox 27"/>
          <p:cNvSpPr txBox="1">
            <a:spLocks noChangeArrowheads="1"/>
          </p:cNvSpPr>
          <p:nvPr/>
        </p:nvSpPr>
        <p:spPr bwMode="auto">
          <a:xfrm>
            <a:off x="7677150" y="1809750"/>
            <a:ext cx="1079500" cy="214313"/>
          </a:xfrm>
          <a:prstGeom prst="rect">
            <a:avLst/>
          </a:prstGeom>
          <a:noFill/>
          <a:ln w="9525">
            <a:noFill/>
            <a:miter lim="800000"/>
            <a:headEnd/>
            <a:tailEnd/>
          </a:ln>
        </p:spPr>
        <p:txBody>
          <a:bodyPr wrap="none">
            <a:spAutoFit/>
          </a:bodyPr>
          <a:lstStyle/>
          <a:p>
            <a:pPr algn="ctr"/>
            <a:r>
              <a:rPr lang="nl-NL" sz="800" b="1"/>
              <a:t>‘zachte’ gegevens</a:t>
            </a:r>
          </a:p>
        </p:txBody>
      </p:sp>
      <p:sp>
        <p:nvSpPr>
          <p:cNvPr id="24595" name="Rectangle 23"/>
          <p:cNvSpPr>
            <a:spLocks noChangeArrowheads="1"/>
          </p:cNvSpPr>
          <p:nvPr/>
        </p:nvSpPr>
        <p:spPr bwMode="auto">
          <a:xfrm>
            <a:off x="6575425" y="3467100"/>
            <a:ext cx="1079500" cy="468313"/>
          </a:xfrm>
          <a:prstGeom prst="rect">
            <a:avLst/>
          </a:prstGeom>
          <a:solidFill>
            <a:srgbClr val="00B050"/>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96" name="Rectangle 24"/>
          <p:cNvSpPr>
            <a:spLocks noChangeArrowheads="1"/>
          </p:cNvSpPr>
          <p:nvPr/>
        </p:nvSpPr>
        <p:spPr bwMode="auto">
          <a:xfrm>
            <a:off x="7661275" y="3467100"/>
            <a:ext cx="1079500" cy="468313"/>
          </a:xfrm>
          <a:prstGeom prst="rect">
            <a:avLst/>
          </a:prstGeom>
          <a:solidFill>
            <a:srgbClr val="00B050">
              <a:alpha val="50980"/>
            </a:srgbClr>
          </a:solidFill>
          <a:ln w="9525" algn="ctr">
            <a:solidFill>
              <a:schemeClr val="tx1"/>
            </a:solidFill>
            <a:round/>
            <a:headEnd/>
            <a:tailEnd/>
          </a:ln>
        </p:spPr>
        <p:txBody>
          <a:bodyPr lIns="90000" tIns="90000" rIns="90000" bIns="90000"/>
          <a:lstStyle/>
          <a:p>
            <a:pPr>
              <a:spcBef>
                <a:spcPct val="75000"/>
              </a:spcBef>
            </a:pPr>
            <a:endParaRPr lang="nl-NL" sz="1200"/>
          </a:p>
        </p:txBody>
      </p:sp>
      <p:sp>
        <p:nvSpPr>
          <p:cNvPr id="24597" name="TextBox 25"/>
          <p:cNvSpPr txBox="1">
            <a:spLocks noChangeArrowheads="1"/>
          </p:cNvSpPr>
          <p:nvPr/>
        </p:nvSpPr>
        <p:spPr bwMode="auto">
          <a:xfrm>
            <a:off x="6864350" y="3546475"/>
            <a:ext cx="1584325" cy="276225"/>
          </a:xfrm>
          <a:prstGeom prst="rect">
            <a:avLst/>
          </a:prstGeom>
          <a:noFill/>
          <a:ln w="9525">
            <a:noFill/>
            <a:miter lim="800000"/>
            <a:headEnd/>
            <a:tailEnd/>
          </a:ln>
        </p:spPr>
        <p:txBody>
          <a:bodyPr wrap="none">
            <a:spAutoFit/>
          </a:bodyPr>
          <a:lstStyle/>
          <a:p>
            <a:pPr algn="ctr"/>
            <a:r>
              <a:rPr lang="nl-NL" sz="1200" b="1"/>
              <a:t>Resultaatgegevens</a:t>
            </a:r>
          </a:p>
        </p:txBody>
      </p:sp>
      <p:sp>
        <p:nvSpPr>
          <p:cNvPr id="72" name="Rectangle 11"/>
          <p:cNvSpPr>
            <a:spLocks noChangeArrowheads="1"/>
          </p:cNvSpPr>
          <p:nvPr/>
        </p:nvSpPr>
        <p:spPr bwMode="auto">
          <a:xfrm>
            <a:off x="6588125" y="2998788"/>
            <a:ext cx="2162175" cy="468312"/>
          </a:xfrm>
          <a:prstGeom prst="rect">
            <a:avLst/>
          </a:prstGeom>
          <a:solidFill>
            <a:schemeClr val="bg1">
              <a:lumMod val="50000"/>
            </a:schemeClr>
          </a:solidFill>
          <a:ln w="9525" algn="ctr">
            <a:solidFill>
              <a:schemeClr val="tx1"/>
            </a:solidFill>
            <a:round/>
            <a:headEnd/>
            <a:tailEnd/>
          </a:ln>
        </p:spPr>
        <p:txBody>
          <a:bodyPr lIns="90000" tIns="90000" rIns="90000" bIns="90000"/>
          <a:lstStyle/>
          <a:p>
            <a:pPr>
              <a:spcBef>
                <a:spcPct val="75000"/>
              </a:spcBef>
              <a:defRPr/>
            </a:pPr>
            <a:endParaRPr lang="nl-NL" sz="1200"/>
          </a:p>
        </p:txBody>
      </p:sp>
      <p:sp>
        <p:nvSpPr>
          <p:cNvPr id="24599" name="TextBox 13"/>
          <p:cNvSpPr txBox="1">
            <a:spLocks noChangeArrowheads="1"/>
          </p:cNvSpPr>
          <p:nvPr/>
        </p:nvSpPr>
        <p:spPr bwMode="auto">
          <a:xfrm>
            <a:off x="7019925" y="3070225"/>
            <a:ext cx="1203325" cy="276225"/>
          </a:xfrm>
          <a:prstGeom prst="rect">
            <a:avLst/>
          </a:prstGeom>
          <a:noFill/>
          <a:ln w="9525">
            <a:noFill/>
            <a:miter lim="800000"/>
            <a:headEnd/>
            <a:tailEnd/>
          </a:ln>
        </p:spPr>
        <p:txBody>
          <a:bodyPr wrap="none">
            <a:spAutoFit/>
          </a:bodyPr>
          <a:lstStyle/>
          <a:p>
            <a:pPr algn="ctr"/>
            <a:r>
              <a:rPr lang="nl-NL" sz="1200" b="1"/>
              <a:t>Handtekening</a:t>
            </a:r>
          </a:p>
        </p:txBody>
      </p:sp>
      <p:sp>
        <p:nvSpPr>
          <p:cNvPr id="24600" name="TextBox 67"/>
          <p:cNvSpPr txBox="1">
            <a:spLocks noChangeArrowheads="1"/>
          </p:cNvSpPr>
          <p:nvPr/>
        </p:nvSpPr>
        <p:spPr bwMode="auto">
          <a:xfrm>
            <a:off x="468313" y="981075"/>
            <a:ext cx="4751387" cy="4662488"/>
          </a:xfrm>
          <a:prstGeom prst="rect">
            <a:avLst/>
          </a:prstGeom>
          <a:noFill/>
          <a:ln w="9525">
            <a:noFill/>
            <a:miter lim="800000"/>
            <a:headEnd/>
            <a:tailEnd/>
          </a:ln>
        </p:spPr>
        <p:txBody>
          <a:bodyPr>
            <a:spAutoFit/>
          </a:bodyPr>
          <a:lstStyle/>
          <a:p>
            <a:r>
              <a:rPr lang="nl-NL" sz="2000"/>
              <a:t>De PoC is een fysieke implementatie, gebouwd door DUO, van de uitwisseling van GBA gegevens, resultaten en vooropleidinggegevens op basis van een DigiD authenticatie;</a:t>
            </a:r>
          </a:p>
          <a:p>
            <a:endParaRPr lang="nl-NL" sz="800"/>
          </a:p>
          <a:p>
            <a:r>
              <a:rPr lang="nl-NL" sz="2000"/>
              <a:t>De extra benefits zijn gedefinieerd in een benefits analyse tijdens de workshops. Deze worden niet gerealiseerd in de PoC en zijn voor realisatie afhankelijk van de uitkomsten uit het juridische spoor en onderhanden wetgeving;</a:t>
            </a:r>
          </a:p>
          <a:p>
            <a:endParaRPr lang="nl-NL" sz="900"/>
          </a:p>
          <a:p>
            <a:r>
              <a:rPr lang="nl-NL" sz="2000"/>
              <a:t>Het streefbeeld is een ontwerp voor de complete gegevens-uitwisseling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91"/>
          <p:cNvSpPr txBox="1">
            <a:spLocks/>
          </p:cNvSpPr>
          <p:nvPr/>
        </p:nvSpPr>
        <p:spPr bwMode="auto">
          <a:xfrm>
            <a:off x="0" y="115888"/>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Verwachte besparingen</a:t>
            </a:r>
          </a:p>
        </p:txBody>
      </p:sp>
      <p:sp>
        <p:nvSpPr>
          <p:cNvPr id="25602" name="Content Placeholder 2"/>
          <p:cNvSpPr>
            <a:spLocks noGrp="1"/>
          </p:cNvSpPr>
          <p:nvPr>
            <p:ph idx="1"/>
          </p:nvPr>
        </p:nvSpPr>
        <p:spPr>
          <a:xfrm>
            <a:off x="468313" y="908050"/>
            <a:ext cx="8675687" cy="5834063"/>
          </a:xfrm>
        </p:spPr>
        <p:txBody>
          <a:bodyPr/>
          <a:lstStyle/>
          <a:p>
            <a:pPr eaLnBrk="1" hangingPunct="1">
              <a:buFont typeface="Arial" charset="0"/>
              <a:buNone/>
            </a:pPr>
            <a:r>
              <a:rPr lang="nl-NL" sz="2400" b="1" i="1" dirty="0" smtClean="0">
                <a:sym typeface="Wingdings" pitchFamily="2" charset="2"/>
              </a:rPr>
              <a:t>Als gevolg van de </a:t>
            </a:r>
            <a:r>
              <a:rPr lang="nl-NL" sz="2400" b="1" i="1" dirty="0" err="1" smtClean="0">
                <a:sym typeface="Wingdings" pitchFamily="2" charset="2"/>
              </a:rPr>
              <a:t>Proof</a:t>
            </a:r>
            <a:r>
              <a:rPr lang="nl-NL" sz="2400" b="1" i="1" dirty="0" smtClean="0">
                <a:sym typeface="Wingdings" pitchFamily="2" charset="2"/>
              </a:rPr>
              <a:t> of Concept</a:t>
            </a:r>
          </a:p>
          <a:p>
            <a:pPr eaLnBrk="1" hangingPunct="1">
              <a:buFont typeface="Wingdings" pitchFamily="2" charset="2"/>
              <a:buChar char="Ø"/>
            </a:pPr>
            <a:r>
              <a:rPr lang="nl-NL" sz="2400" dirty="0" smtClean="0">
                <a:sym typeface="Wingdings" pitchFamily="2" charset="2"/>
              </a:rPr>
              <a:t>Al </a:t>
            </a:r>
            <a:r>
              <a:rPr lang="nl-NL" sz="2400" u="sng" dirty="0" smtClean="0">
                <a:sym typeface="Wingdings" pitchFamily="2" charset="2"/>
              </a:rPr>
              <a:t>voor de intake</a:t>
            </a:r>
            <a:r>
              <a:rPr lang="nl-NL" sz="2400" dirty="0" smtClean="0">
                <a:sym typeface="Wingdings" pitchFamily="2" charset="2"/>
              </a:rPr>
              <a:t> beschikking over de juiste harde gegevens;</a:t>
            </a:r>
          </a:p>
          <a:p>
            <a:pPr eaLnBrk="1" hangingPunct="1">
              <a:buFont typeface="Wingdings" pitchFamily="2" charset="2"/>
              <a:buChar char="Ø"/>
            </a:pPr>
            <a:r>
              <a:rPr lang="nl-NL" sz="2400" dirty="0" smtClean="0">
                <a:sym typeface="Wingdings" pitchFamily="2" charset="2"/>
              </a:rPr>
              <a:t>Geen fysieke kopie diploma en cijferlijst meer nodig;</a:t>
            </a:r>
          </a:p>
          <a:p>
            <a:pPr eaLnBrk="1" hangingPunct="1">
              <a:buFont typeface="Arial" charset="0"/>
              <a:buNone/>
            </a:pPr>
            <a:endParaRPr lang="nl-NL" sz="1600" dirty="0" smtClean="0">
              <a:sym typeface="Wingdings" pitchFamily="2" charset="2"/>
            </a:endParaRPr>
          </a:p>
          <a:p>
            <a:pPr eaLnBrk="1" hangingPunct="1">
              <a:buFont typeface="Arial" charset="0"/>
              <a:buNone/>
            </a:pPr>
            <a:r>
              <a:rPr lang="nl-NL" sz="2400" b="1" i="1" dirty="0" smtClean="0">
                <a:sym typeface="Wingdings" pitchFamily="2" charset="2"/>
              </a:rPr>
              <a:t>Als gevolg van de extra benefits</a:t>
            </a:r>
          </a:p>
          <a:p>
            <a:pPr eaLnBrk="1" hangingPunct="1">
              <a:buFont typeface="Wingdings" pitchFamily="2" charset="2"/>
              <a:buChar char="Ø"/>
            </a:pPr>
            <a:r>
              <a:rPr lang="nl-NL" sz="2400" dirty="0" err="1" smtClean="0">
                <a:sym typeface="Wingdings" pitchFamily="2" charset="2"/>
              </a:rPr>
              <a:t>Realtime</a:t>
            </a:r>
            <a:r>
              <a:rPr lang="nl-NL" sz="2400" dirty="0" smtClean="0">
                <a:sym typeface="Wingdings" pitchFamily="2" charset="2"/>
              </a:rPr>
              <a:t> op de hoogte van behaalde resultaten;</a:t>
            </a:r>
          </a:p>
          <a:p>
            <a:pPr eaLnBrk="1" hangingPunct="1">
              <a:buFont typeface="Wingdings" pitchFamily="2" charset="2"/>
              <a:buChar char="Ø"/>
            </a:pPr>
            <a:r>
              <a:rPr lang="nl-NL" sz="2400" dirty="0" err="1" smtClean="0">
                <a:sym typeface="Wingdings" pitchFamily="2" charset="2"/>
              </a:rPr>
              <a:t>Realtime</a:t>
            </a:r>
            <a:r>
              <a:rPr lang="nl-NL" sz="2400" dirty="0" smtClean="0">
                <a:sym typeface="Wingdings" pitchFamily="2" charset="2"/>
              </a:rPr>
              <a:t> op de hoogte van adreswijzigingen;</a:t>
            </a:r>
          </a:p>
          <a:p>
            <a:pPr eaLnBrk="1" hangingPunct="1">
              <a:buFont typeface="Wingdings" pitchFamily="2" charset="2"/>
              <a:buChar char="Ø"/>
            </a:pPr>
            <a:r>
              <a:rPr lang="nl-NL" sz="2400" dirty="0" smtClean="0">
                <a:sym typeface="Wingdings" pitchFamily="2" charset="2"/>
              </a:rPr>
              <a:t>Geen fysieke OOK meer;</a:t>
            </a:r>
          </a:p>
          <a:p>
            <a:pPr eaLnBrk="1" hangingPunct="1">
              <a:buFont typeface="Wingdings" pitchFamily="2" charset="2"/>
              <a:buChar char="Ø"/>
            </a:pPr>
            <a:r>
              <a:rPr lang="nl-NL" sz="2400" dirty="0" smtClean="0">
                <a:sym typeface="Wingdings" pitchFamily="2" charset="2"/>
              </a:rPr>
              <a:t>Geen fysieke ID / identificatie meer nodig;</a:t>
            </a:r>
          </a:p>
          <a:p>
            <a:pPr eaLnBrk="1" hangingPunct="1">
              <a:buFont typeface="Arial" charset="0"/>
              <a:buNone/>
            </a:pPr>
            <a:endParaRPr lang="nl-NL" sz="1200" b="1" i="1" dirty="0" smtClean="0">
              <a:sym typeface="Wingdings" pitchFamily="2" charset="2"/>
            </a:endParaRPr>
          </a:p>
          <a:p>
            <a:pPr eaLnBrk="1" hangingPunct="1">
              <a:buFont typeface="Arial" charset="0"/>
              <a:buNone/>
            </a:pPr>
            <a:r>
              <a:rPr lang="nl-NL" sz="2400" b="1" i="1" dirty="0" smtClean="0">
                <a:sym typeface="Wingdings" pitchFamily="2" charset="2"/>
              </a:rPr>
              <a:t>Kanttekeningen</a:t>
            </a:r>
          </a:p>
          <a:p>
            <a:pPr eaLnBrk="1" hangingPunct="1">
              <a:buFont typeface="Wingdings" pitchFamily="2" charset="2"/>
              <a:buChar char="Ø"/>
            </a:pPr>
            <a:r>
              <a:rPr lang="nl-NL" sz="2400" dirty="0" smtClean="0">
                <a:sym typeface="Wingdings" pitchFamily="2" charset="2"/>
              </a:rPr>
              <a:t>Aandachtspunt: OOK voor deelnemers onder 18 dient ook door ouder/verzorger getekend te worden. (juridisch spoor)</a:t>
            </a:r>
          </a:p>
          <a:p>
            <a:pPr eaLnBrk="1" hangingPunct="1">
              <a:buFont typeface="Arial" charset="0"/>
              <a:buNone/>
            </a:pPr>
            <a:endParaRPr lang="nl-NL" sz="2400" dirty="0" smtClean="0">
              <a:sym typeface="Wingdings" pitchFamily="2" charset="2"/>
            </a:endParaRPr>
          </a:p>
          <a:p>
            <a:pPr eaLnBrk="1" hangingPunct="1">
              <a:buFont typeface="Arial" charset="0"/>
              <a:buNone/>
            </a:pPr>
            <a:endParaRPr lang="nl-NL"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91"/>
          <p:cNvSpPr txBox="1">
            <a:spLocks/>
          </p:cNvSpPr>
          <p:nvPr/>
        </p:nvSpPr>
        <p:spPr bwMode="auto">
          <a:xfrm>
            <a:off x="0" y="115888"/>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Overzicht </a:t>
            </a:r>
            <a:r>
              <a:rPr lang="nl-NL" sz="3200" b="1" dirty="0" err="1">
                <a:latin typeface="+mj-lt"/>
                <a:ea typeface="+mj-ea"/>
                <a:cs typeface="+mj-cs"/>
              </a:rPr>
              <a:t>benefits</a:t>
            </a:r>
            <a:endParaRPr lang="nl-NL" sz="3200" b="1" dirty="0">
              <a:latin typeface="+mj-lt"/>
              <a:ea typeface="+mj-ea"/>
              <a:cs typeface="+mj-cs"/>
            </a:endParaRP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NL"/>
          </a:p>
        </p:txBody>
      </p:sp>
      <p:pic>
        <p:nvPicPr>
          <p:cNvPr id="26627" name="Picture 1"/>
          <p:cNvPicPr>
            <a:picLocks noChangeAspect="1" noChangeArrowheads="1"/>
          </p:cNvPicPr>
          <p:nvPr/>
        </p:nvPicPr>
        <p:blipFill>
          <a:blip r:embed="rId2" cstate="print"/>
          <a:srcRect/>
          <a:stretch>
            <a:fillRect/>
          </a:stretch>
        </p:blipFill>
        <p:spPr bwMode="auto">
          <a:xfrm>
            <a:off x="827088" y="908050"/>
            <a:ext cx="6338887" cy="4752975"/>
          </a:xfrm>
          <a:prstGeom prst="rect">
            <a:avLst/>
          </a:prstGeom>
          <a:noFill/>
          <a:ln w="9525">
            <a:solidFill>
              <a:srgbClr val="EEECE1"/>
            </a:solid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5219700" y="5688013"/>
            <a:ext cx="376872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940425" y="1268413"/>
            <a:ext cx="2952750" cy="38163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nl-NL" dirty="0">
                <a:solidFill>
                  <a:schemeClr val="tx1"/>
                </a:solidFill>
              </a:rPr>
              <a:t>Omgeving DUO</a:t>
            </a:r>
          </a:p>
        </p:txBody>
      </p:sp>
      <p:sp>
        <p:nvSpPr>
          <p:cNvPr id="25" name="Rectangle 24"/>
          <p:cNvSpPr/>
          <p:nvPr/>
        </p:nvSpPr>
        <p:spPr>
          <a:xfrm>
            <a:off x="1042988" y="2205038"/>
            <a:ext cx="4176712" cy="27352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nl-NL" dirty="0">
                <a:solidFill>
                  <a:schemeClr val="tx1"/>
                </a:solidFill>
              </a:rPr>
              <a:t>Omgeving instelling</a:t>
            </a:r>
          </a:p>
        </p:txBody>
      </p:sp>
      <p:sp>
        <p:nvSpPr>
          <p:cNvPr id="4" name="Rectangle 3"/>
          <p:cNvSpPr/>
          <p:nvPr/>
        </p:nvSpPr>
        <p:spPr>
          <a:xfrm>
            <a:off x="2987675" y="2349500"/>
            <a:ext cx="2005013" cy="1857375"/>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nl-NL" sz="1100">
                <a:solidFill>
                  <a:srgbClr val="000000"/>
                </a:solidFill>
                <a:cs typeface="Arial" charset="0"/>
              </a:rPr>
              <a:t>Aanmeldformulier binnen </a:t>
            </a:r>
          </a:p>
          <a:p>
            <a:pPr algn="ctr">
              <a:defRPr/>
            </a:pPr>
            <a:r>
              <a:rPr lang="nl-NL" sz="1100">
                <a:solidFill>
                  <a:srgbClr val="000000"/>
                </a:solidFill>
                <a:cs typeface="Arial" charset="0"/>
              </a:rPr>
              <a:t>Webframe school</a:t>
            </a:r>
          </a:p>
        </p:txBody>
      </p:sp>
      <p:sp>
        <p:nvSpPr>
          <p:cNvPr id="5" name="Rectangle 4"/>
          <p:cNvSpPr/>
          <p:nvPr/>
        </p:nvSpPr>
        <p:spPr>
          <a:xfrm>
            <a:off x="1403350" y="2708275"/>
            <a:ext cx="928688" cy="10715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nl-NL" dirty="0"/>
              <a:t>SIS</a:t>
            </a:r>
          </a:p>
        </p:txBody>
      </p:sp>
      <p:cxnSp>
        <p:nvCxnSpPr>
          <p:cNvPr id="9" name="Straight Arrow Connector 8"/>
          <p:cNvCxnSpPr>
            <a:endCxn id="27661" idx="3"/>
          </p:cNvCxnSpPr>
          <p:nvPr/>
        </p:nvCxnSpPr>
        <p:spPr>
          <a:xfrm flipH="1" flipV="1">
            <a:off x="4841875" y="3325813"/>
            <a:ext cx="2754313" cy="3175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54" name="TextBox 50"/>
          <p:cNvSpPr txBox="1">
            <a:spLocks noChangeArrowheads="1"/>
          </p:cNvSpPr>
          <p:nvPr/>
        </p:nvSpPr>
        <p:spPr bwMode="auto">
          <a:xfrm>
            <a:off x="5159375" y="2636838"/>
            <a:ext cx="820738" cy="708025"/>
          </a:xfrm>
          <a:prstGeom prst="rect">
            <a:avLst/>
          </a:prstGeom>
          <a:noFill/>
          <a:ln w="9525">
            <a:noFill/>
            <a:miter lim="800000"/>
            <a:headEnd/>
            <a:tailEnd/>
          </a:ln>
        </p:spPr>
        <p:txBody>
          <a:bodyPr wrap="none">
            <a:spAutoFit/>
          </a:bodyPr>
          <a:lstStyle/>
          <a:p>
            <a:r>
              <a:rPr lang="nl-NL" sz="1000">
                <a:latin typeface="Calibri" pitchFamily="34" charset="0"/>
              </a:rPr>
              <a:t>Leveren</a:t>
            </a:r>
          </a:p>
          <a:p>
            <a:r>
              <a:rPr lang="nl-NL" sz="1000">
                <a:latin typeface="Calibri" pitchFamily="34" charset="0"/>
              </a:rPr>
              <a:t>gegevens</a:t>
            </a:r>
          </a:p>
          <a:p>
            <a:r>
              <a:rPr lang="nl-NL" sz="1000">
                <a:latin typeface="Calibri" pitchFamily="34" charset="0"/>
              </a:rPr>
              <a:t>middels</a:t>
            </a:r>
          </a:p>
          <a:p>
            <a:r>
              <a:rPr lang="nl-NL" sz="1000">
                <a:latin typeface="Calibri" pitchFamily="34" charset="0"/>
              </a:rPr>
              <a:t>webservices</a:t>
            </a:r>
          </a:p>
        </p:txBody>
      </p:sp>
      <p:sp>
        <p:nvSpPr>
          <p:cNvPr id="16" name="Can 15"/>
          <p:cNvSpPr/>
          <p:nvPr/>
        </p:nvSpPr>
        <p:spPr>
          <a:xfrm>
            <a:off x="7596188" y="3789363"/>
            <a:ext cx="1000125" cy="784225"/>
          </a:xfrm>
          <a:prstGeom prst="can">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dirty="0"/>
              <a:t>ander</a:t>
            </a:r>
          </a:p>
        </p:txBody>
      </p:sp>
      <p:sp>
        <p:nvSpPr>
          <p:cNvPr id="17" name="Can 16"/>
          <p:cNvSpPr/>
          <p:nvPr/>
        </p:nvSpPr>
        <p:spPr>
          <a:xfrm>
            <a:off x="7594600" y="2566988"/>
            <a:ext cx="1000125" cy="12858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dirty="0"/>
              <a:t>DUO</a:t>
            </a:r>
          </a:p>
          <a:p>
            <a:pPr algn="ctr" fontAlgn="auto">
              <a:spcBef>
                <a:spcPts val="0"/>
              </a:spcBef>
              <a:spcAft>
                <a:spcPts val="0"/>
              </a:spcAft>
              <a:defRPr/>
            </a:pPr>
            <a:r>
              <a:rPr lang="nl-NL" dirty="0"/>
              <a:t>BRON</a:t>
            </a:r>
          </a:p>
          <a:p>
            <a:pPr algn="ctr" fontAlgn="auto">
              <a:spcBef>
                <a:spcPts val="0"/>
              </a:spcBef>
              <a:spcAft>
                <a:spcPts val="0"/>
              </a:spcAft>
              <a:defRPr/>
            </a:pPr>
            <a:r>
              <a:rPr lang="nl-NL" dirty="0"/>
              <a:t>GBA</a:t>
            </a:r>
          </a:p>
        </p:txBody>
      </p:sp>
      <p:sp>
        <p:nvSpPr>
          <p:cNvPr id="22" name="Titel 91"/>
          <p:cNvSpPr txBox="1">
            <a:spLocks/>
          </p:cNvSpPr>
          <p:nvPr/>
        </p:nvSpPr>
        <p:spPr bwMode="auto">
          <a:xfrm>
            <a:off x="0" y="115888"/>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Oplossing </a:t>
            </a:r>
            <a:r>
              <a:rPr lang="nl-NL" sz="3200" b="1" dirty="0" err="1">
                <a:latin typeface="+mj-lt"/>
                <a:ea typeface="+mj-ea"/>
                <a:cs typeface="+mj-cs"/>
              </a:rPr>
              <a:t>PoC</a:t>
            </a:r>
            <a:endParaRPr lang="nl-NL" sz="3200" b="1" dirty="0">
              <a:latin typeface="+mj-lt"/>
              <a:ea typeface="+mj-ea"/>
              <a:cs typeface="+mj-cs"/>
            </a:endParaRPr>
          </a:p>
        </p:txBody>
      </p:sp>
      <p:sp>
        <p:nvSpPr>
          <p:cNvPr id="27658" name="TextBox 25"/>
          <p:cNvSpPr txBox="1">
            <a:spLocks noChangeArrowheads="1"/>
          </p:cNvSpPr>
          <p:nvPr/>
        </p:nvSpPr>
        <p:spPr bwMode="auto">
          <a:xfrm>
            <a:off x="827088" y="5300663"/>
            <a:ext cx="6129337" cy="1200150"/>
          </a:xfrm>
          <a:prstGeom prst="rect">
            <a:avLst/>
          </a:prstGeom>
          <a:noFill/>
          <a:ln w="9525">
            <a:noFill/>
            <a:miter lim="800000"/>
            <a:headEnd/>
            <a:tailEnd/>
          </a:ln>
        </p:spPr>
        <p:txBody>
          <a:bodyPr wrap="none">
            <a:spAutoFit/>
          </a:bodyPr>
          <a:lstStyle/>
          <a:p>
            <a:r>
              <a:rPr lang="nl-NL"/>
              <a:t>Plaats ‘link naar DUO’ in aanmeldproces is flexibel</a:t>
            </a:r>
          </a:p>
          <a:p>
            <a:endParaRPr lang="nl-NL"/>
          </a:p>
          <a:p>
            <a:r>
              <a:rPr lang="nl-NL"/>
              <a:t>Binnen DUO pop-up NAW, resultaten en vooropleidingen</a:t>
            </a:r>
          </a:p>
          <a:p>
            <a:r>
              <a:rPr lang="nl-NL"/>
              <a:t> + toestemming gebruik nog te behalen diploma-gegevens</a:t>
            </a:r>
          </a:p>
        </p:txBody>
      </p:sp>
      <p:sp>
        <p:nvSpPr>
          <p:cNvPr id="18" name="Folded Corner 17"/>
          <p:cNvSpPr/>
          <p:nvPr/>
        </p:nvSpPr>
        <p:spPr>
          <a:xfrm>
            <a:off x="6227763" y="1628775"/>
            <a:ext cx="1657350" cy="1512888"/>
          </a:xfrm>
          <a:prstGeom prst="foldedCorner">
            <a:avLst/>
          </a:prstGeom>
          <a:solidFill>
            <a:srgbClr val="0070C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nl-NL" sz="1600" dirty="0"/>
              <a:t>DUO pop up</a:t>
            </a:r>
          </a:p>
          <a:p>
            <a:pPr algn="ctr" fontAlgn="auto">
              <a:spcBef>
                <a:spcPts val="0"/>
              </a:spcBef>
              <a:spcAft>
                <a:spcPts val="0"/>
              </a:spcAft>
              <a:defRPr/>
            </a:pPr>
            <a:r>
              <a:rPr lang="nl-NL" sz="1600" dirty="0"/>
              <a:t>Standaard</a:t>
            </a:r>
          </a:p>
          <a:p>
            <a:pPr algn="ctr" fontAlgn="auto">
              <a:spcBef>
                <a:spcPts val="0"/>
              </a:spcBef>
              <a:spcAft>
                <a:spcPts val="0"/>
              </a:spcAft>
              <a:defRPr/>
            </a:pPr>
            <a:r>
              <a:rPr lang="nl-NL" sz="1600" dirty="0"/>
              <a:t>formulier</a:t>
            </a:r>
          </a:p>
          <a:p>
            <a:pPr algn="ctr" fontAlgn="auto">
              <a:spcBef>
                <a:spcPts val="0"/>
              </a:spcBef>
              <a:spcAft>
                <a:spcPts val="0"/>
              </a:spcAft>
              <a:defRPr/>
            </a:pPr>
            <a:r>
              <a:rPr lang="nl-NL" sz="1600" dirty="0"/>
              <a:t>met </a:t>
            </a:r>
            <a:r>
              <a:rPr lang="nl-NL" sz="1600" dirty="0" err="1"/>
              <a:t>akkordering</a:t>
            </a:r>
            <a:r>
              <a:rPr lang="nl-NL" sz="1600" dirty="0"/>
              <a:t> deelnemer</a:t>
            </a:r>
          </a:p>
        </p:txBody>
      </p:sp>
      <p:pic>
        <p:nvPicPr>
          <p:cNvPr id="27660" name="Picture 2"/>
          <p:cNvPicPr>
            <a:picLocks noChangeAspect="1" noChangeArrowheads="1"/>
          </p:cNvPicPr>
          <p:nvPr/>
        </p:nvPicPr>
        <p:blipFill>
          <a:blip r:embed="rId2" cstate="print"/>
          <a:srcRect l="82611" b="20422"/>
          <a:stretch>
            <a:fillRect/>
          </a:stretch>
        </p:blipFill>
        <p:spPr bwMode="auto">
          <a:xfrm>
            <a:off x="6011863" y="2997200"/>
            <a:ext cx="422275" cy="431800"/>
          </a:xfrm>
          <a:prstGeom prst="rect">
            <a:avLst/>
          </a:prstGeom>
          <a:noFill/>
          <a:ln w="9525">
            <a:noFill/>
            <a:miter lim="800000"/>
            <a:headEnd/>
            <a:tailEnd/>
          </a:ln>
        </p:spPr>
      </p:pic>
      <p:sp>
        <p:nvSpPr>
          <p:cNvPr id="27661" name="TextBox 20"/>
          <p:cNvSpPr txBox="1">
            <a:spLocks noChangeArrowheads="1"/>
          </p:cNvSpPr>
          <p:nvPr/>
        </p:nvSpPr>
        <p:spPr bwMode="auto">
          <a:xfrm>
            <a:off x="3132138" y="3141663"/>
            <a:ext cx="1709737" cy="368300"/>
          </a:xfrm>
          <a:prstGeom prst="rect">
            <a:avLst/>
          </a:prstGeom>
          <a:noFill/>
          <a:ln w="9525">
            <a:noFill/>
            <a:miter lim="800000"/>
            <a:headEnd/>
            <a:tailEnd/>
          </a:ln>
        </p:spPr>
        <p:txBody>
          <a:bodyPr wrap="none">
            <a:spAutoFit/>
          </a:bodyPr>
          <a:lstStyle/>
          <a:p>
            <a:r>
              <a:rPr lang="nl-NL" u="sng"/>
              <a:t>Link naar DUO</a:t>
            </a:r>
          </a:p>
        </p:txBody>
      </p:sp>
      <p:cxnSp>
        <p:nvCxnSpPr>
          <p:cNvPr id="26" name="Straight Connector 25"/>
          <p:cNvCxnSpPr/>
          <p:nvPr/>
        </p:nvCxnSpPr>
        <p:spPr>
          <a:xfrm>
            <a:off x="2339975" y="3284538"/>
            <a:ext cx="647700" cy="0"/>
          </a:xfrm>
          <a:prstGeom prst="line">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940425" y="1268413"/>
            <a:ext cx="2952750" cy="38163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nl-NL" dirty="0">
                <a:solidFill>
                  <a:schemeClr val="tx1"/>
                </a:solidFill>
              </a:rPr>
              <a:t>Omgeving DUO</a:t>
            </a:r>
          </a:p>
        </p:txBody>
      </p:sp>
      <p:sp>
        <p:nvSpPr>
          <p:cNvPr id="25" name="Rectangle 24"/>
          <p:cNvSpPr/>
          <p:nvPr/>
        </p:nvSpPr>
        <p:spPr>
          <a:xfrm>
            <a:off x="1042988" y="2205038"/>
            <a:ext cx="4176712" cy="27352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nl-NL" dirty="0">
                <a:solidFill>
                  <a:schemeClr val="tx1"/>
                </a:solidFill>
              </a:rPr>
              <a:t>Omgeving instelling</a:t>
            </a:r>
          </a:p>
        </p:txBody>
      </p:sp>
      <p:sp>
        <p:nvSpPr>
          <p:cNvPr id="4" name="Rectangle 3"/>
          <p:cNvSpPr/>
          <p:nvPr/>
        </p:nvSpPr>
        <p:spPr>
          <a:xfrm>
            <a:off x="2987675" y="2349500"/>
            <a:ext cx="2005013" cy="1857375"/>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nl-NL" sz="1100" dirty="0"/>
              <a:t>DAF binnen </a:t>
            </a:r>
          </a:p>
          <a:p>
            <a:pPr algn="ctr" fontAlgn="auto">
              <a:spcBef>
                <a:spcPts val="0"/>
              </a:spcBef>
              <a:spcAft>
                <a:spcPts val="0"/>
              </a:spcAft>
              <a:defRPr/>
            </a:pPr>
            <a:r>
              <a:rPr lang="nl-NL" sz="1100" dirty="0"/>
              <a:t>Webframe school</a:t>
            </a:r>
          </a:p>
        </p:txBody>
      </p:sp>
      <p:sp>
        <p:nvSpPr>
          <p:cNvPr id="5" name="Rectangle 4"/>
          <p:cNvSpPr/>
          <p:nvPr/>
        </p:nvSpPr>
        <p:spPr>
          <a:xfrm>
            <a:off x="1403350" y="2708275"/>
            <a:ext cx="928688" cy="10715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nl-NL" dirty="0"/>
              <a:t>SIS</a:t>
            </a:r>
          </a:p>
        </p:txBody>
      </p:sp>
      <p:sp>
        <p:nvSpPr>
          <p:cNvPr id="6" name="Oval 5"/>
          <p:cNvSpPr/>
          <p:nvPr/>
        </p:nvSpPr>
        <p:spPr>
          <a:xfrm>
            <a:off x="3203575" y="1125538"/>
            <a:ext cx="1911350" cy="5826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nl-NL" dirty="0"/>
              <a:t>Deelnemer</a:t>
            </a:r>
          </a:p>
        </p:txBody>
      </p:sp>
      <p:cxnSp>
        <p:nvCxnSpPr>
          <p:cNvPr id="9" name="Straight Arrow Connector 8"/>
          <p:cNvCxnSpPr>
            <a:endCxn id="28687" idx="3"/>
          </p:cNvCxnSpPr>
          <p:nvPr/>
        </p:nvCxnSpPr>
        <p:spPr>
          <a:xfrm flipH="1" flipV="1">
            <a:off x="4841875" y="3325813"/>
            <a:ext cx="2754313" cy="3175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314700" y="2020888"/>
            <a:ext cx="64293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680" name="TextBox 53"/>
          <p:cNvSpPr txBox="1">
            <a:spLocks noChangeArrowheads="1"/>
          </p:cNvSpPr>
          <p:nvPr/>
        </p:nvSpPr>
        <p:spPr bwMode="auto">
          <a:xfrm>
            <a:off x="2555875" y="1557338"/>
            <a:ext cx="1169988" cy="400050"/>
          </a:xfrm>
          <a:prstGeom prst="rect">
            <a:avLst/>
          </a:prstGeom>
          <a:noFill/>
          <a:ln w="9525">
            <a:noFill/>
            <a:miter lim="800000"/>
            <a:headEnd/>
            <a:tailEnd/>
          </a:ln>
        </p:spPr>
        <p:txBody>
          <a:bodyPr wrap="none">
            <a:spAutoFit/>
          </a:bodyPr>
          <a:lstStyle/>
          <a:p>
            <a:r>
              <a:rPr lang="nl-NL" sz="1000">
                <a:latin typeface="Calibri" pitchFamily="34" charset="0"/>
              </a:rPr>
              <a:t>Logt in op </a:t>
            </a:r>
          </a:p>
          <a:p>
            <a:r>
              <a:rPr lang="nl-NL" sz="1000">
                <a:latin typeface="Calibri" pitchFamily="34" charset="0"/>
              </a:rPr>
              <a:t>Website  instelling</a:t>
            </a:r>
          </a:p>
        </p:txBody>
      </p:sp>
      <p:sp>
        <p:nvSpPr>
          <p:cNvPr id="16" name="Can 15"/>
          <p:cNvSpPr/>
          <p:nvPr/>
        </p:nvSpPr>
        <p:spPr>
          <a:xfrm>
            <a:off x="7596188" y="3789363"/>
            <a:ext cx="1000125" cy="784225"/>
          </a:xfrm>
          <a:prstGeom prst="can">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dirty="0"/>
              <a:t>ander</a:t>
            </a:r>
          </a:p>
        </p:txBody>
      </p:sp>
      <p:sp>
        <p:nvSpPr>
          <p:cNvPr id="17" name="Can 16"/>
          <p:cNvSpPr/>
          <p:nvPr/>
        </p:nvSpPr>
        <p:spPr>
          <a:xfrm>
            <a:off x="7594600" y="2566988"/>
            <a:ext cx="1000125" cy="12858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dirty="0"/>
              <a:t>DUO</a:t>
            </a:r>
          </a:p>
          <a:p>
            <a:pPr algn="ctr" fontAlgn="auto">
              <a:spcBef>
                <a:spcPts val="0"/>
              </a:spcBef>
              <a:spcAft>
                <a:spcPts val="0"/>
              </a:spcAft>
              <a:defRPr/>
            </a:pPr>
            <a:r>
              <a:rPr lang="nl-NL" dirty="0"/>
              <a:t>BRON</a:t>
            </a:r>
          </a:p>
          <a:p>
            <a:pPr algn="ctr" fontAlgn="auto">
              <a:spcBef>
                <a:spcPts val="0"/>
              </a:spcBef>
              <a:spcAft>
                <a:spcPts val="0"/>
              </a:spcAft>
              <a:defRPr/>
            </a:pPr>
            <a:r>
              <a:rPr lang="nl-NL" dirty="0"/>
              <a:t>GBA</a:t>
            </a:r>
          </a:p>
        </p:txBody>
      </p:sp>
      <p:sp>
        <p:nvSpPr>
          <p:cNvPr id="22" name="Titel 91"/>
          <p:cNvSpPr txBox="1">
            <a:spLocks/>
          </p:cNvSpPr>
          <p:nvPr/>
        </p:nvSpPr>
        <p:spPr bwMode="auto">
          <a:xfrm>
            <a:off x="0" y="115888"/>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Oplossing </a:t>
            </a:r>
            <a:r>
              <a:rPr lang="nl-NL" sz="3200" b="1" dirty="0" err="1">
                <a:latin typeface="+mj-lt"/>
                <a:ea typeface="+mj-ea"/>
                <a:cs typeface="+mj-cs"/>
              </a:rPr>
              <a:t>PoC</a:t>
            </a:r>
            <a:r>
              <a:rPr lang="nl-NL" sz="3200" b="1" dirty="0">
                <a:latin typeface="+mj-lt"/>
                <a:ea typeface="+mj-ea"/>
                <a:cs typeface="+mj-cs"/>
              </a:rPr>
              <a:t> + extra </a:t>
            </a:r>
            <a:r>
              <a:rPr lang="nl-NL" sz="3200" b="1" dirty="0" err="1">
                <a:latin typeface="+mj-lt"/>
                <a:ea typeface="+mj-ea"/>
                <a:cs typeface="+mj-cs"/>
              </a:rPr>
              <a:t>benefits</a:t>
            </a:r>
            <a:endParaRPr lang="nl-NL" sz="3200" b="1" dirty="0">
              <a:latin typeface="+mj-lt"/>
              <a:ea typeface="+mj-ea"/>
              <a:cs typeface="+mj-cs"/>
            </a:endParaRPr>
          </a:p>
        </p:txBody>
      </p:sp>
      <p:sp>
        <p:nvSpPr>
          <p:cNvPr id="28684" name="TextBox 25"/>
          <p:cNvSpPr txBox="1">
            <a:spLocks noChangeArrowheads="1"/>
          </p:cNvSpPr>
          <p:nvPr/>
        </p:nvSpPr>
        <p:spPr bwMode="auto">
          <a:xfrm>
            <a:off x="827088" y="5300663"/>
            <a:ext cx="7583487" cy="923925"/>
          </a:xfrm>
          <a:prstGeom prst="rect">
            <a:avLst/>
          </a:prstGeom>
          <a:noFill/>
          <a:ln w="9525">
            <a:noFill/>
            <a:miter lim="800000"/>
            <a:headEnd/>
            <a:tailEnd/>
          </a:ln>
        </p:spPr>
        <p:txBody>
          <a:bodyPr wrap="none">
            <a:spAutoFit/>
          </a:bodyPr>
          <a:lstStyle/>
          <a:p>
            <a:r>
              <a:rPr lang="nl-NL"/>
              <a:t>Voor ondertekening OOK gebruik van DigiD authenticatie bij instelling</a:t>
            </a:r>
          </a:p>
          <a:p>
            <a:endParaRPr lang="nl-NL"/>
          </a:p>
          <a:p>
            <a:r>
              <a:rPr lang="nl-NL"/>
              <a:t>Spontaan leveren (pushen) van behaalde resultaten en adreswijzigingen</a:t>
            </a:r>
          </a:p>
        </p:txBody>
      </p:sp>
      <p:sp>
        <p:nvSpPr>
          <p:cNvPr id="18" name="Folded Corner 17"/>
          <p:cNvSpPr/>
          <p:nvPr/>
        </p:nvSpPr>
        <p:spPr>
          <a:xfrm>
            <a:off x="6227763" y="1628775"/>
            <a:ext cx="1657350" cy="1512888"/>
          </a:xfrm>
          <a:prstGeom prst="foldedCorner">
            <a:avLst/>
          </a:prstGeom>
          <a:solidFill>
            <a:srgbClr val="0070C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nl-NL" sz="1600" dirty="0"/>
              <a:t>DUO pop up</a:t>
            </a:r>
          </a:p>
          <a:p>
            <a:pPr algn="ctr" fontAlgn="auto">
              <a:spcBef>
                <a:spcPts val="0"/>
              </a:spcBef>
              <a:spcAft>
                <a:spcPts val="0"/>
              </a:spcAft>
              <a:defRPr/>
            </a:pPr>
            <a:r>
              <a:rPr lang="nl-NL" sz="1600" dirty="0"/>
              <a:t>Standaard</a:t>
            </a:r>
          </a:p>
          <a:p>
            <a:pPr algn="ctr" fontAlgn="auto">
              <a:spcBef>
                <a:spcPts val="0"/>
              </a:spcBef>
              <a:spcAft>
                <a:spcPts val="0"/>
              </a:spcAft>
              <a:defRPr/>
            </a:pPr>
            <a:r>
              <a:rPr lang="nl-NL" sz="1600" dirty="0"/>
              <a:t>formulier</a:t>
            </a:r>
          </a:p>
          <a:p>
            <a:pPr algn="ctr" fontAlgn="auto">
              <a:spcBef>
                <a:spcPts val="0"/>
              </a:spcBef>
              <a:spcAft>
                <a:spcPts val="0"/>
              </a:spcAft>
              <a:defRPr/>
            </a:pPr>
            <a:r>
              <a:rPr lang="nl-NL" sz="1600" dirty="0"/>
              <a:t>met </a:t>
            </a:r>
            <a:r>
              <a:rPr lang="nl-NL" sz="1600" dirty="0" err="1"/>
              <a:t>akkordering</a:t>
            </a:r>
            <a:r>
              <a:rPr lang="nl-NL" sz="1600" dirty="0"/>
              <a:t> deelnemer</a:t>
            </a:r>
          </a:p>
        </p:txBody>
      </p:sp>
      <p:pic>
        <p:nvPicPr>
          <p:cNvPr id="28686" name="Picture 2"/>
          <p:cNvPicPr>
            <a:picLocks noChangeAspect="1" noChangeArrowheads="1"/>
          </p:cNvPicPr>
          <p:nvPr/>
        </p:nvPicPr>
        <p:blipFill>
          <a:blip r:embed="rId2" cstate="print"/>
          <a:srcRect l="82611" b="20422"/>
          <a:stretch>
            <a:fillRect/>
          </a:stretch>
        </p:blipFill>
        <p:spPr bwMode="auto">
          <a:xfrm>
            <a:off x="6011863" y="2997200"/>
            <a:ext cx="422275" cy="431800"/>
          </a:xfrm>
          <a:prstGeom prst="rect">
            <a:avLst/>
          </a:prstGeom>
          <a:noFill/>
          <a:ln w="9525">
            <a:noFill/>
            <a:miter lim="800000"/>
            <a:headEnd/>
            <a:tailEnd/>
          </a:ln>
        </p:spPr>
      </p:pic>
      <p:sp>
        <p:nvSpPr>
          <p:cNvPr id="28687" name="TextBox 20"/>
          <p:cNvSpPr txBox="1">
            <a:spLocks noChangeArrowheads="1"/>
          </p:cNvSpPr>
          <p:nvPr/>
        </p:nvSpPr>
        <p:spPr bwMode="auto">
          <a:xfrm>
            <a:off x="3132138" y="3141663"/>
            <a:ext cx="1709737" cy="368300"/>
          </a:xfrm>
          <a:prstGeom prst="rect">
            <a:avLst/>
          </a:prstGeom>
          <a:noFill/>
          <a:ln w="9525">
            <a:noFill/>
            <a:miter lim="800000"/>
            <a:headEnd/>
            <a:tailEnd/>
          </a:ln>
        </p:spPr>
        <p:txBody>
          <a:bodyPr wrap="none">
            <a:spAutoFit/>
          </a:bodyPr>
          <a:lstStyle/>
          <a:p>
            <a:r>
              <a:rPr lang="nl-NL" u="sng"/>
              <a:t>Link naar DUO</a:t>
            </a:r>
          </a:p>
        </p:txBody>
      </p:sp>
      <p:cxnSp>
        <p:nvCxnSpPr>
          <p:cNvPr id="26" name="Straight Connector 25"/>
          <p:cNvCxnSpPr/>
          <p:nvPr/>
        </p:nvCxnSpPr>
        <p:spPr>
          <a:xfrm>
            <a:off x="2339975" y="3284538"/>
            <a:ext cx="647700" cy="0"/>
          </a:xfrm>
          <a:prstGeom prst="line">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16463" y="1628775"/>
            <a:ext cx="0" cy="714375"/>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690" name="TextBox 53"/>
          <p:cNvSpPr txBox="1">
            <a:spLocks noChangeArrowheads="1"/>
          </p:cNvSpPr>
          <p:nvPr/>
        </p:nvSpPr>
        <p:spPr bwMode="auto">
          <a:xfrm>
            <a:off x="4716463" y="1700213"/>
            <a:ext cx="1130300" cy="400050"/>
          </a:xfrm>
          <a:prstGeom prst="rect">
            <a:avLst/>
          </a:prstGeom>
          <a:noFill/>
          <a:ln w="9525">
            <a:noFill/>
            <a:miter lim="800000"/>
            <a:headEnd/>
            <a:tailEnd/>
          </a:ln>
        </p:spPr>
        <p:txBody>
          <a:bodyPr wrap="none">
            <a:spAutoFit/>
          </a:bodyPr>
          <a:lstStyle/>
          <a:p>
            <a:r>
              <a:rPr lang="nl-NL" sz="1000">
                <a:latin typeface="Calibri" pitchFamily="34" charset="0"/>
              </a:rPr>
              <a:t>OOK </a:t>
            </a:r>
          </a:p>
          <a:p>
            <a:r>
              <a:rPr lang="nl-NL" sz="1000">
                <a:latin typeface="Calibri" pitchFamily="34" charset="0"/>
              </a:rPr>
              <a:t>ter ondertekening</a:t>
            </a:r>
          </a:p>
        </p:txBody>
      </p:sp>
      <p:pic>
        <p:nvPicPr>
          <p:cNvPr id="28691" name="Picture 2"/>
          <p:cNvPicPr>
            <a:picLocks noChangeAspect="1" noChangeArrowheads="1"/>
          </p:cNvPicPr>
          <p:nvPr/>
        </p:nvPicPr>
        <p:blipFill>
          <a:blip r:embed="rId2" cstate="print"/>
          <a:srcRect l="82611" b="20422"/>
          <a:stretch>
            <a:fillRect/>
          </a:stretch>
        </p:blipFill>
        <p:spPr bwMode="auto">
          <a:xfrm>
            <a:off x="4211638" y="1844675"/>
            <a:ext cx="422275" cy="431800"/>
          </a:xfrm>
          <a:prstGeom prst="rect">
            <a:avLst/>
          </a:prstGeom>
          <a:noFill/>
          <a:ln w="9525">
            <a:noFill/>
            <a:miter lim="800000"/>
            <a:headEnd/>
            <a:tailEnd/>
          </a:ln>
        </p:spPr>
      </p:pic>
      <p:sp>
        <p:nvSpPr>
          <p:cNvPr id="28692" name="TextBox 50"/>
          <p:cNvSpPr txBox="1">
            <a:spLocks noChangeArrowheads="1"/>
          </p:cNvSpPr>
          <p:nvPr/>
        </p:nvSpPr>
        <p:spPr bwMode="auto">
          <a:xfrm>
            <a:off x="5159375" y="2636838"/>
            <a:ext cx="820738" cy="708025"/>
          </a:xfrm>
          <a:prstGeom prst="rect">
            <a:avLst/>
          </a:prstGeom>
          <a:noFill/>
          <a:ln w="9525">
            <a:noFill/>
            <a:miter lim="800000"/>
            <a:headEnd/>
            <a:tailEnd/>
          </a:ln>
        </p:spPr>
        <p:txBody>
          <a:bodyPr wrap="none">
            <a:spAutoFit/>
          </a:bodyPr>
          <a:lstStyle/>
          <a:p>
            <a:r>
              <a:rPr lang="nl-NL" sz="1000">
                <a:latin typeface="Calibri" pitchFamily="34" charset="0"/>
              </a:rPr>
              <a:t>Leveren</a:t>
            </a:r>
          </a:p>
          <a:p>
            <a:r>
              <a:rPr lang="nl-NL" sz="1000">
                <a:latin typeface="Calibri" pitchFamily="34" charset="0"/>
              </a:rPr>
              <a:t>gegevens</a:t>
            </a:r>
          </a:p>
          <a:p>
            <a:r>
              <a:rPr lang="nl-NL" sz="1000">
                <a:latin typeface="Calibri" pitchFamily="34" charset="0"/>
              </a:rPr>
              <a:t>middels</a:t>
            </a:r>
          </a:p>
          <a:p>
            <a:r>
              <a:rPr lang="nl-NL" sz="1000">
                <a:latin typeface="Calibri" pitchFamily="34" charset="0"/>
              </a:rPr>
              <a:t>webservices</a:t>
            </a:r>
          </a:p>
        </p:txBody>
      </p:sp>
      <p:cxnSp>
        <p:nvCxnSpPr>
          <p:cNvPr id="24" name="Straight Arrow Connector 23"/>
          <p:cNvCxnSpPr/>
          <p:nvPr/>
        </p:nvCxnSpPr>
        <p:spPr>
          <a:xfrm flipH="1" flipV="1">
            <a:off x="1908175" y="4437063"/>
            <a:ext cx="4841875" cy="3175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924050" y="3573463"/>
            <a:ext cx="0" cy="85566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695" name="TextBox 50"/>
          <p:cNvSpPr txBox="1">
            <a:spLocks noChangeArrowheads="1"/>
          </p:cNvSpPr>
          <p:nvPr/>
        </p:nvSpPr>
        <p:spPr bwMode="auto">
          <a:xfrm>
            <a:off x="5907088" y="4116388"/>
            <a:ext cx="1700212" cy="708025"/>
          </a:xfrm>
          <a:prstGeom prst="rect">
            <a:avLst/>
          </a:prstGeom>
          <a:noFill/>
          <a:ln w="9525">
            <a:noFill/>
            <a:miter lim="800000"/>
            <a:headEnd/>
            <a:tailEnd/>
          </a:ln>
        </p:spPr>
        <p:txBody>
          <a:bodyPr>
            <a:spAutoFit/>
          </a:bodyPr>
          <a:lstStyle/>
          <a:p>
            <a:r>
              <a:rPr lang="nl-NL" sz="1000">
                <a:latin typeface="Calibri" pitchFamily="34" charset="0"/>
              </a:rPr>
              <a:t>Spontaan doorleveren van </a:t>
            </a:r>
          </a:p>
          <a:p>
            <a:r>
              <a:rPr lang="nl-NL" sz="1000">
                <a:latin typeface="Calibri" pitchFamily="34" charset="0"/>
              </a:rPr>
              <a:t>behaalde resultaten en </a:t>
            </a:r>
          </a:p>
          <a:p>
            <a:r>
              <a:rPr lang="nl-NL" sz="1000">
                <a:latin typeface="Calibri" pitchFamily="34" charset="0"/>
              </a:rPr>
              <a:t>adreswijzigingen </a:t>
            </a:r>
          </a:p>
          <a:p>
            <a:r>
              <a:rPr lang="nl-NL" sz="1000">
                <a:latin typeface="Calibri" pitchFamily="34" charset="0"/>
              </a:rPr>
              <a:t>middels webservices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nl-NL" smtClean="0"/>
          </a:p>
        </p:txBody>
      </p:sp>
      <p:pic>
        <p:nvPicPr>
          <p:cNvPr id="31746" name="Picture 2"/>
          <p:cNvPicPr>
            <a:picLocks noChangeAspect="1" noChangeArrowheads="1"/>
          </p:cNvPicPr>
          <p:nvPr/>
        </p:nvPicPr>
        <p:blipFill>
          <a:blip r:embed="rId2" cstate="print"/>
          <a:srcRect l="18109" t="9241" r="13641" b="27240"/>
          <a:stretch>
            <a:fillRect/>
          </a:stretch>
        </p:blipFill>
        <p:spPr bwMode="auto">
          <a:xfrm>
            <a:off x="9525" y="-14288"/>
            <a:ext cx="9112250" cy="5302251"/>
          </a:xfrm>
          <a:prstGeom prst="rect">
            <a:avLst/>
          </a:prstGeom>
          <a:noFill/>
          <a:ln w="9525">
            <a:noFill/>
            <a:miter lim="800000"/>
            <a:headEnd/>
            <a:tailEnd/>
          </a:ln>
        </p:spPr>
      </p:pic>
      <p:sp>
        <p:nvSpPr>
          <p:cNvPr id="4" name="Right Arrow 3"/>
          <p:cNvSpPr/>
          <p:nvPr/>
        </p:nvSpPr>
        <p:spPr>
          <a:xfrm rot="19869312">
            <a:off x="3606800" y="3082925"/>
            <a:ext cx="431800" cy="288925"/>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l="17192" t="9241" r="15083" b="5081"/>
          <a:stretch>
            <a:fillRect/>
          </a:stretch>
        </p:blipFill>
        <p:spPr bwMode="auto">
          <a:xfrm>
            <a:off x="0" y="-1971675"/>
            <a:ext cx="9144000" cy="7229475"/>
          </a:xfrm>
          <a:prstGeom prst="rect">
            <a:avLst/>
          </a:prstGeom>
          <a:noFill/>
          <a:ln w="9525">
            <a:noFill/>
            <a:miter lim="800000"/>
            <a:headEnd/>
            <a:tailEnd/>
          </a:ln>
        </p:spPr>
      </p:pic>
      <p:pic>
        <p:nvPicPr>
          <p:cNvPr id="32770" name="Picture 6"/>
          <p:cNvPicPr>
            <a:picLocks noChangeAspect="1" noChangeArrowheads="1"/>
          </p:cNvPicPr>
          <p:nvPr/>
        </p:nvPicPr>
        <p:blipFill>
          <a:blip r:embed="rId3" cstate="print"/>
          <a:srcRect/>
          <a:stretch>
            <a:fillRect/>
          </a:stretch>
        </p:blipFill>
        <p:spPr bwMode="auto">
          <a:xfrm>
            <a:off x="3779838" y="765175"/>
            <a:ext cx="3533775" cy="180975"/>
          </a:xfrm>
          <a:prstGeom prst="rect">
            <a:avLst/>
          </a:prstGeom>
          <a:noFill/>
          <a:ln w="9525">
            <a:noFill/>
            <a:miter lim="800000"/>
            <a:headEnd/>
            <a:tailEnd/>
          </a:ln>
        </p:spPr>
      </p:pic>
      <p:sp>
        <p:nvSpPr>
          <p:cNvPr id="21" name="Rectangle 20"/>
          <p:cNvSpPr/>
          <p:nvPr/>
        </p:nvSpPr>
        <p:spPr>
          <a:xfrm>
            <a:off x="5715000" y="703263"/>
            <a:ext cx="1511300" cy="21590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nl-NL" sz="1100" b="1" dirty="0">
              <a:solidFill>
                <a:schemeClr val="accent1"/>
              </a:solidFill>
            </a:endParaRPr>
          </a:p>
        </p:txBody>
      </p:sp>
      <p:sp>
        <p:nvSpPr>
          <p:cNvPr id="59" name="Rectangle 58"/>
          <p:cNvSpPr/>
          <p:nvPr/>
        </p:nvSpPr>
        <p:spPr>
          <a:xfrm>
            <a:off x="6228184" y="260648"/>
            <a:ext cx="2376264" cy="360040"/>
          </a:xfrm>
          <a:prstGeom prst="rect">
            <a:avLst/>
          </a:prstGeom>
          <a:solidFill>
            <a:schemeClr val="tx2">
              <a:lumMod val="60000"/>
              <a:lumOff val="40000"/>
            </a:schemeClr>
          </a:solidFill>
          <a:ln>
            <a:noFill/>
          </a:ln>
          <a:effectLst>
            <a:innerShdw blurRad="63500" dist="50800" dir="54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nl-NL" sz="1000" dirty="0">
                <a:ln>
                  <a:solidFill>
                    <a:schemeClr val="bg1"/>
                  </a:solidFill>
                </a:ln>
                <a:solidFill>
                  <a:schemeClr val="bg1"/>
                </a:solidFill>
              </a:rPr>
              <a:t>Klik Hier om je gegevens op te halen met  je </a:t>
            </a:r>
            <a:r>
              <a:rPr lang="nl-NL" sz="1000" dirty="0" err="1">
                <a:ln>
                  <a:solidFill>
                    <a:schemeClr val="bg1"/>
                  </a:solidFill>
                </a:ln>
                <a:solidFill>
                  <a:schemeClr val="bg1"/>
                </a:solidFill>
              </a:rPr>
              <a:t>DigiD</a:t>
            </a:r>
            <a:endParaRPr lang="nl-NL" sz="1000" dirty="0">
              <a:ln>
                <a:solidFill>
                  <a:schemeClr val="bg1"/>
                </a:solidFill>
              </a:ln>
              <a:solidFill>
                <a:schemeClr val="bg1"/>
              </a:solidFill>
            </a:endParaRPr>
          </a:p>
        </p:txBody>
      </p:sp>
      <p:sp>
        <p:nvSpPr>
          <p:cNvPr id="32773" name="TextBox 60"/>
          <p:cNvSpPr txBox="1">
            <a:spLocks noChangeArrowheads="1"/>
          </p:cNvSpPr>
          <p:nvPr/>
        </p:nvSpPr>
        <p:spPr bwMode="auto">
          <a:xfrm>
            <a:off x="5730875" y="1600200"/>
            <a:ext cx="288925" cy="138113"/>
          </a:xfrm>
          <a:prstGeom prst="rect">
            <a:avLst/>
          </a:prstGeom>
          <a:solidFill>
            <a:schemeClr val="bg1"/>
          </a:solidFill>
          <a:ln w="9525">
            <a:noFill/>
            <a:miter lim="800000"/>
            <a:headEnd/>
            <a:tailEnd/>
          </a:ln>
        </p:spPr>
        <p:txBody>
          <a:bodyPr lIns="0" tIns="0" rIns="0" bIns="0"/>
          <a:lstStyle/>
          <a:p>
            <a:endParaRPr lang="nl-NL" sz="1000" b="1">
              <a:solidFill>
                <a:srgbClr val="5E8BC2"/>
              </a:solidFill>
              <a:latin typeface="Candara" pitchFamily="34" charset="0"/>
            </a:endParaRPr>
          </a:p>
        </p:txBody>
      </p:sp>
      <p:sp>
        <p:nvSpPr>
          <p:cNvPr id="32774" name="TextBox 59"/>
          <p:cNvSpPr txBox="1">
            <a:spLocks noChangeArrowheads="1"/>
          </p:cNvSpPr>
          <p:nvPr/>
        </p:nvSpPr>
        <p:spPr bwMode="auto">
          <a:xfrm>
            <a:off x="5724525" y="1604963"/>
            <a:ext cx="287338" cy="138112"/>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Sara</a:t>
            </a:r>
          </a:p>
        </p:txBody>
      </p:sp>
      <p:sp>
        <p:nvSpPr>
          <p:cNvPr id="32775" name="TextBox 45"/>
          <p:cNvSpPr txBox="1">
            <a:spLocks noChangeArrowheads="1"/>
          </p:cNvSpPr>
          <p:nvPr/>
        </p:nvSpPr>
        <p:spPr bwMode="auto">
          <a:xfrm>
            <a:off x="5764213" y="3159125"/>
            <a:ext cx="1111250" cy="125413"/>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Dongen</a:t>
            </a:r>
          </a:p>
        </p:txBody>
      </p:sp>
      <p:sp>
        <p:nvSpPr>
          <p:cNvPr id="32776" name="TextBox 46"/>
          <p:cNvSpPr txBox="1">
            <a:spLocks noChangeArrowheads="1"/>
          </p:cNvSpPr>
          <p:nvPr/>
        </p:nvSpPr>
        <p:spPr bwMode="auto">
          <a:xfrm>
            <a:off x="5783263" y="3433763"/>
            <a:ext cx="287337" cy="139700"/>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van</a:t>
            </a:r>
          </a:p>
        </p:txBody>
      </p:sp>
      <p:sp>
        <p:nvSpPr>
          <p:cNvPr id="71" name="Rectangle 70"/>
          <p:cNvSpPr/>
          <p:nvPr/>
        </p:nvSpPr>
        <p:spPr>
          <a:xfrm>
            <a:off x="7289800" y="1052513"/>
            <a:ext cx="106363" cy="14446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accent1"/>
                </a:solidFill>
                <a:sym typeface="Wingdings"/>
              </a:rPr>
              <a:t></a:t>
            </a:r>
            <a:endParaRPr lang="nl-NL" b="1" dirty="0">
              <a:solidFill>
                <a:schemeClr val="accent1"/>
              </a:solidFill>
            </a:endParaRPr>
          </a:p>
        </p:txBody>
      </p:sp>
      <p:pic>
        <p:nvPicPr>
          <p:cNvPr id="32778" name="Picture 2"/>
          <p:cNvPicPr>
            <a:picLocks noChangeAspect="1" noChangeArrowheads="1"/>
          </p:cNvPicPr>
          <p:nvPr/>
        </p:nvPicPr>
        <p:blipFill>
          <a:blip r:embed="rId4" cstate="print"/>
          <a:srcRect t="12547"/>
          <a:stretch>
            <a:fillRect/>
          </a:stretch>
        </p:blipFill>
        <p:spPr bwMode="auto">
          <a:xfrm>
            <a:off x="3673475" y="939800"/>
            <a:ext cx="4570413" cy="5624513"/>
          </a:xfrm>
          <a:prstGeom prst="rect">
            <a:avLst/>
          </a:prstGeom>
          <a:solidFill>
            <a:schemeClr val="bg1"/>
          </a:solidFill>
          <a:ln w="9525">
            <a:noFill/>
            <a:miter lim="800000"/>
            <a:headEnd/>
            <a:tailEnd/>
          </a:ln>
        </p:spPr>
      </p:pic>
      <p:sp>
        <p:nvSpPr>
          <p:cNvPr id="70" name="Right Arrow 69"/>
          <p:cNvSpPr/>
          <p:nvPr/>
        </p:nvSpPr>
        <p:spPr>
          <a:xfrm rot="19869312">
            <a:off x="6054725" y="490538"/>
            <a:ext cx="431800" cy="288925"/>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2780" name="Rectangle 55"/>
          <p:cNvSpPr>
            <a:spLocks noChangeArrowheads="1"/>
          </p:cNvSpPr>
          <p:nvPr/>
        </p:nvSpPr>
        <p:spPr bwMode="auto">
          <a:xfrm rot="5400000">
            <a:off x="6069013" y="3783012"/>
            <a:ext cx="260350" cy="5889625"/>
          </a:xfrm>
          <a:prstGeom prst="rect">
            <a:avLst/>
          </a:prstGeom>
          <a:solidFill>
            <a:schemeClr val="bg1"/>
          </a:solidFill>
          <a:ln w="9525">
            <a:noFill/>
            <a:miter lim="800000"/>
            <a:headEnd/>
            <a:tailEnd/>
          </a:ln>
        </p:spPr>
        <p:txBody>
          <a:bodyPr wrap="none" anchor="ctr"/>
          <a:lstStyle/>
          <a:p>
            <a:endParaRPr lang="nl-NL"/>
          </a:p>
        </p:txBody>
      </p:sp>
      <p:pic>
        <p:nvPicPr>
          <p:cNvPr id="32781" name="Picture 9"/>
          <p:cNvPicPr>
            <a:picLocks noChangeAspect="1" noChangeArrowheads="1"/>
          </p:cNvPicPr>
          <p:nvPr/>
        </p:nvPicPr>
        <p:blipFill>
          <a:blip r:embed="rId5" cstate="print"/>
          <a:srcRect l="47192"/>
          <a:stretch>
            <a:fillRect/>
          </a:stretch>
        </p:blipFill>
        <p:spPr bwMode="auto">
          <a:xfrm>
            <a:off x="8048625" y="6237288"/>
            <a:ext cx="971550" cy="307975"/>
          </a:xfrm>
          <a:prstGeom prst="rect">
            <a:avLst/>
          </a:prstGeom>
          <a:noFill/>
          <a:ln w="9525">
            <a:noFill/>
            <a:miter lim="800000"/>
            <a:headEnd/>
            <a:tailEnd/>
          </a:ln>
        </p:spPr>
      </p:pic>
      <p:pic>
        <p:nvPicPr>
          <p:cNvPr id="32782" name="Picture 10"/>
          <p:cNvPicPr>
            <a:picLocks noChangeAspect="1" noChangeArrowheads="1"/>
          </p:cNvPicPr>
          <p:nvPr/>
        </p:nvPicPr>
        <p:blipFill>
          <a:blip r:embed="rId6" cstate="print"/>
          <a:srcRect/>
          <a:stretch>
            <a:fillRect/>
          </a:stretch>
        </p:blipFill>
        <p:spPr bwMode="auto">
          <a:xfrm>
            <a:off x="8504238" y="6697663"/>
            <a:ext cx="639762" cy="160337"/>
          </a:xfrm>
          <a:prstGeom prst="rect">
            <a:avLst/>
          </a:prstGeom>
          <a:noFill/>
          <a:ln w="9525">
            <a:noFill/>
            <a:miter lim="800000"/>
            <a:headEnd/>
            <a:tailEnd/>
          </a:ln>
        </p:spPr>
      </p:pic>
      <p:pic>
        <p:nvPicPr>
          <p:cNvPr id="32783" name="Picture 9"/>
          <p:cNvPicPr>
            <a:picLocks noChangeAspect="1" noChangeArrowheads="1"/>
          </p:cNvPicPr>
          <p:nvPr/>
        </p:nvPicPr>
        <p:blipFill>
          <a:blip r:embed="rId5" cstate="print"/>
          <a:srcRect r="49123" b="6474"/>
          <a:stretch>
            <a:fillRect/>
          </a:stretch>
        </p:blipFill>
        <p:spPr bwMode="auto">
          <a:xfrm>
            <a:off x="8083550" y="5949950"/>
            <a:ext cx="936625" cy="287338"/>
          </a:xfrm>
          <a:prstGeom prst="rect">
            <a:avLst/>
          </a:prstGeom>
          <a:noFill/>
          <a:ln w="9525">
            <a:noFill/>
            <a:miter lim="800000"/>
            <a:headEnd/>
            <a:tailEnd/>
          </a:ln>
        </p:spPr>
      </p:pic>
      <p:sp>
        <p:nvSpPr>
          <p:cNvPr id="32784" name="Rectangle 56"/>
          <p:cNvSpPr>
            <a:spLocks noChangeArrowheads="1"/>
          </p:cNvSpPr>
          <p:nvPr/>
        </p:nvSpPr>
        <p:spPr bwMode="auto">
          <a:xfrm>
            <a:off x="7496175" y="6021388"/>
            <a:ext cx="576263" cy="647700"/>
          </a:xfrm>
          <a:prstGeom prst="rect">
            <a:avLst/>
          </a:prstGeom>
          <a:solidFill>
            <a:schemeClr val="bg1"/>
          </a:solidFill>
          <a:ln w="9525">
            <a:noFill/>
            <a:miter lim="800000"/>
            <a:headEnd/>
            <a:tailEnd/>
          </a:ln>
        </p:spPr>
        <p:txBody>
          <a:bodyPr wrap="none" anchor="ctr"/>
          <a:lstStyle/>
          <a:p>
            <a:endParaRPr lang="nl-NL"/>
          </a:p>
        </p:txBody>
      </p:sp>
      <p:sp>
        <p:nvSpPr>
          <p:cNvPr id="32785" name="Rectangle 57"/>
          <p:cNvSpPr>
            <a:spLocks noChangeArrowheads="1"/>
          </p:cNvSpPr>
          <p:nvPr/>
        </p:nvSpPr>
        <p:spPr bwMode="auto">
          <a:xfrm>
            <a:off x="8423275" y="6643688"/>
            <a:ext cx="720725" cy="214312"/>
          </a:xfrm>
          <a:prstGeom prst="rect">
            <a:avLst/>
          </a:prstGeom>
          <a:solidFill>
            <a:schemeClr val="bg1"/>
          </a:solidFill>
          <a:ln w="9525">
            <a:noFill/>
            <a:miter lim="800000"/>
            <a:headEnd/>
            <a:tailEnd/>
          </a:ln>
        </p:spPr>
        <p:txBody>
          <a:bodyPr wrap="none" anchor="ctr"/>
          <a:lstStyle/>
          <a:p>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noChangeArrowheads="1"/>
          </p:cNvPicPr>
          <p:nvPr/>
        </p:nvPicPr>
        <p:blipFill>
          <a:blip r:embed="rId2" cstate="print"/>
          <a:srcRect l="819" t="19167" r="45833" b="10001"/>
          <a:stretch>
            <a:fillRect/>
          </a:stretch>
        </p:blipFill>
        <p:spPr bwMode="auto">
          <a:xfrm>
            <a:off x="611188" y="61913"/>
            <a:ext cx="7781925" cy="6608762"/>
          </a:xfrm>
          <a:prstGeom prst="rect">
            <a:avLst/>
          </a:prstGeom>
          <a:noFill/>
          <a:ln w="9525">
            <a:noFill/>
            <a:miter lim="800000"/>
            <a:headEnd/>
            <a:tailEnd/>
          </a:ln>
        </p:spPr>
      </p:pic>
      <p:sp>
        <p:nvSpPr>
          <p:cNvPr id="3080" name="TextBox 9"/>
          <p:cNvSpPr txBox="1">
            <a:spLocks noChangeArrowheads="1"/>
          </p:cNvSpPr>
          <p:nvPr/>
        </p:nvSpPr>
        <p:spPr bwMode="auto">
          <a:xfrm>
            <a:off x="2500313" y="2857500"/>
            <a:ext cx="928687" cy="184150"/>
          </a:xfrm>
          <a:prstGeom prst="rect">
            <a:avLst/>
          </a:prstGeom>
          <a:noFill/>
          <a:ln w="9525">
            <a:noFill/>
            <a:miter lim="800000"/>
            <a:headEnd/>
            <a:tailEnd/>
          </a:ln>
        </p:spPr>
        <p:txBody>
          <a:bodyPr tIns="0">
            <a:spAutoFit/>
          </a:bodyPr>
          <a:lstStyle/>
          <a:p>
            <a:r>
              <a:rPr lang="nl-NL" sz="900">
                <a:latin typeface="Calibri" pitchFamily="34" charset="0"/>
              </a:rPr>
              <a:t>Sara_Jacobs</a:t>
            </a:r>
            <a:endParaRPr lang="nl-N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iterate type="lt">
                                    <p:tmPct val="10000"/>
                                  </p:iterate>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1000" fill="hold"/>
                                        <p:tgtEl>
                                          <p:spTgt spid="3080"/>
                                        </p:tgtEl>
                                        <p:attrNameLst>
                                          <p:attrName>ppt_x</p:attrName>
                                        </p:attrNameLst>
                                      </p:cBhvr>
                                      <p:tavLst>
                                        <p:tav tm="0">
                                          <p:val>
                                            <p:strVal val="1+#ppt_w/2"/>
                                          </p:val>
                                        </p:tav>
                                        <p:tav tm="100000">
                                          <p:val>
                                            <p:strVal val="#ppt_x"/>
                                          </p:val>
                                        </p:tav>
                                      </p:tavLst>
                                    </p:anim>
                                    <p:anim calcmode="lin" valueType="num">
                                      <p:cBhvr additive="base">
                                        <p:cTn id="8" dur="1000" fill="hold"/>
                                        <p:tgtEl>
                                          <p:spTgt spid="3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68313" y="1600201"/>
            <a:ext cx="6479951" cy="3484984"/>
          </a:xfrm>
        </p:spPr>
        <p:txBody>
          <a:bodyPr/>
          <a:lstStyle/>
          <a:p>
            <a:pPr eaLnBrk="1" hangingPunct="1">
              <a:buFont typeface="Wingdings" pitchFamily="2" charset="2"/>
              <a:buChar char="Ø"/>
            </a:pPr>
            <a:r>
              <a:rPr lang="nl-NL" sz="2400" dirty="0" smtClean="0">
                <a:sym typeface="Wingdings" pitchFamily="2" charset="2"/>
              </a:rPr>
              <a:t>Projectorganisatie; 			Henk-Jan</a:t>
            </a:r>
          </a:p>
          <a:p>
            <a:pPr eaLnBrk="1" hangingPunct="1">
              <a:buFont typeface="Wingdings" pitchFamily="2" charset="2"/>
              <a:buChar char="Ø"/>
            </a:pPr>
            <a:endParaRPr lang="nl-NL" sz="1000" dirty="0" smtClean="0">
              <a:sym typeface="Wingdings" pitchFamily="2" charset="2"/>
            </a:endParaRPr>
          </a:p>
          <a:p>
            <a:pPr eaLnBrk="1" hangingPunct="1">
              <a:buFont typeface="Wingdings" pitchFamily="2" charset="2"/>
              <a:buChar char="Ø"/>
            </a:pPr>
            <a:r>
              <a:rPr lang="nl-NL" sz="2400" dirty="0" smtClean="0">
                <a:sym typeface="Wingdings" pitchFamily="2" charset="2"/>
              </a:rPr>
              <a:t>Doelstelling en uitgangspunten	Frans</a:t>
            </a:r>
          </a:p>
          <a:p>
            <a:pPr eaLnBrk="1" hangingPunct="1">
              <a:buFont typeface="Wingdings" pitchFamily="2" charset="2"/>
              <a:buChar char="Ø"/>
            </a:pPr>
            <a:r>
              <a:rPr lang="nl-NL" sz="2400" dirty="0" smtClean="0">
                <a:sym typeface="Wingdings" pitchFamily="2" charset="2"/>
              </a:rPr>
              <a:t>Terugkoppeling workshops		Frans</a:t>
            </a:r>
          </a:p>
          <a:p>
            <a:pPr eaLnBrk="1" hangingPunct="1">
              <a:buFont typeface="Wingdings" pitchFamily="2" charset="2"/>
              <a:buChar char="Ø"/>
            </a:pPr>
            <a:endParaRPr lang="nl-NL" sz="1000" dirty="0" smtClean="0">
              <a:sym typeface="Wingdings" pitchFamily="2" charset="2"/>
            </a:endParaRPr>
          </a:p>
          <a:p>
            <a:pPr eaLnBrk="1" hangingPunct="1">
              <a:buFont typeface="Wingdings" pitchFamily="2" charset="2"/>
              <a:buChar char="Ø"/>
            </a:pPr>
            <a:r>
              <a:rPr lang="nl-NL" sz="2400" dirty="0" smtClean="0">
                <a:sym typeface="Wingdings" pitchFamily="2" charset="2"/>
              </a:rPr>
              <a:t>Aanpak en scope			Gido</a:t>
            </a:r>
          </a:p>
          <a:p>
            <a:pPr eaLnBrk="1" hangingPunct="1">
              <a:buFont typeface="Wingdings" pitchFamily="2" charset="2"/>
              <a:buChar char="Ø"/>
            </a:pPr>
            <a:r>
              <a:rPr lang="nl-NL" sz="2400" dirty="0" smtClean="0">
                <a:sym typeface="Wingdings" pitchFamily="2" charset="2"/>
              </a:rPr>
              <a:t>Oplossing				Gido</a:t>
            </a:r>
          </a:p>
          <a:p>
            <a:pPr eaLnBrk="1" hangingPunct="1">
              <a:buFont typeface="Wingdings" pitchFamily="2" charset="2"/>
              <a:buChar char="Ø"/>
            </a:pPr>
            <a:r>
              <a:rPr lang="nl-NL" sz="2400" dirty="0" smtClean="0">
                <a:sym typeface="Wingdings" pitchFamily="2" charset="2"/>
              </a:rPr>
              <a:t>Voorbeeldschermen		Gido</a:t>
            </a:r>
          </a:p>
          <a:p>
            <a:pPr eaLnBrk="1" hangingPunct="1">
              <a:buFont typeface="Wingdings" pitchFamily="2" charset="2"/>
              <a:buChar char="Ø"/>
            </a:pPr>
            <a:endParaRPr lang="nl-NL" sz="2400" dirty="0" smtClean="0">
              <a:sym typeface="Wingdings" pitchFamily="2" charset="2"/>
            </a:endParaRPr>
          </a:p>
          <a:p>
            <a:pPr eaLnBrk="1" hangingPunct="1">
              <a:buFont typeface="Wingdings" pitchFamily="2" charset="2"/>
              <a:buChar char="Ø"/>
            </a:pPr>
            <a:endParaRPr lang="nl-NL" sz="2400" dirty="0" smtClean="0">
              <a:sym typeface="Wingdings" pitchFamily="2" charset="2"/>
            </a:endParaRPr>
          </a:p>
          <a:p>
            <a:pPr eaLnBrk="1" hangingPunct="1">
              <a:buFont typeface="Arial" charset="0"/>
              <a:buNone/>
            </a:pPr>
            <a:endParaRPr lang="nl-NL" sz="2800" dirty="0" smtClean="0"/>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Inhoud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DUO s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8" name="Rectangle 6"/>
          <p:cNvSpPr>
            <a:spLocks noChangeArrowheads="1"/>
          </p:cNvSpPr>
          <p:nvPr/>
        </p:nvSpPr>
        <p:spPr bwMode="auto">
          <a:xfrm>
            <a:off x="7380288" y="1052513"/>
            <a:ext cx="1725612" cy="5710237"/>
          </a:xfrm>
          <a:prstGeom prst="rect">
            <a:avLst/>
          </a:prstGeom>
          <a:solidFill>
            <a:schemeClr val="bg1"/>
          </a:solidFill>
          <a:ln w="9525">
            <a:noFill/>
            <a:miter lim="800000"/>
            <a:headEnd/>
            <a:tailEnd/>
          </a:ln>
        </p:spPr>
        <p:txBody>
          <a:bodyPr wrap="none" anchor="ctr"/>
          <a:lstStyle/>
          <a:p>
            <a:endParaRPr lang="nl-NL"/>
          </a:p>
        </p:txBody>
      </p:sp>
      <p:sp>
        <p:nvSpPr>
          <p:cNvPr id="34819" name="Rectangle 7"/>
          <p:cNvSpPr>
            <a:spLocks noChangeArrowheads="1"/>
          </p:cNvSpPr>
          <p:nvPr/>
        </p:nvSpPr>
        <p:spPr bwMode="auto">
          <a:xfrm>
            <a:off x="33338" y="1058863"/>
            <a:ext cx="1363662" cy="5710237"/>
          </a:xfrm>
          <a:prstGeom prst="rect">
            <a:avLst/>
          </a:prstGeom>
          <a:solidFill>
            <a:schemeClr val="bg1"/>
          </a:solidFill>
          <a:ln w="9525">
            <a:noFill/>
            <a:miter lim="800000"/>
            <a:headEnd/>
            <a:tailEnd/>
          </a:ln>
        </p:spPr>
        <p:txBody>
          <a:bodyPr wrap="none" anchor="ctr"/>
          <a:lstStyle/>
          <a:p>
            <a:endParaRPr lang="nl-NL"/>
          </a:p>
        </p:txBody>
      </p:sp>
      <p:pic>
        <p:nvPicPr>
          <p:cNvPr id="34820" name="Picture 11" descr="LLI-DUO-1-1"/>
          <p:cNvPicPr>
            <a:picLocks noChangeAspect="1" noChangeArrowheads="1"/>
          </p:cNvPicPr>
          <p:nvPr/>
        </p:nvPicPr>
        <p:blipFill>
          <a:blip r:embed="rId3" cstate="print"/>
          <a:srcRect/>
          <a:stretch>
            <a:fillRect/>
          </a:stretch>
        </p:blipFill>
        <p:spPr bwMode="auto">
          <a:xfrm>
            <a:off x="1320800" y="1057275"/>
            <a:ext cx="6419850" cy="5775325"/>
          </a:xfrm>
          <a:prstGeom prst="rect">
            <a:avLst/>
          </a:prstGeom>
          <a:noFill/>
          <a:ln w="9525">
            <a:noFill/>
            <a:miter lim="800000"/>
            <a:headEnd/>
            <a:tailEnd/>
          </a:ln>
        </p:spPr>
      </p:pic>
      <p:sp>
        <p:nvSpPr>
          <p:cNvPr id="34821" name="Rectangle 8"/>
          <p:cNvSpPr>
            <a:spLocks noChangeArrowheads="1"/>
          </p:cNvSpPr>
          <p:nvPr/>
        </p:nvSpPr>
        <p:spPr bwMode="auto">
          <a:xfrm>
            <a:off x="1331913" y="4127500"/>
            <a:ext cx="1582737" cy="165100"/>
          </a:xfrm>
          <a:prstGeom prst="rect">
            <a:avLst/>
          </a:prstGeom>
          <a:noFill/>
          <a:ln w="9525">
            <a:noFill/>
            <a:miter lim="800000"/>
            <a:headEnd/>
            <a:tailEnd/>
          </a:ln>
        </p:spPr>
        <p:txBody>
          <a:bodyPr wrap="none" anchor="ctr"/>
          <a:lstStyle/>
          <a:p>
            <a:r>
              <a:rPr lang="nl-NL" sz="900">
                <a:latin typeface="Verdana" pitchFamily="34" charset="0"/>
              </a:rPr>
              <a:t>Leeuwarderstraat 6</a:t>
            </a:r>
          </a:p>
        </p:txBody>
      </p:sp>
      <p:sp>
        <p:nvSpPr>
          <p:cNvPr id="34822" name="Rectangle 12"/>
          <p:cNvSpPr>
            <a:spLocks noChangeArrowheads="1"/>
          </p:cNvSpPr>
          <p:nvPr/>
        </p:nvSpPr>
        <p:spPr bwMode="auto">
          <a:xfrm>
            <a:off x="1333500" y="4343400"/>
            <a:ext cx="1582738" cy="165100"/>
          </a:xfrm>
          <a:prstGeom prst="rect">
            <a:avLst/>
          </a:prstGeom>
          <a:noFill/>
          <a:ln w="9525">
            <a:noFill/>
            <a:miter lim="800000"/>
            <a:headEnd/>
            <a:tailEnd/>
          </a:ln>
        </p:spPr>
        <p:txBody>
          <a:bodyPr wrap="none" anchor="ctr"/>
          <a:lstStyle/>
          <a:p>
            <a:r>
              <a:rPr lang="nl-NL" sz="900">
                <a:latin typeface="Verdana" pitchFamily="34" charset="0"/>
              </a:rPr>
              <a:t>9718 HX, Groningen</a:t>
            </a:r>
          </a:p>
        </p:txBody>
      </p:sp>
      <p:sp>
        <p:nvSpPr>
          <p:cNvPr id="34823" name="Rectangle 14"/>
          <p:cNvSpPr>
            <a:spLocks noChangeArrowheads="1"/>
          </p:cNvSpPr>
          <p:nvPr/>
        </p:nvSpPr>
        <p:spPr bwMode="auto">
          <a:xfrm>
            <a:off x="1716088" y="1792288"/>
            <a:ext cx="1042987" cy="144462"/>
          </a:xfrm>
          <a:prstGeom prst="rect">
            <a:avLst/>
          </a:prstGeom>
          <a:noFill/>
          <a:ln w="9525">
            <a:noFill/>
            <a:miter lim="800000"/>
            <a:headEnd/>
            <a:tailEnd/>
          </a:ln>
        </p:spPr>
        <p:txBody>
          <a:bodyPr wrap="none" anchor="ctr"/>
          <a:lstStyle/>
          <a:p>
            <a:r>
              <a:rPr lang="nl-NL" sz="800">
                <a:latin typeface="Verdana" pitchFamily="34" charset="0"/>
              </a:rPr>
              <a:t>Controleren om</a:t>
            </a:r>
          </a:p>
        </p:txBody>
      </p:sp>
      <p:sp>
        <p:nvSpPr>
          <p:cNvPr id="34824" name="Rectangle 15"/>
          <p:cNvSpPr>
            <a:spLocks noChangeArrowheads="1"/>
          </p:cNvSpPr>
          <p:nvPr/>
        </p:nvSpPr>
        <p:spPr bwMode="auto">
          <a:xfrm>
            <a:off x="539750" y="1341438"/>
            <a:ext cx="8426450" cy="641350"/>
          </a:xfrm>
          <a:prstGeom prst="rect">
            <a:avLst/>
          </a:prstGeom>
          <a:solidFill>
            <a:schemeClr val="bg1"/>
          </a:solidFill>
          <a:ln w="9525">
            <a:noFill/>
            <a:miter lim="800000"/>
            <a:headEnd/>
            <a:tailEnd/>
          </a:ln>
        </p:spPr>
        <p:txBody>
          <a:bodyPr wrap="none" anchor="ctr"/>
          <a:lstStyle/>
          <a:p>
            <a:endParaRPr lang="nl-NL"/>
          </a:p>
        </p:txBody>
      </p:sp>
      <p:sp>
        <p:nvSpPr>
          <p:cNvPr id="34825" name="Rectangle 16"/>
          <p:cNvSpPr>
            <a:spLocks noChangeArrowheads="1"/>
          </p:cNvSpPr>
          <p:nvPr/>
        </p:nvSpPr>
        <p:spPr bwMode="auto">
          <a:xfrm>
            <a:off x="1303338" y="1431925"/>
            <a:ext cx="6372225" cy="484188"/>
          </a:xfrm>
          <a:prstGeom prst="rect">
            <a:avLst/>
          </a:prstGeom>
          <a:noFill/>
          <a:ln w="9525">
            <a:noFill/>
            <a:miter lim="800000"/>
            <a:headEnd/>
            <a:tailEnd/>
          </a:ln>
        </p:spPr>
        <p:txBody>
          <a:bodyPr wrap="none" anchor="ctr"/>
          <a:lstStyle/>
          <a:p>
            <a:r>
              <a:rPr lang="nl-NL" sz="900">
                <a:latin typeface="Verdana" pitchFamily="34" charset="0"/>
              </a:rPr>
              <a:t>Welkom Sara Catharina,</a:t>
            </a:r>
          </a:p>
          <a:p>
            <a:r>
              <a:rPr lang="nl-NL" sz="900">
                <a:latin typeface="Verdana" pitchFamily="34" charset="0"/>
              </a:rPr>
              <a:t>Hieronder vind je de gegevens zoals bekend bij de gemeentelijke basisadministratie (GBA) en bij de </a:t>
            </a:r>
          </a:p>
          <a:p>
            <a:r>
              <a:rPr lang="nl-NL" sz="900">
                <a:latin typeface="Verdana" pitchFamily="34" charset="0"/>
              </a:rPr>
              <a:t>Dienst Uitvoering Onderwijs (DUO). Bij de gegevens over diploma’s en gevolgde opleidingen staan vinkjes.</a:t>
            </a:r>
          </a:p>
          <a:p>
            <a:r>
              <a:rPr lang="nl-NL" sz="900">
                <a:latin typeface="Verdana" pitchFamily="34" charset="0"/>
              </a:rPr>
              <a:t>De gegevens die je niet wilt overnemen in je aanmeldformulier kun je uitvinken.</a:t>
            </a:r>
          </a:p>
        </p:txBody>
      </p:sp>
      <p:sp>
        <p:nvSpPr>
          <p:cNvPr id="34826" name="Rectangle 17"/>
          <p:cNvSpPr>
            <a:spLocks noChangeArrowheads="1"/>
          </p:cNvSpPr>
          <p:nvPr/>
        </p:nvSpPr>
        <p:spPr bwMode="auto">
          <a:xfrm>
            <a:off x="1403350" y="2492375"/>
            <a:ext cx="2881313" cy="144463"/>
          </a:xfrm>
          <a:prstGeom prst="rect">
            <a:avLst/>
          </a:prstGeom>
          <a:noFill/>
          <a:ln w="9525">
            <a:noFill/>
            <a:miter lim="800000"/>
            <a:headEnd/>
            <a:tailEnd/>
          </a:ln>
        </p:spPr>
        <p:txBody>
          <a:bodyPr wrap="none" anchor="ctr"/>
          <a:lstStyle/>
          <a:p>
            <a:r>
              <a:rPr lang="nl-NL" sz="900">
                <a:latin typeface="Verdana" pitchFamily="34" charset="0"/>
              </a:rPr>
              <a:t>Voornamen:		Sara Catharina</a:t>
            </a:r>
          </a:p>
        </p:txBody>
      </p:sp>
      <p:sp>
        <p:nvSpPr>
          <p:cNvPr id="34827" name="Rectangle 18"/>
          <p:cNvSpPr>
            <a:spLocks noChangeArrowheads="1"/>
          </p:cNvSpPr>
          <p:nvPr/>
        </p:nvSpPr>
        <p:spPr bwMode="auto">
          <a:xfrm>
            <a:off x="1403350" y="2727325"/>
            <a:ext cx="2881313" cy="144463"/>
          </a:xfrm>
          <a:prstGeom prst="rect">
            <a:avLst/>
          </a:prstGeom>
          <a:noFill/>
          <a:ln w="9525">
            <a:noFill/>
            <a:miter lim="800000"/>
            <a:headEnd/>
            <a:tailEnd/>
          </a:ln>
        </p:spPr>
        <p:txBody>
          <a:bodyPr wrap="none" anchor="ctr"/>
          <a:lstStyle/>
          <a:p>
            <a:r>
              <a:rPr lang="nl-NL" sz="900">
                <a:latin typeface="Verdana" pitchFamily="34" charset="0"/>
              </a:rPr>
              <a:t>Achternaam:		Jacobs</a:t>
            </a:r>
          </a:p>
        </p:txBody>
      </p:sp>
      <p:sp>
        <p:nvSpPr>
          <p:cNvPr id="34828" name="Rectangle 19"/>
          <p:cNvSpPr>
            <a:spLocks noChangeArrowheads="1"/>
          </p:cNvSpPr>
          <p:nvPr/>
        </p:nvSpPr>
        <p:spPr bwMode="auto">
          <a:xfrm>
            <a:off x="1403350" y="2924175"/>
            <a:ext cx="2881313" cy="144463"/>
          </a:xfrm>
          <a:prstGeom prst="rect">
            <a:avLst/>
          </a:prstGeom>
          <a:noFill/>
          <a:ln w="9525">
            <a:noFill/>
            <a:miter lim="800000"/>
            <a:headEnd/>
            <a:tailEnd/>
          </a:ln>
        </p:spPr>
        <p:txBody>
          <a:bodyPr wrap="none" anchor="ctr"/>
          <a:lstStyle/>
          <a:p>
            <a:r>
              <a:rPr lang="nl-NL" sz="900">
                <a:latin typeface="Verdana" pitchFamily="34" charset="0"/>
              </a:rPr>
              <a:t>Geboortedatum: 	24 nov 1995</a:t>
            </a:r>
          </a:p>
        </p:txBody>
      </p:sp>
      <p:sp>
        <p:nvSpPr>
          <p:cNvPr id="34829" name="Rectangle 20"/>
          <p:cNvSpPr>
            <a:spLocks noChangeArrowheads="1"/>
          </p:cNvSpPr>
          <p:nvPr/>
        </p:nvSpPr>
        <p:spPr bwMode="auto">
          <a:xfrm>
            <a:off x="1403350" y="3140075"/>
            <a:ext cx="2881313" cy="144463"/>
          </a:xfrm>
          <a:prstGeom prst="rect">
            <a:avLst/>
          </a:prstGeom>
          <a:noFill/>
          <a:ln w="9525">
            <a:noFill/>
            <a:miter lim="800000"/>
            <a:headEnd/>
            <a:tailEnd/>
          </a:ln>
        </p:spPr>
        <p:txBody>
          <a:bodyPr wrap="none" anchor="ctr"/>
          <a:lstStyle/>
          <a:p>
            <a:r>
              <a:rPr lang="nl-NL" sz="900">
                <a:latin typeface="Verdana" pitchFamily="34" charset="0"/>
              </a:rPr>
              <a:t>Geboorteplaats: 	Groningen</a:t>
            </a:r>
          </a:p>
        </p:txBody>
      </p:sp>
      <p:sp>
        <p:nvSpPr>
          <p:cNvPr id="34830" name="Rectangle 21"/>
          <p:cNvSpPr>
            <a:spLocks noChangeArrowheads="1"/>
          </p:cNvSpPr>
          <p:nvPr/>
        </p:nvSpPr>
        <p:spPr bwMode="auto">
          <a:xfrm>
            <a:off x="1403350" y="3355975"/>
            <a:ext cx="2881313" cy="144463"/>
          </a:xfrm>
          <a:prstGeom prst="rect">
            <a:avLst/>
          </a:prstGeom>
          <a:noFill/>
          <a:ln w="9525">
            <a:noFill/>
            <a:miter lim="800000"/>
            <a:headEnd/>
            <a:tailEnd/>
          </a:ln>
        </p:spPr>
        <p:txBody>
          <a:bodyPr wrap="none" anchor="ctr"/>
          <a:lstStyle/>
          <a:p>
            <a:r>
              <a:rPr lang="nl-NL" sz="900">
                <a:latin typeface="Verdana" pitchFamily="34" charset="0"/>
              </a:rPr>
              <a:t>Geslacht:		Vrouw</a:t>
            </a:r>
          </a:p>
        </p:txBody>
      </p:sp>
      <p:sp>
        <p:nvSpPr>
          <p:cNvPr id="34831" name="Rectangle 22"/>
          <p:cNvSpPr>
            <a:spLocks noChangeArrowheads="1"/>
          </p:cNvSpPr>
          <p:nvPr/>
        </p:nvSpPr>
        <p:spPr bwMode="auto">
          <a:xfrm>
            <a:off x="1403350" y="3571875"/>
            <a:ext cx="2881313" cy="144463"/>
          </a:xfrm>
          <a:prstGeom prst="rect">
            <a:avLst/>
          </a:prstGeom>
          <a:noFill/>
          <a:ln w="9525">
            <a:noFill/>
            <a:miter lim="800000"/>
            <a:headEnd/>
            <a:tailEnd/>
          </a:ln>
        </p:spPr>
        <p:txBody>
          <a:bodyPr wrap="none" anchor="ctr"/>
          <a:lstStyle/>
          <a:p>
            <a:r>
              <a:rPr lang="nl-NL" sz="900">
                <a:latin typeface="Verdana" pitchFamily="34" charset="0"/>
              </a:rPr>
              <a:t>Burgerservicenummer:	1986 82 028</a:t>
            </a:r>
          </a:p>
        </p:txBody>
      </p:sp>
      <p:sp>
        <p:nvSpPr>
          <p:cNvPr id="34832" name="Rectangle 23"/>
          <p:cNvSpPr>
            <a:spLocks noChangeArrowheads="1"/>
          </p:cNvSpPr>
          <p:nvPr/>
        </p:nvSpPr>
        <p:spPr bwMode="auto">
          <a:xfrm>
            <a:off x="4354513" y="2492375"/>
            <a:ext cx="2881312" cy="144463"/>
          </a:xfrm>
          <a:prstGeom prst="rect">
            <a:avLst/>
          </a:prstGeom>
          <a:noFill/>
          <a:ln w="9525">
            <a:noFill/>
            <a:miter lim="800000"/>
            <a:headEnd/>
            <a:tailEnd/>
          </a:ln>
        </p:spPr>
        <p:txBody>
          <a:bodyPr wrap="none" anchor="ctr"/>
          <a:lstStyle/>
          <a:p>
            <a:r>
              <a:rPr lang="nl-NL" sz="900">
                <a:latin typeface="Verdana" pitchFamily="34" charset="0"/>
              </a:rPr>
              <a:t>Geboorteland:		Nederland</a:t>
            </a:r>
          </a:p>
        </p:txBody>
      </p:sp>
      <p:sp>
        <p:nvSpPr>
          <p:cNvPr id="34833" name="Rectangle 24"/>
          <p:cNvSpPr>
            <a:spLocks noChangeArrowheads="1"/>
          </p:cNvSpPr>
          <p:nvPr/>
        </p:nvSpPr>
        <p:spPr bwMode="auto">
          <a:xfrm>
            <a:off x="4356100" y="2708275"/>
            <a:ext cx="2881313" cy="144463"/>
          </a:xfrm>
          <a:prstGeom prst="rect">
            <a:avLst/>
          </a:prstGeom>
          <a:noFill/>
          <a:ln w="9525">
            <a:noFill/>
            <a:miter lim="800000"/>
            <a:headEnd/>
            <a:tailEnd/>
          </a:ln>
        </p:spPr>
        <p:txBody>
          <a:bodyPr wrap="none" anchor="ctr"/>
          <a:lstStyle/>
          <a:p>
            <a:r>
              <a:rPr lang="nl-NL" sz="900">
                <a:latin typeface="Verdana" pitchFamily="34" charset="0"/>
              </a:rPr>
              <a:t>Nationaliteit:		Nederlandse</a:t>
            </a:r>
          </a:p>
        </p:txBody>
      </p:sp>
      <p:sp>
        <p:nvSpPr>
          <p:cNvPr id="34834" name="Rectangle 25"/>
          <p:cNvSpPr>
            <a:spLocks noChangeArrowheads="1"/>
          </p:cNvSpPr>
          <p:nvPr/>
        </p:nvSpPr>
        <p:spPr bwMode="auto">
          <a:xfrm>
            <a:off x="4356100" y="2924175"/>
            <a:ext cx="2881313" cy="144463"/>
          </a:xfrm>
          <a:prstGeom prst="rect">
            <a:avLst/>
          </a:prstGeom>
          <a:noFill/>
          <a:ln w="9525">
            <a:noFill/>
            <a:miter lim="800000"/>
            <a:headEnd/>
            <a:tailEnd/>
          </a:ln>
        </p:spPr>
        <p:txBody>
          <a:bodyPr wrap="none" anchor="ctr"/>
          <a:lstStyle/>
          <a:p>
            <a:r>
              <a:rPr lang="nl-NL" sz="900">
                <a:latin typeface="Verdana" pitchFamily="34" charset="0"/>
              </a:rPr>
              <a:t>2</a:t>
            </a:r>
            <a:r>
              <a:rPr lang="nl-NL" sz="900" baseline="30000">
                <a:latin typeface="Verdana" pitchFamily="34" charset="0"/>
              </a:rPr>
              <a:t>e</a:t>
            </a:r>
            <a:r>
              <a:rPr lang="nl-NL" sz="900">
                <a:latin typeface="Verdana" pitchFamily="34" charset="0"/>
              </a:rPr>
              <a:t> nationaliteit:		n.v.t.</a:t>
            </a:r>
          </a:p>
        </p:txBody>
      </p:sp>
      <p:sp>
        <p:nvSpPr>
          <p:cNvPr id="34835" name="Rectangle 26"/>
          <p:cNvSpPr>
            <a:spLocks noChangeArrowheads="1"/>
          </p:cNvSpPr>
          <p:nvPr/>
        </p:nvSpPr>
        <p:spPr bwMode="auto">
          <a:xfrm>
            <a:off x="4356100" y="3140075"/>
            <a:ext cx="2881313" cy="144463"/>
          </a:xfrm>
          <a:prstGeom prst="rect">
            <a:avLst/>
          </a:prstGeom>
          <a:noFill/>
          <a:ln w="9525">
            <a:noFill/>
            <a:miter lim="800000"/>
            <a:headEnd/>
            <a:tailEnd/>
          </a:ln>
        </p:spPr>
        <p:txBody>
          <a:bodyPr wrap="none" anchor="ctr"/>
          <a:lstStyle/>
          <a:p>
            <a:r>
              <a:rPr lang="nl-NL" sz="900">
                <a:latin typeface="Verdana" pitchFamily="34" charset="0"/>
              </a:rPr>
              <a:t>Verblijfstitel:		n.v.t.</a:t>
            </a:r>
          </a:p>
        </p:txBody>
      </p:sp>
      <p:sp>
        <p:nvSpPr>
          <p:cNvPr id="34836" name="Rectangle 27"/>
          <p:cNvSpPr>
            <a:spLocks noChangeArrowheads="1"/>
          </p:cNvSpPr>
          <p:nvPr/>
        </p:nvSpPr>
        <p:spPr bwMode="auto">
          <a:xfrm>
            <a:off x="4356100" y="3355975"/>
            <a:ext cx="2881313" cy="144463"/>
          </a:xfrm>
          <a:prstGeom prst="rect">
            <a:avLst/>
          </a:prstGeom>
          <a:noFill/>
          <a:ln w="9525">
            <a:noFill/>
            <a:miter lim="800000"/>
            <a:headEnd/>
            <a:tailEnd/>
          </a:ln>
        </p:spPr>
        <p:txBody>
          <a:bodyPr wrap="none" anchor="ctr"/>
          <a:lstStyle/>
          <a:p>
            <a:r>
              <a:rPr lang="nl-NL" sz="900">
                <a:latin typeface="Verdana" pitchFamily="34" charset="0"/>
              </a:rPr>
              <a:t>Verblijfstitel datum ingang:	n.v.t.</a:t>
            </a:r>
          </a:p>
        </p:txBody>
      </p:sp>
      <p:sp>
        <p:nvSpPr>
          <p:cNvPr id="34837" name="Rectangle 28"/>
          <p:cNvSpPr>
            <a:spLocks noChangeArrowheads="1"/>
          </p:cNvSpPr>
          <p:nvPr/>
        </p:nvSpPr>
        <p:spPr bwMode="auto">
          <a:xfrm>
            <a:off x="4356100" y="3571875"/>
            <a:ext cx="2881313" cy="144463"/>
          </a:xfrm>
          <a:prstGeom prst="rect">
            <a:avLst/>
          </a:prstGeom>
          <a:noFill/>
          <a:ln w="9525">
            <a:noFill/>
            <a:miter lim="800000"/>
            <a:headEnd/>
            <a:tailEnd/>
          </a:ln>
        </p:spPr>
        <p:txBody>
          <a:bodyPr wrap="none" anchor="ctr"/>
          <a:lstStyle/>
          <a:p>
            <a:r>
              <a:rPr lang="nl-NL" sz="900">
                <a:latin typeface="Verdana" pitchFamily="34" charset="0"/>
              </a:rPr>
              <a:t>Verblijfstitel datum einde:	n.v.t.</a:t>
            </a:r>
          </a:p>
        </p:txBody>
      </p:sp>
      <p:sp>
        <p:nvSpPr>
          <p:cNvPr id="34838" name="Rectangle 29"/>
          <p:cNvSpPr>
            <a:spLocks noChangeArrowheads="1"/>
          </p:cNvSpPr>
          <p:nvPr/>
        </p:nvSpPr>
        <p:spPr bwMode="auto">
          <a:xfrm>
            <a:off x="1476375" y="4868863"/>
            <a:ext cx="3887788" cy="144462"/>
          </a:xfrm>
          <a:prstGeom prst="rect">
            <a:avLst/>
          </a:prstGeom>
          <a:noFill/>
          <a:ln w="9525">
            <a:noFill/>
            <a:miter lim="800000"/>
            <a:headEnd/>
            <a:tailEnd/>
          </a:ln>
        </p:spPr>
        <p:txBody>
          <a:bodyPr wrap="none" anchor="ctr"/>
          <a:lstStyle/>
          <a:p>
            <a:r>
              <a:rPr lang="nl-NL" sz="900" b="1">
                <a:latin typeface="Verdana" pitchFamily="34" charset="0"/>
              </a:rPr>
              <a:t>Opleiding	Datum diploma	Vakken &amp; cijfers</a:t>
            </a:r>
          </a:p>
        </p:txBody>
      </p:sp>
      <p:sp>
        <p:nvSpPr>
          <p:cNvPr id="34839" name="Rectangle 30"/>
          <p:cNvSpPr>
            <a:spLocks noChangeArrowheads="1"/>
          </p:cNvSpPr>
          <p:nvPr/>
        </p:nvSpPr>
        <p:spPr bwMode="auto">
          <a:xfrm>
            <a:off x="1476375" y="5070475"/>
            <a:ext cx="3887788" cy="144463"/>
          </a:xfrm>
          <a:prstGeom prst="rect">
            <a:avLst/>
          </a:prstGeom>
          <a:noFill/>
          <a:ln w="9525">
            <a:noFill/>
            <a:miter lim="800000"/>
            <a:headEnd/>
            <a:tailEnd/>
          </a:ln>
        </p:spPr>
        <p:txBody>
          <a:bodyPr wrap="none" anchor="ctr"/>
          <a:lstStyle/>
          <a:p>
            <a:r>
              <a:rPr lang="nl-NL" sz="900">
                <a:latin typeface="Verdana" pitchFamily="34" charset="0"/>
              </a:rPr>
              <a:t>VMBO-TL	12 juni 2011		</a:t>
            </a:r>
            <a:r>
              <a:rPr lang="nl-NL" sz="900">
                <a:latin typeface="Verdana" pitchFamily="34" charset="0"/>
                <a:sym typeface="Wingdings 2" pitchFamily="18" charset="2"/>
              </a:rPr>
              <a:t></a:t>
            </a:r>
          </a:p>
        </p:txBody>
      </p:sp>
      <p:sp>
        <p:nvSpPr>
          <p:cNvPr id="34840" name="Rectangle 31"/>
          <p:cNvSpPr>
            <a:spLocks noChangeArrowheads="1"/>
          </p:cNvSpPr>
          <p:nvPr/>
        </p:nvSpPr>
        <p:spPr bwMode="auto">
          <a:xfrm>
            <a:off x="1476375" y="5516563"/>
            <a:ext cx="4464050" cy="144462"/>
          </a:xfrm>
          <a:prstGeom prst="rect">
            <a:avLst/>
          </a:prstGeom>
          <a:noFill/>
          <a:ln w="9525">
            <a:noFill/>
            <a:miter lim="800000"/>
            <a:headEnd/>
            <a:tailEnd/>
          </a:ln>
        </p:spPr>
        <p:txBody>
          <a:bodyPr wrap="none" anchor="ctr"/>
          <a:lstStyle/>
          <a:p>
            <a:r>
              <a:rPr lang="nl-NL" sz="900" b="1">
                <a:latin typeface="Verdana" pitchFamily="34" charset="0"/>
              </a:rPr>
              <a:t>Opleiding	School, Plaats		Van	Tot</a:t>
            </a:r>
          </a:p>
        </p:txBody>
      </p:sp>
      <p:sp>
        <p:nvSpPr>
          <p:cNvPr id="34841" name="Rectangle 32"/>
          <p:cNvSpPr>
            <a:spLocks noChangeArrowheads="1"/>
          </p:cNvSpPr>
          <p:nvPr/>
        </p:nvSpPr>
        <p:spPr bwMode="auto">
          <a:xfrm>
            <a:off x="4221163" y="5075238"/>
            <a:ext cx="288925" cy="144462"/>
          </a:xfrm>
          <a:prstGeom prst="rect">
            <a:avLst/>
          </a:prstGeom>
          <a:noFill/>
          <a:ln w="9525">
            <a:noFill/>
            <a:miter lim="800000"/>
            <a:headEnd/>
            <a:tailEnd/>
          </a:ln>
        </p:spPr>
        <p:txBody>
          <a:bodyPr wrap="none" anchor="ctr"/>
          <a:lstStyle/>
          <a:p>
            <a:r>
              <a:rPr lang="nl-NL" sz="900">
                <a:latin typeface="Verdana" pitchFamily="34" charset="0"/>
                <a:sym typeface="Wingdings" pitchFamily="2" charset="2"/>
              </a:rPr>
              <a:t></a:t>
            </a:r>
          </a:p>
        </p:txBody>
      </p:sp>
      <p:sp>
        <p:nvSpPr>
          <p:cNvPr id="34842" name="Rectangle 33"/>
          <p:cNvSpPr>
            <a:spLocks noChangeArrowheads="1"/>
          </p:cNvSpPr>
          <p:nvPr/>
        </p:nvSpPr>
        <p:spPr bwMode="auto">
          <a:xfrm>
            <a:off x="1476375" y="5661025"/>
            <a:ext cx="3887788" cy="144463"/>
          </a:xfrm>
          <a:prstGeom prst="rect">
            <a:avLst/>
          </a:prstGeom>
          <a:noFill/>
          <a:ln w="9525">
            <a:noFill/>
            <a:miter lim="800000"/>
            <a:headEnd/>
            <a:tailEnd/>
          </a:ln>
        </p:spPr>
        <p:txBody>
          <a:bodyPr wrap="none" anchor="ctr"/>
          <a:lstStyle/>
          <a:p>
            <a:r>
              <a:rPr lang="nl-NL" sz="900">
                <a:latin typeface="Verdana" pitchFamily="34" charset="0"/>
              </a:rPr>
              <a:t>VMBO-TL	Augustinus College, Groningen	1/8/2009	12/6/2012</a:t>
            </a:r>
            <a:endParaRPr lang="nl-NL" sz="900">
              <a:latin typeface="Verdana" pitchFamily="34" charset="0"/>
              <a:sym typeface="Wingdings 2" pitchFamily="18" charset="2"/>
            </a:endParaRPr>
          </a:p>
        </p:txBody>
      </p:sp>
      <p:sp>
        <p:nvSpPr>
          <p:cNvPr id="34843" name="Rectangle 34"/>
          <p:cNvSpPr>
            <a:spLocks noChangeArrowheads="1"/>
          </p:cNvSpPr>
          <p:nvPr/>
        </p:nvSpPr>
        <p:spPr bwMode="auto">
          <a:xfrm>
            <a:off x="1476375" y="5857875"/>
            <a:ext cx="4464050" cy="163513"/>
          </a:xfrm>
          <a:prstGeom prst="rect">
            <a:avLst/>
          </a:prstGeom>
          <a:noFill/>
          <a:ln w="9525">
            <a:noFill/>
            <a:miter lim="800000"/>
            <a:headEnd/>
            <a:tailEnd/>
          </a:ln>
        </p:spPr>
        <p:txBody>
          <a:bodyPr wrap="none" anchor="ctr"/>
          <a:lstStyle/>
          <a:p>
            <a:r>
              <a:rPr lang="nl-NL" sz="900">
                <a:latin typeface="Verdana" pitchFamily="34" charset="0"/>
              </a:rPr>
              <a:t>VMBO-TL	Werkman College, Groningen	1/8/2008	31/7/2009</a:t>
            </a:r>
            <a:endParaRPr lang="nl-NL" sz="900">
              <a:latin typeface="Verdana" pitchFamily="34" charset="0"/>
              <a:sym typeface="Wingdings 2" pitchFamily="18" charset="2"/>
            </a:endParaRPr>
          </a:p>
        </p:txBody>
      </p:sp>
      <p:sp>
        <p:nvSpPr>
          <p:cNvPr id="4" name="Right Arrow 3"/>
          <p:cNvSpPr/>
          <p:nvPr/>
        </p:nvSpPr>
        <p:spPr>
          <a:xfrm rot="19869312">
            <a:off x="1042988" y="5876925"/>
            <a:ext cx="431800" cy="288925"/>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UO s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2" name="Rectangle 3"/>
          <p:cNvSpPr>
            <a:spLocks noChangeArrowheads="1"/>
          </p:cNvSpPr>
          <p:nvPr/>
        </p:nvSpPr>
        <p:spPr bwMode="auto">
          <a:xfrm>
            <a:off x="7380288" y="1052513"/>
            <a:ext cx="1725612" cy="5710237"/>
          </a:xfrm>
          <a:prstGeom prst="rect">
            <a:avLst/>
          </a:prstGeom>
          <a:solidFill>
            <a:schemeClr val="bg1"/>
          </a:solidFill>
          <a:ln w="9525">
            <a:noFill/>
            <a:miter lim="800000"/>
            <a:headEnd/>
            <a:tailEnd/>
          </a:ln>
        </p:spPr>
        <p:txBody>
          <a:bodyPr wrap="none" anchor="ctr"/>
          <a:lstStyle/>
          <a:p>
            <a:endParaRPr lang="nl-NL"/>
          </a:p>
        </p:txBody>
      </p:sp>
      <p:sp>
        <p:nvSpPr>
          <p:cNvPr id="35843" name="Rectangle 4"/>
          <p:cNvSpPr>
            <a:spLocks noChangeArrowheads="1"/>
          </p:cNvSpPr>
          <p:nvPr/>
        </p:nvSpPr>
        <p:spPr bwMode="auto">
          <a:xfrm>
            <a:off x="33338" y="1058863"/>
            <a:ext cx="1363662" cy="5710237"/>
          </a:xfrm>
          <a:prstGeom prst="rect">
            <a:avLst/>
          </a:prstGeom>
          <a:solidFill>
            <a:schemeClr val="bg1"/>
          </a:solidFill>
          <a:ln w="9525">
            <a:noFill/>
            <a:miter lim="800000"/>
            <a:headEnd/>
            <a:tailEnd/>
          </a:ln>
        </p:spPr>
        <p:txBody>
          <a:bodyPr wrap="none" anchor="ctr"/>
          <a:lstStyle/>
          <a:p>
            <a:endParaRPr lang="nl-NL"/>
          </a:p>
        </p:txBody>
      </p:sp>
      <p:pic>
        <p:nvPicPr>
          <p:cNvPr id="35844" name="Picture 5" descr="LLI-DUO-1-1"/>
          <p:cNvPicPr>
            <a:picLocks noChangeAspect="1" noChangeArrowheads="1"/>
          </p:cNvPicPr>
          <p:nvPr/>
        </p:nvPicPr>
        <p:blipFill>
          <a:blip r:embed="rId3" cstate="print"/>
          <a:srcRect/>
          <a:stretch>
            <a:fillRect/>
          </a:stretch>
        </p:blipFill>
        <p:spPr bwMode="auto">
          <a:xfrm>
            <a:off x="1320800" y="1057275"/>
            <a:ext cx="6419850" cy="5775325"/>
          </a:xfrm>
          <a:prstGeom prst="rect">
            <a:avLst/>
          </a:prstGeom>
          <a:noFill/>
          <a:ln w="9525">
            <a:noFill/>
            <a:miter lim="800000"/>
            <a:headEnd/>
            <a:tailEnd/>
          </a:ln>
        </p:spPr>
      </p:pic>
      <p:sp>
        <p:nvSpPr>
          <p:cNvPr id="35845" name="Rectangle 8"/>
          <p:cNvSpPr>
            <a:spLocks noChangeArrowheads="1"/>
          </p:cNvSpPr>
          <p:nvPr/>
        </p:nvSpPr>
        <p:spPr bwMode="auto">
          <a:xfrm>
            <a:off x="1716088" y="1792288"/>
            <a:ext cx="1042987" cy="144462"/>
          </a:xfrm>
          <a:prstGeom prst="rect">
            <a:avLst/>
          </a:prstGeom>
          <a:noFill/>
          <a:ln w="9525">
            <a:noFill/>
            <a:miter lim="800000"/>
            <a:headEnd/>
            <a:tailEnd/>
          </a:ln>
        </p:spPr>
        <p:txBody>
          <a:bodyPr wrap="none" anchor="ctr"/>
          <a:lstStyle/>
          <a:p>
            <a:r>
              <a:rPr lang="nl-NL" sz="800">
                <a:latin typeface="Verdana" pitchFamily="34" charset="0"/>
              </a:rPr>
              <a:t>Controleren om</a:t>
            </a:r>
          </a:p>
        </p:txBody>
      </p:sp>
      <p:sp>
        <p:nvSpPr>
          <p:cNvPr id="35846" name="Rectangle 9"/>
          <p:cNvSpPr>
            <a:spLocks noChangeArrowheads="1"/>
          </p:cNvSpPr>
          <p:nvPr/>
        </p:nvSpPr>
        <p:spPr bwMode="auto">
          <a:xfrm>
            <a:off x="539750" y="1341438"/>
            <a:ext cx="8426450" cy="641350"/>
          </a:xfrm>
          <a:prstGeom prst="rect">
            <a:avLst/>
          </a:prstGeom>
          <a:solidFill>
            <a:schemeClr val="bg1"/>
          </a:solidFill>
          <a:ln w="9525">
            <a:noFill/>
            <a:miter lim="800000"/>
            <a:headEnd/>
            <a:tailEnd/>
          </a:ln>
        </p:spPr>
        <p:txBody>
          <a:bodyPr wrap="none" anchor="ctr"/>
          <a:lstStyle/>
          <a:p>
            <a:endParaRPr lang="nl-NL"/>
          </a:p>
        </p:txBody>
      </p:sp>
      <p:sp>
        <p:nvSpPr>
          <p:cNvPr id="35847" name="Rectangle 10"/>
          <p:cNvSpPr>
            <a:spLocks noChangeArrowheads="1"/>
          </p:cNvSpPr>
          <p:nvPr/>
        </p:nvSpPr>
        <p:spPr bwMode="auto">
          <a:xfrm>
            <a:off x="1303338" y="1431925"/>
            <a:ext cx="6372225" cy="484188"/>
          </a:xfrm>
          <a:prstGeom prst="rect">
            <a:avLst/>
          </a:prstGeom>
          <a:noFill/>
          <a:ln w="9525">
            <a:noFill/>
            <a:miter lim="800000"/>
            <a:headEnd/>
            <a:tailEnd/>
          </a:ln>
        </p:spPr>
        <p:txBody>
          <a:bodyPr wrap="none" anchor="ctr"/>
          <a:lstStyle/>
          <a:p>
            <a:r>
              <a:rPr lang="nl-NL" sz="900">
                <a:latin typeface="Verdana" pitchFamily="34" charset="0"/>
              </a:rPr>
              <a:t>Welkom Sara Catharina,</a:t>
            </a:r>
          </a:p>
          <a:p>
            <a:r>
              <a:rPr lang="nl-NL" sz="900">
                <a:latin typeface="Verdana" pitchFamily="34" charset="0"/>
              </a:rPr>
              <a:t>Hieronder vind je de gegevens zoals bekend bij de gemeentelijke basisadministratie (GBA) en bij de </a:t>
            </a:r>
          </a:p>
          <a:p>
            <a:r>
              <a:rPr lang="nl-NL" sz="900">
                <a:latin typeface="Verdana" pitchFamily="34" charset="0"/>
              </a:rPr>
              <a:t>Dienst Uitvoering Onderwijs (DUO). Bij de gegevens over diploma’s en gevolgde opleidingen staan vinkjes.</a:t>
            </a:r>
          </a:p>
          <a:p>
            <a:r>
              <a:rPr lang="nl-NL" sz="900">
                <a:latin typeface="Verdana" pitchFamily="34" charset="0"/>
              </a:rPr>
              <a:t>De gegevens die je niet wilt overnemen in je aanmeldformulier kun je uitvinken.</a:t>
            </a:r>
          </a:p>
        </p:txBody>
      </p:sp>
      <p:sp>
        <p:nvSpPr>
          <p:cNvPr id="35848" name="Rectangle 11"/>
          <p:cNvSpPr>
            <a:spLocks noChangeArrowheads="1"/>
          </p:cNvSpPr>
          <p:nvPr/>
        </p:nvSpPr>
        <p:spPr bwMode="auto">
          <a:xfrm>
            <a:off x="1403350" y="2492375"/>
            <a:ext cx="2881313" cy="144463"/>
          </a:xfrm>
          <a:prstGeom prst="rect">
            <a:avLst/>
          </a:prstGeom>
          <a:noFill/>
          <a:ln w="9525">
            <a:noFill/>
            <a:miter lim="800000"/>
            <a:headEnd/>
            <a:tailEnd/>
          </a:ln>
        </p:spPr>
        <p:txBody>
          <a:bodyPr wrap="none" anchor="ctr"/>
          <a:lstStyle/>
          <a:p>
            <a:r>
              <a:rPr lang="nl-NL" sz="900">
                <a:latin typeface="Verdana" pitchFamily="34" charset="0"/>
              </a:rPr>
              <a:t>Voornamen:		Sara Catharina</a:t>
            </a:r>
          </a:p>
        </p:txBody>
      </p:sp>
      <p:sp>
        <p:nvSpPr>
          <p:cNvPr id="35849" name="Rectangle 12"/>
          <p:cNvSpPr>
            <a:spLocks noChangeArrowheads="1"/>
          </p:cNvSpPr>
          <p:nvPr/>
        </p:nvSpPr>
        <p:spPr bwMode="auto">
          <a:xfrm>
            <a:off x="1403350" y="2727325"/>
            <a:ext cx="2881313" cy="144463"/>
          </a:xfrm>
          <a:prstGeom prst="rect">
            <a:avLst/>
          </a:prstGeom>
          <a:noFill/>
          <a:ln w="9525">
            <a:noFill/>
            <a:miter lim="800000"/>
            <a:headEnd/>
            <a:tailEnd/>
          </a:ln>
        </p:spPr>
        <p:txBody>
          <a:bodyPr wrap="none" anchor="ctr"/>
          <a:lstStyle/>
          <a:p>
            <a:r>
              <a:rPr lang="nl-NL" sz="900">
                <a:latin typeface="Verdana" pitchFamily="34" charset="0"/>
              </a:rPr>
              <a:t>Achternaam:		Jacobs</a:t>
            </a:r>
          </a:p>
        </p:txBody>
      </p:sp>
      <p:sp>
        <p:nvSpPr>
          <p:cNvPr id="35850" name="Rectangle 13"/>
          <p:cNvSpPr>
            <a:spLocks noChangeArrowheads="1"/>
          </p:cNvSpPr>
          <p:nvPr/>
        </p:nvSpPr>
        <p:spPr bwMode="auto">
          <a:xfrm>
            <a:off x="1403350" y="2924175"/>
            <a:ext cx="2881313" cy="144463"/>
          </a:xfrm>
          <a:prstGeom prst="rect">
            <a:avLst/>
          </a:prstGeom>
          <a:noFill/>
          <a:ln w="9525">
            <a:noFill/>
            <a:miter lim="800000"/>
            <a:headEnd/>
            <a:tailEnd/>
          </a:ln>
        </p:spPr>
        <p:txBody>
          <a:bodyPr wrap="none" anchor="ctr"/>
          <a:lstStyle/>
          <a:p>
            <a:r>
              <a:rPr lang="nl-NL" sz="900">
                <a:latin typeface="Verdana" pitchFamily="34" charset="0"/>
              </a:rPr>
              <a:t>Geboortedatum: 	24 nov 1995</a:t>
            </a:r>
          </a:p>
        </p:txBody>
      </p:sp>
      <p:sp>
        <p:nvSpPr>
          <p:cNvPr id="35851" name="Rectangle 14"/>
          <p:cNvSpPr>
            <a:spLocks noChangeArrowheads="1"/>
          </p:cNvSpPr>
          <p:nvPr/>
        </p:nvSpPr>
        <p:spPr bwMode="auto">
          <a:xfrm>
            <a:off x="1403350" y="3140075"/>
            <a:ext cx="2881313" cy="144463"/>
          </a:xfrm>
          <a:prstGeom prst="rect">
            <a:avLst/>
          </a:prstGeom>
          <a:noFill/>
          <a:ln w="9525">
            <a:noFill/>
            <a:miter lim="800000"/>
            <a:headEnd/>
            <a:tailEnd/>
          </a:ln>
        </p:spPr>
        <p:txBody>
          <a:bodyPr wrap="none" anchor="ctr"/>
          <a:lstStyle/>
          <a:p>
            <a:r>
              <a:rPr lang="nl-NL" sz="900">
                <a:latin typeface="Verdana" pitchFamily="34" charset="0"/>
              </a:rPr>
              <a:t>Geboorteplaats: 	Groningen</a:t>
            </a:r>
          </a:p>
        </p:txBody>
      </p:sp>
      <p:sp>
        <p:nvSpPr>
          <p:cNvPr id="35852" name="Rectangle 15"/>
          <p:cNvSpPr>
            <a:spLocks noChangeArrowheads="1"/>
          </p:cNvSpPr>
          <p:nvPr/>
        </p:nvSpPr>
        <p:spPr bwMode="auto">
          <a:xfrm>
            <a:off x="1403350" y="3355975"/>
            <a:ext cx="2881313" cy="144463"/>
          </a:xfrm>
          <a:prstGeom prst="rect">
            <a:avLst/>
          </a:prstGeom>
          <a:noFill/>
          <a:ln w="9525">
            <a:noFill/>
            <a:miter lim="800000"/>
            <a:headEnd/>
            <a:tailEnd/>
          </a:ln>
        </p:spPr>
        <p:txBody>
          <a:bodyPr wrap="none" anchor="ctr"/>
          <a:lstStyle/>
          <a:p>
            <a:r>
              <a:rPr lang="nl-NL" sz="900">
                <a:latin typeface="Verdana" pitchFamily="34" charset="0"/>
              </a:rPr>
              <a:t>Geslacht:		Vrouw</a:t>
            </a:r>
          </a:p>
        </p:txBody>
      </p:sp>
      <p:sp>
        <p:nvSpPr>
          <p:cNvPr id="35853" name="Rectangle 16"/>
          <p:cNvSpPr>
            <a:spLocks noChangeArrowheads="1"/>
          </p:cNvSpPr>
          <p:nvPr/>
        </p:nvSpPr>
        <p:spPr bwMode="auto">
          <a:xfrm>
            <a:off x="1403350" y="3571875"/>
            <a:ext cx="2881313" cy="144463"/>
          </a:xfrm>
          <a:prstGeom prst="rect">
            <a:avLst/>
          </a:prstGeom>
          <a:noFill/>
          <a:ln w="9525">
            <a:noFill/>
            <a:miter lim="800000"/>
            <a:headEnd/>
            <a:tailEnd/>
          </a:ln>
        </p:spPr>
        <p:txBody>
          <a:bodyPr wrap="none" anchor="ctr"/>
          <a:lstStyle/>
          <a:p>
            <a:r>
              <a:rPr lang="nl-NL" sz="900">
                <a:latin typeface="Verdana" pitchFamily="34" charset="0"/>
              </a:rPr>
              <a:t>Burgerservicenummer:	1986 82 028</a:t>
            </a:r>
          </a:p>
        </p:txBody>
      </p:sp>
      <p:sp>
        <p:nvSpPr>
          <p:cNvPr id="35854" name="Rectangle 17"/>
          <p:cNvSpPr>
            <a:spLocks noChangeArrowheads="1"/>
          </p:cNvSpPr>
          <p:nvPr/>
        </p:nvSpPr>
        <p:spPr bwMode="auto">
          <a:xfrm>
            <a:off x="4354513" y="2492375"/>
            <a:ext cx="2881312" cy="144463"/>
          </a:xfrm>
          <a:prstGeom prst="rect">
            <a:avLst/>
          </a:prstGeom>
          <a:noFill/>
          <a:ln w="9525">
            <a:noFill/>
            <a:miter lim="800000"/>
            <a:headEnd/>
            <a:tailEnd/>
          </a:ln>
        </p:spPr>
        <p:txBody>
          <a:bodyPr wrap="none" anchor="ctr"/>
          <a:lstStyle/>
          <a:p>
            <a:r>
              <a:rPr lang="nl-NL" sz="900">
                <a:latin typeface="Verdana" pitchFamily="34" charset="0"/>
              </a:rPr>
              <a:t>Geboorteland:		Nederland</a:t>
            </a:r>
          </a:p>
        </p:txBody>
      </p:sp>
      <p:sp>
        <p:nvSpPr>
          <p:cNvPr id="35855" name="Rectangle 18"/>
          <p:cNvSpPr>
            <a:spLocks noChangeArrowheads="1"/>
          </p:cNvSpPr>
          <p:nvPr/>
        </p:nvSpPr>
        <p:spPr bwMode="auto">
          <a:xfrm>
            <a:off x="4356100" y="2708275"/>
            <a:ext cx="2881313" cy="144463"/>
          </a:xfrm>
          <a:prstGeom prst="rect">
            <a:avLst/>
          </a:prstGeom>
          <a:noFill/>
          <a:ln w="9525">
            <a:noFill/>
            <a:miter lim="800000"/>
            <a:headEnd/>
            <a:tailEnd/>
          </a:ln>
        </p:spPr>
        <p:txBody>
          <a:bodyPr wrap="none" anchor="ctr"/>
          <a:lstStyle/>
          <a:p>
            <a:r>
              <a:rPr lang="nl-NL" sz="900">
                <a:latin typeface="Verdana" pitchFamily="34" charset="0"/>
              </a:rPr>
              <a:t>Nationaliteit:		Nederlandse</a:t>
            </a:r>
          </a:p>
        </p:txBody>
      </p:sp>
      <p:sp>
        <p:nvSpPr>
          <p:cNvPr id="35856" name="Rectangle 19"/>
          <p:cNvSpPr>
            <a:spLocks noChangeArrowheads="1"/>
          </p:cNvSpPr>
          <p:nvPr/>
        </p:nvSpPr>
        <p:spPr bwMode="auto">
          <a:xfrm>
            <a:off x="4356100" y="2924175"/>
            <a:ext cx="2881313" cy="144463"/>
          </a:xfrm>
          <a:prstGeom prst="rect">
            <a:avLst/>
          </a:prstGeom>
          <a:noFill/>
          <a:ln w="9525">
            <a:noFill/>
            <a:miter lim="800000"/>
            <a:headEnd/>
            <a:tailEnd/>
          </a:ln>
        </p:spPr>
        <p:txBody>
          <a:bodyPr wrap="none" anchor="ctr"/>
          <a:lstStyle/>
          <a:p>
            <a:r>
              <a:rPr lang="nl-NL" sz="900">
                <a:latin typeface="Verdana" pitchFamily="34" charset="0"/>
              </a:rPr>
              <a:t>2</a:t>
            </a:r>
            <a:r>
              <a:rPr lang="nl-NL" sz="900" baseline="30000">
                <a:latin typeface="Verdana" pitchFamily="34" charset="0"/>
              </a:rPr>
              <a:t>e</a:t>
            </a:r>
            <a:r>
              <a:rPr lang="nl-NL" sz="900">
                <a:latin typeface="Verdana" pitchFamily="34" charset="0"/>
              </a:rPr>
              <a:t> nationaliteit:		n.v.t.</a:t>
            </a:r>
          </a:p>
        </p:txBody>
      </p:sp>
      <p:sp>
        <p:nvSpPr>
          <p:cNvPr id="35857" name="Rectangle 20"/>
          <p:cNvSpPr>
            <a:spLocks noChangeArrowheads="1"/>
          </p:cNvSpPr>
          <p:nvPr/>
        </p:nvSpPr>
        <p:spPr bwMode="auto">
          <a:xfrm>
            <a:off x="4356100" y="3140075"/>
            <a:ext cx="2881313" cy="144463"/>
          </a:xfrm>
          <a:prstGeom prst="rect">
            <a:avLst/>
          </a:prstGeom>
          <a:noFill/>
          <a:ln w="9525">
            <a:noFill/>
            <a:miter lim="800000"/>
            <a:headEnd/>
            <a:tailEnd/>
          </a:ln>
        </p:spPr>
        <p:txBody>
          <a:bodyPr wrap="none" anchor="ctr"/>
          <a:lstStyle/>
          <a:p>
            <a:r>
              <a:rPr lang="nl-NL" sz="900">
                <a:latin typeface="Verdana" pitchFamily="34" charset="0"/>
              </a:rPr>
              <a:t>Verblijfstitel:		n.v.t.</a:t>
            </a:r>
          </a:p>
        </p:txBody>
      </p:sp>
      <p:sp>
        <p:nvSpPr>
          <p:cNvPr id="35858" name="Rectangle 21"/>
          <p:cNvSpPr>
            <a:spLocks noChangeArrowheads="1"/>
          </p:cNvSpPr>
          <p:nvPr/>
        </p:nvSpPr>
        <p:spPr bwMode="auto">
          <a:xfrm>
            <a:off x="4356100" y="3355975"/>
            <a:ext cx="2881313" cy="144463"/>
          </a:xfrm>
          <a:prstGeom prst="rect">
            <a:avLst/>
          </a:prstGeom>
          <a:noFill/>
          <a:ln w="9525">
            <a:noFill/>
            <a:miter lim="800000"/>
            <a:headEnd/>
            <a:tailEnd/>
          </a:ln>
        </p:spPr>
        <p:txBody>
          <a:bodyPr wrap="none" anchor="ctr"/>
          <a:lstStyle/>
          <a:p>
            <a:r>
              <a:rPr lang="nl-NL" sz="900">
                <a:latin typeface="Verdana" pitchFamily="34" charset="0"/>
              </a:rPr>
              <a:t>Verblijfstitel datum ingang:	n.v.t.</a:t>
            </a:r>
          </a:p>
        </p:txBody>
      </p:sp>
      <p:sp>
        <p:nvSpPr>
          <p:cNvPr id="35859" name="Rectangle 22"/>
          <p:cNvSpPr>
            <a:spLocks noChangeArrowheads="1"/>
          </p:cNvSpPr>
          <p:nvPr/>
        </p:nvSpPr>
        <p:spPr bwMode="auto">
          <a:xfrm>
            <a:off x="4356100" y="3571875"/>
            <a:ext cx="2881313" cy="144463"/>
          </a:xfrm>
          <a:prstGeom prst="rect">
            <a:avLst/>
          </a:prstGeom>
          <a:noFill/>
          <a:ln w="9525">
            <a:noFill/>
            <a:miter lim="800000"/>
            <a:headEnd/>
            <a:tailEnd/>
          </a:ln>
        </p:spPr>
        <p:txBody>
          <a:bodyPr wrap="none" anchor="ctr"/>
          <a:lstStyle/>
          <a:p>
            <a:r>
              <a:rPr lang="nl-NL" sz="900">
                <a:latin typeface="Verdana" pitchFamily="34" charset="0"/>
              </a:rPr>
              <a:t>Verblijfstitel datum einde:	n.v.t.</a:t>
            </a:r>
          </a:p>
        </p:txBody>
      </p:sp>
      <p:sp>
        <p:nvSpPr>
          <p:cNvPr id="35860" name="Rectangle 23"/>
          <p:cNvSpPr>
            <a:spLocks noChangeArrowheads="1"/>
          </p:cNvSpPr>
          <p:nvPr/>
        </p:nvSpPr>
        <p:spPr bwMode="auto">
          <a:xfrm>
            <a:off x="1476375" y="4868863"/>
            <a:ext cx="3887788" cy="144462"/>
          </a:xfrm>
          <a:prstGeom prst="rect">
            <a:avLst/>
          </a:prstGeom>
          <a:noFill/>
          <a:ln w="9525">
            <a:noFill/>
            <a:miter lim="800000"/>
            <a:headEnd/>
            <a:tailEnd/>
          </a:ln>
        </p:spPr>
        <p:txBody>
          <a:bodyPr wrap="none" anchor="ctr"/>
          <a:lstStyle/>
          <a:p>
            <a:r>
              <a:rPr lang="nl-NL" sz="900" b="1">
                <a:latin typeface="Verdana" pitchFamily="34" charset="0"/>
              </a:rPr>
              <a:t>Opleiding	Datum diploma	Vakken &amp; cijfers</a:t>
            </a:r>
          </a:p>
        </p:txBody>
      </p:sp>
      <p:sp>
        <p:nvSpPr>
          <p:cNvPr id="35861" name="Rectangle 24"/>
          <p:cNvSpPr>
            <a:spLocks noChangeArrowheads="1"/>
          </p:cNvSpPr>
          <p:nvPr/>
        </p:nvSpPr>
        <p:spPr bwMode="auto">
          <a:xfrm>
            <a:off x="1476375" y="5070475"/>
            <a:ext cx="3887788" cy="144463"/>
          </a:xfrm>
          <a:prstGeom prst="rect">
            <a:avLst/>
          </a:prstGeom>
          <a:noFill/>
          <a:ln w="9525">
            <a:noFill/>
            <a:miter lim="800000"/>
            <a:headEnd/>
            <a:tailEnd/>
          </a:ln>
        </p:spPr>
        <p:txBody>
          <a:bodyPr wrap="none" anchor="ctr"/>
          <a:lstStyle/>
          <a:p>
            <a:r>
              <a:rPr lang="nl-NL" sz="900">
                <a:latin typeface="Verdana" pitchFamily="34" charset="0"/>
              </a:rPr>
              <a:t>VMBO-TL	12 juni 2011		</a:t>
            </a:r>
            <a:r>
              <a:rPr lang="nl-NL" sz="900">
                <a:latin typeface="Verdana" pitchFamily="34" charset="0"/>
                <a:sym typeface="Wingdings 2" pitchFamily="18" charset="2"/>
              </a:rPr>
              <a:t></a:t>
            </a:r>
          </a:p>
        </p:txBody>
      </p:sp>
      <p:sp>
        <p:nvSpPr>
          <p:cNvPr id="35862" name="Rectangle 25"/>
          <p:cNvSpPr>
            <a:spLocks noChangeArrowheads="1"/>
          </p:cNvSpPr>
          <p:nvPr/>
        </p:nvSpPr>
        <p:spPr bwMode="auto">
          <a:xfrm>
            <a:off x="1476375" y="5516563"/>
            <a:ext cx="4464050" cy="144462"/>
          </a:xfrm>
          <a:prstGeom prst="rect">
            <a:avLst/>
          </a:prstGeom>
          <a:noFill/>
          <a:ln w="9525">
            <a:noFill/>
            <a:miter lim="800000"/>
            <a:headEnd/>
            <a:tailEnd/>
          </a:ln>
        </p:spPr>
        <p:txBody>
          <a:bodyPr wrap="none" anchor="ctr"/>
          <a:lstStyle/>
          <a:p>
            <a:r>
              <a:rPr lang="nl-NL" sz="900" b="1">
                <a:latin typeface="Verdana" pitchFamily="34" charset="0"/>
              </a:rPr>
              <a:t>Opleiding	School, Plaats		Van	Tot</a:t>
            </a:r>
          </a:p>
        </p:txBody>
      </p:sp>
      <p:sp>
        <p:nvSpPr>
          <p:cNvPr id="35863" name="Rectangle 26"/>
          <p:cNvSpPr>
            <a:spLocks noChangeArrowheads="1"/>
          </p:cNvSpPr>
          <p:nvPr/>
        </p:nvSpPr>
        <p:spPr bwMode="auto">
          <a:xfrm>
            <a:off x="4221163" y="5075238"/>
            <a:ext cx="288925" cy="144462"/>
          </a:xfrm>
          <a:prstGeom prst="rect">
            <a:avLst/>
          </a:prstGeom>
          <a:noFill/>
          <a:ln w="9525">
            <a:noFill/>
            <a:miter lim="800000"/>
            <a:headEnd/>
            <a:tailEnd/>
          </a:ln>
        </p:spPr>
        <p:txBody>
          <a:bodyPr wrap="none" anchor="ctr"/>
          <a:lstStyle/>
          <a:p>
            <a:r>
              <a:rPr lang="nl-NL" sz="900">
                <a:latin typeface="Verdana" pitchFamily="34" charset="0"/>
                <a:sym typeface="Wingdings" pitchFamily="2" charset="2"/>
              </a:rPr>
              <a:t></a:t>
            </a:r>
          </a:p>
        </p:txBody>
      </p:sp>
      <p:sp>
        <p:nvSpPr>
          <p:cNvPr id="35864" name="Rectangle 27"/>
          <p:cNvSpPr>
            <a:spLocks noChangeArrowheads="1"/>
          </p:cNvSpPr>
          <p:nvPr/>
        </p:nvSpPr>
        <p:spPr bwMode="auto">
          <a:xfrm>
            <a:off x="1476375" y="5661025"/>
            <a:ext cx="3887788" cy="144463"/>
          </a:xfrm>
          <a:prstGeom prst="rect">
            <a:avLst/>
          </a:prstGeom>
          <a:noFill/>
          <a:ln w="9525">
            <a:noFill/>
            <a:miter lim="800000"/>
            <a:headEnd/>
            <a:tailEnd/>
          </a:ln>
        </p:spPr>
        <p:txBody>
          <a:bodyPr wrap="none" anchor="ctr"/>
          <a:lstStyle/>
          <a:p>
            <a:r>
              <a:rPr lang="nl-NL" sz="900">
                <a:latin typeface="Verdana" pitchFamily="34" charset="0"/>
              </a:rPr>
              <a:t>VMBO-TL	Augustinus College, Groningen	1/8/2009	12/6/2012</a:t>
            </a:r>
            <a:endParaRPr lang="nl-NL" sz="900">
              <a:latin typeface="Verdana" pitchFamily="34" charset="0"/>
              <a:sym typeface="Wingdings 2" pitchFamily="18" charset="2"/>
            </a:endParaRPr>
          </a:p>
        </p:txBody>
      </p:sp>
      <p:sp>
        <p:nvSpPr>
          <p:cNvPr id="35865" name="Rectangle 30"/>
          <p:cNvSpPr>
            <a:spLocks noChangeArrowheads="1"/>
          </p:cNvSpPr>
          <p:nvPr/>
        </p:nvSpPr>
        <p:spPr bwMode="auto">
          <a:xfrm>
            <a:off x="3565525" y="6099175"/>
            <a:ext cx="817563" cy="195263"/>
          </a:xfrm>
          <a:prstGeom prst="rect">
            <a:avLst/>
          </a:prstGeom>
          <a:solidFill>
            <a:srgbClr val="B6CECA"/>
          </a:solidFill>
          <a:ln w="9525">
            <a:noFill/>
            <a:miter lim="800000"/>
            <a:headEnd/>
            <a:tailEnd/>
          </a:ln>
        </p:spPr>
        <p:txBody>
          <a:bodyPr wrap="none" anchor="ctr"/>
          <a:lstStyle/>
          <a:p>
            <a:endParaRPr lang="nl-NL"/>
          </a:p>
        </p:txBody>
      </p:sp>
      <p:sp>
        <p:nvSpPr>
          <p:cNvPr id="35866" name="Rectangle 31"/>
          <p:cNvSpPr>
            <a:spLocks noChangeArrowheads="1"/>
          </p:cNvSpPr>
          <p:nvPr/>
        </p:nvSpPr>
        <p:spPr bwMode="auto">
          <a:xfrm>
            <a:off x="4600575" y="6099175"/>
            <a:ext cx="722313" cy="195263"/>
          </a:xfrm>
          <a:prstGeom prst="rect">
            <a:avLst/>
          </a:prstGeom>
          <a:solidFill>
            <a:srgbClr val="B6CECA"/>
          </a:solidFill>
          <a:ln w="9525">
            <a:noFill/>
            <a:miter lim="800000"/>
            <a:headEnd/>
            <a:tailEnd/>
          </a:ln>
        </p:spPr>
        <p:txBody>
          <a:bodyPr wrap="none" anchor="ctr"/>
          <a:lstStyle/>
          <a:p>
            <a:endParaRPr lang="nl-NL"/>
          </a:p>
        </p:txBody>
      </p:sp>
      <p:sp>
        <p:nvSpPr>
          <p:cNvPr id="35867" name="Rectangle 33"/>
          <p:cNvSpPr>
            <a:spLocks noChangeArrowheads="1"/>
          </p:cNvSpPr>
          <p:nvPr/>
        </p:nvSpPr>
        <p:spPr bwMode="auto">
          <a:xfrm>
            <a:off x="3522663" y="6108700"/>
            <a:ext cx="935037" cy="163513"/>
          </a:xfrm>
          <a:prstGeom prst="rect">
            <a:avLst/>
          </a:prstGeom>
          <a:noFill/>
          <a:ln w="9525">
            <a:noFill/>
            <a:miter lim="800000"/>
            <a:headEnd/>
            <a:tailEnd/>
          </a:ln>
        </p:spPr>
        <p:txBody>
          <a:bodyPr wrap="none" anchor="ctr"/>
          <a:lstStyle/>
          <a:p>
            <a:r>
              <a:rPr lang="nl-NL" sz="900" b="1">
                <a:latin typeface="Verdana" pitchFamily="34" charset="0"/>
              </a:rPr>
              <a:t>Bevestigen</a:t>
            </a:r>
            <a:endParaRPr lang="nl-NL" sz="900" b="1">
              <a:latin typeface="Verdana" pitchFamily="34" charset="0"/>
              <a:sym typeface="Wingdings 2" pitchFamily="18" charset="2"/>
            </a:endParaRPr>
          </a:p>
        </p:txBody>
      </p:sp>
      <p:sp>
        <p:nvSpPr>
          <p:cNvPr id="35868" name="Rectangle 34"/>
          <p:cNvSpPr>
            <a:spLocks noChangeArrowheads="1"/>
          </p:cNvSpPr>
          <p:nvPr/>
        </p:nvSpPr>
        <p:spPr bwMode="auto">
          <a:xfrm>
            <a:off x="4538663" y="6115050"/>
            <a:ext cx="935037" cy="163513"/>
          </a:xfrm>
          <a:prstGeom prst="rect">
            <a:avLst/>
          </a:prstGeom>
          <a:noFill/>
          <a:ln w="9525">
            <a:noFill/>
            <a:miter lim="800000"/>
            <a:headEnd/>
            <a:tailEnd/>
          </a:ln>
        </p:spPr>
        <p:txBody>
          <a:bodyPr wrap="none" anchor="ctr"/>
          <a:lstStyle/>
          <a:p>
            <a:r>
              <a:rPr lang="nl-NL" sz="900" b="1">
                <a:latin typeface="Verdana" pitchFamily="34" charset="0"/>
              </a:rPr>
              <a:t>Annuleren</a:t>
            </a:r>
            <a:endParaRPr lang="nl-NL" sz="900" b="1">
              <a:latin typeface="Verdana" pitchFamily="34" charset="0"/>
              <a:sym typeface="Wingdings 2" pitchFamily="18" charset="2"/>
            </a:endParaRPr>
          </a:p>
        </p:txBody>
      </p:sp>
      <p:pic>
        <p:nvPicPr>
          <p:cNvPr id="35869" name="Picture 36" descr="LLI-DUO-1-1-bovembalk"/>
          <p:cNvPicPr>
            <a:picLocks noChangeAspect="1" noChangeArrowheads="1"/>
          </p:cNvPicPr>
          <p:nvPr/>
        </p:nvPicPr>
        <p:blipFill>
          <a:blip r:embed="rId4" cstate="print"/>
          <a:srcRect/>
          <a:stretch>
            <a:fillRect/>
          </a:stretch>
        </p:blipFill>
        <p:spPr bwMode="auto">
          <a:xfrm>
            <a:off x="1358900" y="1125538"/>
            <a:ext cx="6381750" cy="276225"/>
          </a:xfrm>
          <a:prstGeom prst="rect">
            <a:avLst/>
          </a:prstGeom>
          <a:noFill/>
          <a:ln w="9525">
            <a:noFill/>
            <a:miter lim="800000"/>
            <a:headEnd/>
            <a:tailEnd/>
          </a:ln>
        </p:spPr>
      </p:pic>
      <p:sp>
        <p:nvSpPr>
          <p:cNvPr id="35870" name="Rectangle 37"/>
          <p:cNvSpPr>
            <a:spLocks noChangeArrowheads="1"/>
          </p:cNvSpPr>
          <p:nvPr/>
        </p:nvSpPr>
        <p:spPr bwMode="auto">
          <a:xfrm>
            <a:off x="1433513" y="5888038"/>
            <a:ext cx="79375" cy="74612"/>
          </a:xfrm>
          <a:prstGeom prst="rect">
            <a:avLst/>
          </a:prstGeom>
          <a:solidFill>
            <a:schemeClr val="bg1"/>
          </a:solidFill>
          <a:ln w="9525">
            <a:noFill/>
            <a:miter lim="800000"/>
            <a:headEnd/>
            <a:tailEnd/>
          </a:ln>
        </p:spPr>
        <p:txBody>
          <a:bodyPr wrap="none" anchor="ctr"/>
          <a:lstStyle/>
          <a:p>
            <a:endParaRPr lang="nl-NL"/>
          </a:p>
        </p:txBody>
      </p:sp>
      <p:sp>
        <p:nvSpPr>
          <p:cNvPr id="35871" name="Rectangle 38"/>
          <p:cNvSpPr>
            <a:spLocks noChangeArrowheads="1"/>
          </p:cNvSpPr>
          <p:nvPr/>
        </p:nvSpPr>
        <p:spPr bwMode="auto">
          <a:xfrm>
            <a:off x="684213" y="5800725"/>
            <a:ext cx="7131050" cy="569913"/>
          </a:xfrm>
          <a:prstGeom prst="rect">
            <a:avLst/>
          </a:prstGeom>
          <a:solidFill>
            <a:schemeClr val="bg1"/>
          </a:solidFill>
          <a:ln w="9525">
            <a:noFill/>
            <a:miter lim="800000"/>
            <a:headEnd/>
            <a:tailEnd/>
          </a:ln>
        </p:spPr>
        <p:txBody>
          <a:bodyPr wrap="none" anchor="ctr"/>
          <a:lstStyle/>
          <a:p>
            <a:endParaRPr lang="nl-NL"/>
          </a:p>
        </p:txBody>
      </p:sp>
      <p:sp>
        <p:nvSpPr>
          <p:cNvPr id="35872" name="Line 39"/>
          <p:cNvSpPr>
            <a:spLocks noChangeShapeType="1"/>
          </p:cNvSpPr>
          <p:nvPr/>
        </p:nvSpPr>
        <p:spPr bwMode="auto">
          <a:xfrm>
            <a:off x="1403350" y="5949950"/>
            <a:ext cx="6264275" cy="0"/>
          </a:xfrm>
          <a:prstGeom prst="line">
            <a:avLst/>
          </a:prstGeom>
          <a:noFill/>
          <a:ln w="9525">
            <a:solidFill>
              <a:schemeClr val="tx1"/>
            </a:solidFill>
            <a:round/>
            <a:headEnd/>
            <a:tailEnd/>
          </a:ln>
        </p:spPr>
        <p:txBody>
          <a:bodyPr/>
          <a:lstStyle/>
          <a:p>
            <a:endParaRPr lang="nl-NL"/>
          </a:p>
        </p:txBody>
      </p:sp>
      <p:pic>
        <p:nvPicPr>
          <p:cNvPr id="35873" name="Picture 40" descr="leeg vinkje"/>
          <p:cNvPicPr>
            <a:picLocks noChangeAspect="1" noChangeArrowheads="1"/>
          </p:cNvPicPr>
          <p:nvPr/>
        </p:nvPicPr>
        <p:blipFill>
          <a:blip r:embed="rId5" cstate="print"/>
          <a:srcRect/>
          <a:stretch>
            <a:fillRect/>
          </a:stretch>
        </p:blipFill>
        <p:spPr bwMode="auto">
          <a:xfrm>
            <a:off x="1379538" y="6021388"/>
            <a:ext cx="190500" cy="180975"/>
          </a:xfrm>
          <a:prstGeom prst="rect">
            <a:avLst/>
          </a:prstGeom>
          <a:noFill/>
          <a:ln w="9525">
            <a:noFill/>
            <a:miter lim="800000"/>
            <a:headEnd/>
            <a:tailEnd/>
          </a:ln>
        </p:spPr>
      </p:pic>
      <p:sp>
        <p:nvSpPr>
          <p:cNvPr id="35874" name="Rectangle 28"/>
          <p:cNvSpPr>
            <a:spLocks noChangeArrowheads="1"/>
          </p:cNvSpPr>
          <p:nvPr/>
        </p:nvSpPr>
        <p:spPr bwMode="auto">
          <a:xfrm>
            <a:off x="1476375" y="5949950"/>
            <a:ext cx="3203575" cy="360363"/>
          </a:xfrm>
          <a:prstGeom prst="rect">
            <a:avLst/>
          </a:prstGeom>
          <a:noFill/>
          <a:ln w="9525">
            <a:noFill/>
            <a:miter lim="800000"/>
            <a:headEnd/>
            <a:tailEnd/>
          </a:ln>
        </p:spPr>
        <p:txBody>
          <a:bodyPr wrap="none" anchor="ctr"/>
          <a:lstStyle/>
          <a:p>
            <a:r>
              <a:rPr lang="nl-NL" sz="900">
                <a:latin typeface="Verdana" pitchFamily="34" charset="0"/>
              </a:rPr>
              <a:t>DUO mag in de komende 6 maanden mijn diploma met cijfers </a:t>
            </a:r>
          </a:p>
          <a:p>
            <a:r>
              <a:rPr lang="nl-NL" sz="900">
                <a:latin typeface="Verdana" pitchFamily="34" charset="0"/>
              </a:rPr>
              <a:t>doorgeven aan ROC Eindhoven zodra deze bekend zijn</a:t>
            </a:r>
            <a:endParaRPr lang="nl-NL" sz="900">
              <a:latin typeface="Verdana" pitchFamily="34" charset="0"/>
              <a:sym typeface="Wingdings 2" pitchFamily="18" charset="2"/>
            </a:endParaRPr>
          </a:p>
        </p:txBody>
      </p:sp>
      <p:pic>
        <p:nvPicPr>
          <p:cNvPr id="35875" name="Picture 41" descr="bevestigen-annuleren"/>
          <p:cNvPicPr>
            <a:picLocks noChangeAspect="1" noChangeArrowheads="1"/>
          </p:cNvPicPr>
          <p:nvPr/>
        </p:nvPicPr>
        <p:blipFill>
          <a:blip r:embed="rId6" cstate="print"/>
          <a:srcRect/>
          <a:stretch>
            <a:fillRect/>
          </a:stretch>
        </p:blipFill>
        <p:spPr bwMode="auto">
          <a:xfrm>
            <a:off x="5580063" y="6021388"/>
            <a:ext cx="1895475" cy="323850"/>
          </a:xfrm>
          <a:prstGeom prst="rect">
            <a:avLst/>
          </a:prstGeom>
          <a:noFill/>
          <a:ln w="9525">
            <a:noFill/>
            <a:miter lim="800000"/>
            <a:headEnd/>
            <a:tailEnd/>
          </a:ln>
        </p:spPr>
      </p:pic>
      <p:sp>
        <p:nvSpPr>
          <p:cNvPr id="35876" name="Rectangle 42"/>
          <p:cNvSpPr>
            <a:spLocks noChangeArrowheads="1"/>
          </p:cNvSpPr>
          <p:nvPr/>
        </p:nvSpPr>
        <p:spPr bwMode="auto">
          <a:xfrm>
            <a:off x="1331913" y="4127500"/>
            <a:ext cx="1582737" cy="165100"/>
          </a:xfrm>
          <a:prstGeom prst="rect">
            <a:avLst/>
          </a:prstGeom>
          <a:noFill/>
          <a:ln w="9525">
            <a:noFill/>
            <a:miter lim="800000"/>
            <a:headEnd/>
            <a:tailEnd/>
          </a:ln>
        </p:spPr>
        <p:txBody>
          <a:bodyPr wrap="none" anchor="ctr"/>
          <a:lstStyle/>
          <a:p>
            <a:r>
              <a:rPr lang="nl-NL" sz="900">
                <a:latin typeface="Verdana" pitchFamily="34" charset="0"/>
              </a:rPr>
              <a:t>Leeuwarderstraat 6</a:t>
            </a:r>
          </a:p>
        </p:txBody>
      </p:sp>
      <p:sp>
        <p:nvSpPr>
          <p:cNvPr id="35877" name="Rectangle 43"/>
          <p:cNvSpPr>
            <a:spLocks noChangeArrowheads="1"/>
          </p:cNvSpPr>
          <p:nvPr/>
        </p:nvSpPr>
        <p:spPr bwMode="auto">
          <a:xfrm>
            <a:off x="1333500" y="4343400"/>
            <a:ext cx="1582738" cy="165100"/>
          </a:xfrm>
          <a:prstGeom prst="rect">
            <a:avLst/>
          </a:prstGeom>
          <a:noFill/>
          <a:ln w="9525">
            <a:noFill/>
            <a:miter lim="800000"/>
            <a:headEnd/>
            <a:tailEnd/>
          </a:ln>
        </p:spPr>
        <p:txBody>
          <a:bodyPr wrap="none" anchor="ctr"/>
          <a:lstStyle/>
          <a:p>
            <a:r>
              <a:rPr lang="nl-NL" sz="900">
                <a:latin typeface="Verdana" pitchFamily="34" charset="0"/>
              </a:rPr>
              <a:t>9718 HX, Groningen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6092825"/>
            <a:ext cx="9144000" cy="172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6866" name="Picture 2"/>
          <p:cNvPicPr>
            <a:picLocks noChangeAspect="1" noChangeArrowheads="1"/>
          </p:cNvPicPr>
          <p:nvPr/>
        </p:nvPicPr>
        <p:blipFill>
          <a:blip r:embed="rId2" cstate="print"/>
          <a:srcRect l="17192" t="9241" r="15083" b="5081"/>
          <a:stretch>
            <a:fillRect/>
          </a:stretch>
        </p:blipFill>
        <p:spPr bwMode="auto">
          <a:xfrm>
            <a:off x="0" y="-1900238"/>
            <a:ext cx="9144000" cy="7231063"/>
          </a:xfrm>
          <a:prstGeom prst="rect">
            <a:avLst/>
          </a:prstGeom>
          <a:noFill/>
          <a:ln w="9525">
            <a:noFill/>
            <a:miter lim="800000"/>
            <a:headEnd/>
            <a:tailEnd/>
          </a:ln>
        </p:spPr>
      </p:pic>
      <p:pic>
        <p:nvPicPr>
          <p:cNvPr id="36867" name="Picture 4"/>
          <p:cNvPicPr>
            <a:picLocks noChangeAspect="1" noChangeArrowheads="1"/>
          </p:cNvPicPr>
          <p:nvPr/>
        </p:nvPicPr>
        <p:blipFill>
          <a:blip r:embed="rId3" cstate="print"/>
          <a:srcRect l="5057" r="12711"/>
          <a:stretch>
            <a:fillRect/>
          </a:stretch>
        </p:blipFill>
        <p:spPr bwMode="auto">
          <a:xfrm>
            <a:off x="2627313" y="3933825"/>
            <a:ext cx="5819775" cy="1743075"/>
          </a:xfrm>
          <a:prstGeom prst="rect">
            <a:avLst/>
          </a:prstGeom>
          <a:noFill/>
          <a:ln w="9525">
            <a:noFill/>
            <a:miter lim="800000"/>
            <a:headEnd/>
            <a:tailEnd/>
          </a:ln>
        </p:spPr>
      </p:pic>
      <p:pic>
        <p:nvPicPr>
          <p:cNvPr id="36868" name="Picture 5"/>
          <p:cNvPicPr>
            <a:picLocks noChangeAspect="1" noChangeArrowheads="1"/>
          </p:cNvPicPr>
          <p:nvPr/>
        </p:nvPicPr>
        <p:blipFill>
          <a:blip r:embed="rId4" cstate="print"/>
          <a:srcRect/>
          <a:stretch>
            <a:fillRect/>
          </a:stretch>
        </p:blipFill>
        <p:spPr bwMode="auto">
          <a:xfrm>
            <a:off x="3492500" y="5662613"/>
            <a:ext cx="5524500" cy="2143125"/>
          </a:xfrm>
          <a:prstGeom prst="rect">
            <a:avLst/>
          </a:prstGeom>
          <a:noFill/>
          <a:ln w="9525">
            <a:noFill/>
            <a:miter lim="800000"/>
            <a:headEnd/>
            <a:tailEnd/>
          </a:ln>
        </p:spPr>
      </p:pic>
      <p:pic>
        <p:nvPicPr>
          <p:cNvPr id="36869" name="Picture 7"/>
          <p:cNvPicPr>
            <a:picLocks noChangeAspect="1" noChangeArrowheads="1"/>
          </p:cNvPicPr>
          <p:nvPr/>
        </p:nvPicPr>
        <p:blipFill>
          <a:blip r:embed="rId5" cstate="print"/>
          <a:srcRect/>
          <a:stretch>
            <a:fillRect/>
          </a:stretch>
        </p:blipFill>
        <p:spPr bwMode="auto">
          <a:xfrm>
            <a:off x="3708400" y="115888"/>
            <a:ext cx="4391025" cy="5329237"/>
          </a:xfrm>
          <a:prstGeom prst="rect">
            <a:avLst/>
          </a:prstGeom>
          <a:solidFill>
            <a:schemeClr val="bg2"/>
          </a:solidFill>
          <a:ln w="9525">
            <a:noFill/>
            <a:miter lim="800000"/>
            <a:headEnd/>
            <a:tailEnd/>
          </a:ln>
        </p:spPr>
      </p:pic>
      <p:pic>
        <p:nvPicPr>
          <p:cNvPr id="36870" name="Picture 6"/>
          <p:cNvPicPr>
            <a:picLocks noChangeAspect="1" noChangeArrowheads="1"/>
          </p:cNvPicPr>
          <p:nvPr/>
        </p:nvPicPr>
        <p:blipFill>
          <a:blip r:embed="rId6" cstate="print"/>
          <a:srcRect/>
          <a:stretch>
            <a:fillRect/>
          </a:stretch>
        </p:blipFill>
        <p:spPr bwMode="auto">
          <a:xfrm>
            <a:off x="5013325" y="238125"/>
            <a:ext cx="3533775" cy="180975"/>
          </a:xfrm>
          <a:prstGeom prst="rect">
            <a:avLst/>
          </a:prstGeom>
          <a:noFill/>
          <a:ln w="9525">
            <a:noFill/>
            <a:miter lim="800000"/>
            <a:headEnd/>
            <a:tailEnd/>
          </a:ln>
        </p:spPr>
      </p:pic>
      <p:sp>
        <p:nvSpPr>
          <p:cNvPr id="21" name="Rectangle 20"/>
          <p:cNvSpPr/>
          <p:nvPr/>
        </p:nvSpPr>
        <p:spPr>
          <a:xfrm>
            <a:off x="6948488" y="176213"/>
            <a:ext cx="1511300" cy="21590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1100" b="1" dirty="0">
                <a:solidFill>
                  <a:schemeClr val="accent1"/>
                </a:solidFill>
              </a:rPr>
              <a:t>1986 82 028</a:t>
            </a:r>
          </a:p>
        </p:txBody>
      </p:sp>
      <p:pic>
        <p:nvPicPr>
          <p:cNvPr id="36872" name="Picture 8"/>
          <p:cNvPicPr>
            <a:picLocks noChangeAspect="1" noChangeArrowheads="1"/>
          </p:cNvPicPr>
          <p:nvPr/>
        </p:nvPicPr>
        <p:blipFill>
          <a:blip r:embed="rId7" cstate="print"/>
          <a:srcRect/>
          <a:stretch>
            <a:fillRect/>
          </a:stretch>
        </p:blipFill>
        <p:spPr bwMode="auto">
          <a:xfrm>
            <a:off x="3611563" y="5697538"/>
            <a:ext cx="3887787" cy="1030287"/>
          </a:xfrm>
          <a:prstGeom prst="rect">
            <a:avLst/>
          </a:prstGeom>
          <a:noFill/>
          <a:ln w="9525">
            <a:noFill/>
            <a:miter lim="800000"/>
            <a:headEnd/>
            <a:tailEnd/>
          </a:ln>
        </p:spPr>
      </p:pic>
      <p:pic>
        <p:nvPicPr>
          <p:cNvPr id="36873" name="Picture 9"/>
          <p:cNvPicPr>
            <a:picLocks noChangeAspect="1" noChangeArrowheads="1"/>
          </p:cNvPicPr>
          <p:nvPr/>
        </p:nvPicPr>
        <p:blipFill>
          <a:blip r:embed="rId8" cstate="print"/>
          <a:srcRect l="47192"/>
          <a:stretch>
            <a:fillRect/>
          </a:stretch>
        </p:blipFill>
        <p:spPr bwMode="auto">
          <a:xfrm>
            <a:off x="8048625" y="6237288"/>
            <a:ext cx="971550" cy="307975"/>
          </a:xfrm>
          <a:prstGeom prst="rect">
            <a:avLst/>
          </a:prstGeom>
          <a:noFill/>
          <a:ln w="9525">
            <a:noFill/>
            <a:miter lim="800000"/>
            <a:headEnd/>
            <a:tailEnd/>
          </a:ln>
        </p:spPr>
      </p:pic>
      <p:pic>
        <p:nvPicPr>
          <p:cNvPr id="36874" name="Picture 10"/>
          <p:cNvPicPr>
            <a:picLocks noChangeAspect="1" noChangeArrowheads="1"/>
          </p:cNvPicPr>
          <p:nvPr/>
        </p:nvPicPr>
        <p:blipFill>
          <a:blip r:embed="rId9" cstate="print"/>
          <a:srcRect/>
          <a:stretch>
            <a:fillRect/>
          </a:stretch>
        </p:blipFill>
        <p:spPr bwMode="auto">
          <a:xfrm>
            <a:off x="8504238" y="6697663"/>
            <a:ext cx="639762" cy="160337"/>
          </a:xfrm>
          <a:prstGeom prst="rect">
            <a:avLst/>
          </a:prstGeom>
          <a:noFill/>
          <a:ln w="9525">
            <a:noFill/>
            <a:miter lim="800000"/>
            <a:headEnd/>
            <a:tailEnd/>
          </a:ln>
        </p:spPr>
      </p:pic>
      <p:sp>
        <p:nvSpPr>
          <p:cNvPr id="42" name="Rectangle 41"/>
          <p:cNvSpPr/>
          <p:nvPr/>
        </p:nvSpPr>
        <p:spPr>
          <a:xfrm>
            <a:off x="7234238" y="1603375"/>
            <a:ext cx="576262" cy="144463"/>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43" name="Rectangle 42"/>
          <p:cNvSpPr/>
          <p:nvPr/>
        </p:nvSpPr>
        <p:spPr>
          <a:xfrm>
            <a:off x="7235825" y="3141663"/>
            <a:ext cx="576263" cy="142875"/>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44" name="Rectangle 43"/>
          <p:cNvSpPr/>
          <p:nvPr/>
        </p:nvSpPr>
        <p:spPr>
          <a:xfrm>
            <a:off x="7235825" y="3403600"/>
            <a:ext cx="576263" cy="144463"/>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pic>
        <p:nvPicPr>
          <p:cNvPr id="36878" name="Picture 9"/>
          <p:cNvPicPr>
            <a:picLocks noChangeAspect="1" noChangeArrowheads="1"/>
          </p:cNvPicPr>
          <p:nvPr/>
        </p:nvPicPr>
        <p:blipFill>
          <a:blip r:embed="rId8" cstate="print"/>
          <a:srcRect r="49123" b="6474"/>
          <a:stretch>
            <a:fillRect/>
          </a:stretch>
        </p:blipFill>
        <p:spPr bwMode="auto">
          <a:xfrm>
            <a:off x="8083550" y="5949950"/>
            <a:ext cx="936625" cy="287338"/>
          </a:xfrm>
          <a:prstGeom prst="rect">
            <a:avLst/>
          </a:prstGeom>
          <a:noFill/>
          <a:ln w="9525">
            <a:noFill/>
            <a:miter lim="800000"/>
            <a:headEnd/>
            <a:tailEnd/>
          </a:ln>
        </p:spPr>
      </p:pic>
      <p:sp>
        <p:nvSpPr>
          <p:cNvPr id="55" name="Rectangle 54"/>
          <p:cNvSpPr/>
          <p:nvPr/>
        </p:nvSpPr>
        <p:spPr>
          <a:xfrm>
            <a:off x="7261225" y="5732463"/>
            <a:ext cx="576263" cy="144462"/>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56" name="Rectangle 55"/>
          <p:cNvSpPr/>
          <p:nvPr/>
        </p:nvSpPr>
        <p:spPr>
          <a:xfrm>
            <a:off x="7270750" y="5995988"/>
            <a:ext cx="576263" cy="144462"/>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57" name="Rectangle 56"/>
          <p:cNvSpPr/>
          <p:nvPr/>
        </p:nvSpPr>
        <p:spPr>
          <a:xfrm>
            <a:off x="7283450" y="6284913"/>
            <a:ext cx="576263" cy="144462"/>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58" name="Rectangle 57"/>
          <p:cNvSpPr/>
          <p:nvPr/>
        </p:nvSpPr>
        <p:spPr>
          <a:xfrm>
            <a:off x="7283450" y="6537325"/>
            <a:ext cx="576263" cy="144463"/>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bg1"/>
                </a:solidFill>
              </a:rPr>
              <a:t>Zelf</a:t>
            </a:r>
          </a:p>
        </p:txBody>
      </p:sp>
      <p:sp>
        <p:nvSpPr>
          <p:cNvPr id="59" name="Rectangle 58"/>
          <p:cNvSpPr/>
          <p:nvPr/>
        </p:nvSpPr>
        <p:spPr>
          <a:xfrm>
            <a:off x="3738563" y="401638"/>
            <a:ext cx="4968875" cy="54927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00" b="1">
                <a:solidFill>
                  <a:srgbClr val="5283BE"/>
                </a:solidFill>
                <a:cs typeface="Arial" charset="0"/>
              </a:rPr>
              <a:t>Welkom Sara, Vul svp je persoonsgegevens in.</a:t>
            </a:r>
          </a:p>
          <a:p>
            <a:pPr>
              <a:defRPr/>
            </a:pPr>
            <a:r>
              <a:rPr lang="nl-NL" sz="1000" b="1">
                <a:solidFill>
                  <a:srgbClr val="5283BE"/>
                </a:solidFill>
                <a:cs typeface="Arial" charset="0"/>
              </a:rPr>
              <a:t>De vooringevulde gegevens zijn geïmporteerd uit het GBA. </a:t>
            </a:r>
          </a:p>
          <a:p>
            <a:pPr>
              <a:defRPr/>
            </a:pPr>
            <a:r>
              <a:rPr lang="nl-NL" sz="1000" b="1">
                <a:solidFill>
                  <a:srgbClr val="5283BE"/>
                </a:solidFill>
                <a:cs typeface="Arial" charset="0"/>
              </a:rPr>
              <a:t>Je kunt de vooringevulde gegevens niet wijzigen. Velden met een * zijn verplicht.</a:t>
            </a:r>
          </a:p>
        </p:txBody>
      </p:sp>
      <p:sp>
        <p:nvSpPr>
          <p:cNvPr id="36884" name="TextBox 60"/>
          <p:cNvSpPr txBox="1">
            <a:spLocks noChangeArrowheads="1"/>
          </p:cNvSpPr>
          <p:nvPr/>
        </p:nvSpPr>
        <p:spPr bwMode="auto">
          <a:xfrm>
            <a:off x="5730875" y="1600200"/>
            <a:ext cx="288925" cy="138113"/>
          </a:xfrm>
          <a:prstGeom prst="rect">
            <a:avLst/>
          </a:prstGeom>
          <a:solidFill>
            <a:schemeClr val="bg1"/>
          </a:solidFill>
          <a:ln w="9525">
            <a:noFill/>
            <a:miter lim="800000"/>
            <a:headEnd/>
            <a:tailEnd/>
          </a:ln>
        </p:spPr>
        <p:txBody>
          <a:bodyPr lIns="0" tIns="0" rIns="0" bIns="0"/>
          <a:lstStyle/>
          <a:p>
            <a:endParaRPr lang="nl-NL" sz="1000" b="1">
              <a:solidFill>
                <a:srgbClr val="5E8BC2"/>
              </a:solidFill>
              <a:latin typeface="Candara" pitchFamily="34" charset="0"/>
            </a:endParaRPr>
          </a:p>
        </p:txBody>
      </p:sp>
      <p:sp>
        <p:nvSpPr>
          <p:cNvPr id="36885" name="TextBox 59"/>
          <p:cNvSpPr txBox="1">
            <a:spLocks noChangeArrowheads="1"/>
          </p:cNvSpPr>
          <p:nvPr/>
        </p:nvSpPr>
        <p:spPr bwMode="auto">
          <a:xfrm>
            <a:off x="5724525" y="1604963"/>
            <a:ext cx="1439863" cy="168275"/>
          </a:xfrm>
          <a:prstGeom prst="rect">
            <a:avLst/>
          </a:prstGeom>
          <a:noFill/>
          <a:ln w="9525">
            <a:noFill/>
            <a:miter lim="800000"/>
            <a:headEnd/>
            <a:tailEnd/>
          </a:ln>
        </p:spPr>
        <p:txBody>
          <a:bodyPr lIns="0" tIns="0" rIns="0" bIns="0"/>
          <a:lstStyle/>
          <a:p>
            <a:r>
              <a:rPr lang="nl-NL" sz="1000" b="1">
                <a:solidFill>
                  <a:srgbClr val="5E8BC2"/>
                </a:solidFill>
                <a:latin typeface="Candara" pitchFamily="34" charset="0"/>
              </a:rPr>
              <a:t>Sara</a:t>
            </a:r>
          </a:p>
        </p:txBody>
      </p:sp>
      <p:sp>
        <p:nvSpPr>
          <p:cNvPr id="36886" name="TextBox 45"/>
          <p:cNvSpPr txBox="1">
            <a:spLocks noChangeArrowheads="1"/>
          </p:cNvSpPr>
          <p:nvPr/>
        </p:nvSpPr>
        <p:spPr bwMode="auto">
          <a:xfrm>
            <a:off x="5764213" y="3159125"/>
            <a:ext cx="1111250" cy="125413"/>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Dongen</a:t>
            </a:r>
          </a:p>
        </p:txBody>
      </p:sp>
      <p:sp>
        <p:nvSpPr>
          <p:cNvPr id="36887" name="TextBox 46"/>
          <p:cNvSpPr txBox="1">
            <a:spLocks noChangeArrowheads="1"/>
          </p:cNvSpPr>
          <p:nvPr/>
        </p:nvSpPr>
        <p:spPr bwMode="auto">
          <a:xfrm>
            <a:off x="5783263" y="3433763"/>
            <a:ext cx="287337" cy="139700"/>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van</a:t>
            </a:r>
          </a:p>
        </p:txBody>
      </p:sp>
      <p:sp>
        <p:nvSpPr>
          <p:cNvPr id="36888" name="TextBox 62"/>
          <p:cNvSpPr txBox="1">
            <a:spLocks noChangeArrowheads="1"/>
          </p:cNvSpPr>
          <p:nvPr/>
        </p:nvSpPr>
        <p:spPr bwMode="auto">
          <a:xfrm>
            <a:off x="5776913" y="6280150"/>
            <a:ext cx="1292225" cy="155575"/>
          </a:xfrm>
          <a:prstGeom prst="rect">
            <a:avLst/>
          </a:prstGeom>
          <a:solidFill>
            <a:schemeClr val="bg1"/>
          </a:solidFill>
          <a:ln w="9525">
            <a:noFill/>
            <a:miter lim="800000"/>
            <a:headEnd/>
            <a:tailEnd/>
          </a:ln>
        </p:spPr>
        <p:txBody>
          <a:bodyPr lIns="0" tIns="0" rIns="0" bIns="0"/>
          <a:lstStyle/>
          <a:p>
            <a:endParaRPr lang="nl-NL" sz="900" b="1">
              <a:solidFill>
                <a:srgbClr val="5E8BC2"/>
              </a:solidFill>
              <a:latin typeface="Candara" pitchFamily="34" charset="0"/>
            </a:endParaRPr>
          </a:p>
        </p:txBody>
      </p:sp>
      <p:sp>
        <p:nvSpPr>
          <p:cNvPr id="36889" name="TextBox 61"/>
          <p:cNvSpPr txBox="1">
            <a:spLocks noChangeArrowheads="1"/>
          </p:cNvSpPr>
          <p:nvPr/>
        </p:nvSpPr>
        <p:spPr bwMode="auto">
          <a:xfrm>
            <a:off x="5765800" y="6280150"/>
            <a:ext cx="1290638" cy="155575"/>
          </a:xfrm>
          <a:prstGeom prst="rect">
            <a:avLst/>
          </a:prstGeom>
          <a:solidFill>
            <a:schemeClr val="bg1"/>
          </a:solidFill>
          <a:ln w="9525">
            <a:noFill/>
            <a:miter lim="800000"/>
            <a:headEnd/>
            <a:tailEnd/>
          </a:ln>
        </p:spPr>
        <p:txBody>
          <a:bodyPr lIns="0" tIns="0" rIns="0" bIns="0"/>
          <a:lstStyle/>
          <a:p>
            <a:r>
              <a:rPr lang="nl-NL" sz="900" b="1">
                <a:solidFill>
                  <a:srgbClr val="5E8BC2"/>
                </a:solidFill>
                <a:latin typeface="Candara" pitchFamily="34" charset="0"/>
              </a:rPr>
              <a:t>Sara.Jansen@gmail.com</a:t>
            </a:r>
          </a:p>
        </p:txBody>
      </p:sp>
      <p:sp>
        <p:nvSpPr>
          <p:cNvPr id="36890" name="TextBox 64"/>
          <p:cNvSpPr txBox="1">
            <a:spLocks noChangeArrowheads="1"/>
          </p:cNvSpPr>
          <p:nvPr/>
        </p:nvSpPr>
        <p:spPr bwMode="auto">
          <a:xfrm>
            <a:off x="5799138" y="6589713"/>
            <a:ext cx="1290637" cy="101600"/>
          </a:xfrm>
          <a:prstGeom prst="rect">
            <a:avLst/>
          </a:prstGeom>
          <a:solidFill>
            <a:schemeClr val="bg1"/>
          </a:solidFill>
          <a:ln w="9525">
            <a:noFill/>
            <a:miter lim="800000"/>
            <a:headEnd/>
            <a:tailEnd/>
          </a:ln>
        </p:spPr>
        <p:txBody>
          <a:bodyPr lIns="0" tIns="0" rIns="0" bIns="0"/>
          <a:lstStyle/>
          <a:p>
            <a:endParaRPr lang="nl-NL" sz="900" b="1">
              <a:solidFill>
                <a:srgbClr val="5E8BC2"/>
              </a:solidFill>
              <a:latin typeface="Candara" pitchFamily="34" charset="0"/>
            </a:endParaRPr>
          </a:p>
        </p:txBody>
      </p:sp>
      <p:sp>
        <p:nvSpPr>
          <p:cNvPr id="36891" name="TextBox 65"/>
          <p:cNvSpPr txBox="1">
            <a:spLocks noChangeArrowheads="1"/>
          </p:cNvSpPr>
          <p:nvPr/>
        </p:nvSpPr>
        <p:spPr bwMode="auto">
          <a:xfrm>
            <a:off x="5764213" y="6010275"/>
            <a:ext cx="1290637" cy="155575"/>
          </a:xfrm>
          <a:prstGeom prst="rect">
            <a:avLst/>
          </a:prstGeom>
          <a:solidFill>
            <a:schemeClr val="bg1"/>
          </a:solidFill>
          <a:ln w="9525">
            <a:noFill/>
            <a:miter lim="800000"/>
            <a:headEnd/>
            <a:tailEnd/>
          </a:ln>
        </p:spPr>
        <p:txBody>
          <a:bodyPr lIns="0" tIns="0" rIns="0" bIns="0"/>
          <a:lstStyle/>
          <a:p>
            <a:endParaRPr lang="nl-NL" sz="900" b="1">
              <a:solidFill>
                <a:srgbClr val="5E8BC2"/>
              </a:solidFill>
              <a:latin typeface="Candara" pitchFamily="34" charset="0"/>
            </a:endParaRPr>
          </a:p>
        </p:txBody>
      </p:sp>
      <p:sp>
        <p:nvSpPr>
          <p:cNvPr id="36892" name="TextBox 66"/>
          <p:cNvSpPr txBox="1">
            <a:spLocks noChangeArrowheads="1"/>
          </p:cNvSpPr>
          <p:nvPr/>
        </p:nvSpPr>
        <p:spPr bwMode="auto">
          <a:xfrm>
            <a:off x="5788025" y="5783263"/>
            <a:ext cx="1290638" cy="93662"/>
          </a:xfrm>
          <a:prstGeom prst="rect">
            <a:avLst/>
          </a:prstGeom>
          <a:solidFill>
            <a:schemeClr val="bg1"/>
          </a:solidFill>
          <a:ln w="9525">
            <a:noFill/>
            <a:miter lim="800000"/>
            <a:headEnd/>
            <a:tailEnd/>
          </a:ln>
        </p:spPr>
        <p:txBody>
          <a:bodyPr lIns="0" tIns="0" rIns="0" bIns="0"/>
          <a:lstStyle/>
          <a:p>
            <a:endParaRPr lang="nl-NL" sz="900" b="1">
              <a:solidFill>
                <a:srgbClr val="5E8BC2"/>
              </a:solidFill>
              <a:latin typeface="Candara" pitchFamily="34" charset="0"/>
            </a:endParaRPr>
          </a:p>
        </p:txBody>
      </p:sp>
      <p:sp>
        <p:nvSpPr>
          <p:cNvPr id="36893" name="TextBox 50"/>
          <p:cNvSpPr txBox="1">
            <a:spLocks noChangeArrowheads="1"/>
          </p:cNvSpPr>
          <p:nvPr/>
        </p:nvSpPr>
        <p:spPr bwMode="auto">
          <a:xfrm>
            <a:off x="5767388" y="5751513"/>
            <a:ext cx="1112837" cy="125412"/>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050-54545463</a:t>
            </a:r>
          </a:p>
        </p:txBody>
      </p:sp>
      <p:sp>
        <p:nvSpPr>
          <p:cNvPr id="36894" name="TextBox 53"/>
          <p:cNvSpPr txBox="1">
            <a:spLocks noChangeArrowheads="1"/>
          </p:cNvSpPr>
          <p:nvPr/>
        </p:nvSpPr>
        <p:spPr bwMode="auto">
          <a:xfrm>
            <a:off x="5780088" y="6021388"/>
            <a:ext cx="1112837" cy="125412"/>
          </a:xfrm>
          <a:prstGeom prst="rect">
            <a:avLst/>
          </a:prstGeom>
          <a:solidFill>
            <a:schemeClr val="bg1"/>
          </a:solidFill>
          <a:ln w="9525">
            <a:noFill/>
            <a:miter lim="800000"/>
            <a:headEnd/>
            <a:tailEnd/>
          </a:ln>
        </p:spPr>
        <p:txBody>
          <a:bodyPr lIns="0" tIns="0" rIns="0" bIns="0"/>
          <a:lstStyle/>
          <a:p>
            <a:r>
              <a:rPr lang="nl-NL" sz="1000" b="1">
                <a:solidFill>
                  <a:srgbClr val="5E8BC2"/>
                </a:solidFill>
                <a:latin typeface="Candara" pitchFamily="34" charset="0"/>
              </a:rPr>
              <a:t>06-54321234</a:t>
            </a:r>
          </a:p>
        </p:txBody>
      </p:sp>
      <p:sp>
        <p:nvSpPr>
          <p:cNvPr id="36895" name="TextBox 63"/>
          <p:cNvSpPr txBox="1">
            <a:spLocks noChangeArrowheads="1"/>
          </p:cNvSpPr>
          <p:nvPr/>
        </p:nvSpPr>
        <p:spPr bwMode="auto">
          <a:xfrm>
            <a:off x="5751513" y="6553200"/>
            <a:ext cx="1290637" cy="155575"/>
          </a:xfrm>
          <a:prstGeom prst="rect">
            <a:avLst/>
          </a:prstGeom>
          <a:solidFill>
            <a:schemeClr val="bg1"/>
          </a:solidFill>
          <a:ln w="9525">
            <a:noFill/>
            <a:miter lim="800000"/>
            <a:headEnd/>
            <a:tailEnd/>
          </a:ln>
        </p:spPr>
        <p:txBody>
          <a:bodyPr lIns="0" tIns="0" rIns="0" bIns="0"/>
          <a:lstStyle/>
          <a:p>
            <a:r>
              <a:rPr lang="nl-NL" sz="900" b="1">
                <a:solidFill>
                  <a:srgbClr val="5E8BC2"/>
                </a:solidFill>
                <a:latin typeface="Candara" pitchFamily="34" charset="0"/>
              </a:rPr>
              <a:t>Sara.Jansen@gmail.com</a:t>
            </a:r>
          </a:p>
        </p:txBody>
      </p:sp>
      <p:sp>
        <p:nvSpPr>
          <p:cNvPr id="68" name="Right Arrow 67"/>
          <p:cNvSpPr/>
          <p:nvPr/>
        </p:nvSpPr>
        <p:spPr>
          <a:xfrm rot="19869312">
            <a:off x="8286750" y="6323013"/>
            <a:ext cx="431800" cy="288925"/>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0" name="Rectangle 69"/>
          <p:cNvSpPr/>
          <p:nvPr/>
        </p:nvSpPr>
        <p:spPr>
          <a:xfrm>
            <a:off x="5651500" y="981075"/>
            <a:ext cx="151288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50" dirty="0">
                <a:solidFill>
                  <a:schemeClr val="accent1">
                    <a:lumMod val="75000"/>
                  </a:schemeClr>
                </a:solidFill>
              </a:rPr>
              <a:t>Jansen</a:t>
            </a:r>
          </a:p>
        </p:txBody>
      </p:sp>
      <p:sp>
        <p:nvSpPr>
          <p:cNvPr id="74" name="Rectangle 73"/>
          <p:cNvSpPr/>
          <p:nvPr/>
        </p:nvSpPr>
        <p:spPr>
          <a:xfrm>
            <a:off x="5638800" y="1228725"/>
            <a:ext cx="151288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nl-NL" sz="1050" dirty="0">
                <a:solidFill>
                  <a:schemeClr val="accent1">
                    <a:lumMod val="75000"/>
                  </a:schemeClr>
                </a:solidFill>
              </a:rPr>
              <a:t>-</a:t>
            </a:r>
          </a:p>
        </p:txBody>
      </p:sp>
      <p:pic>
        <p:nvPicPr>
          <p:cNvPr id="36899" name="Picture 4"/>
          <p:cNvPicPr>
            <a:picLocks noChangeAspect="1" noChangeArrowheads="1"/>
          </p:cNvPicPr>
          <p:nvPr/>
        </p:nvPicPr>
        <p:blipFill>
          <a:blip r:embed="rId10" cstate="print"/>
          <a:srcRect/>
          <a:stretch>
            <a:fillRect/>
          </a:stretch>
        </p:blipFill>
        <p:spPr bwMode="auto">
          <a:xfrm>
            <a:off x="3779838" y="1557338"/>
            <a:ext cx="4457700" cy="1019175"/>
          </a:xfrm>
          <a:prstGeom prst="rect">
            <a:avLst/>
          </a:prstGeom>
          <a:noFill/>
          <a:ln w="9525">
            <a:noFill/>
            <a:miter lim="800000"/>
            <a:headEnd/>
            <a:tailEnd/>
          </a:ln>
        </p:spPr>
      </p:pic>
      <p:pic>
        <p:nvPicPr>
          <p:cNvPr id="36900" name="Picture 6"/>
          <p:cNvPicPr>
            <a:picLocks noChangeAspect="1" noChangeArrowheads="1"/>
          </p:cNvPicPr>
          <p:nvPr/>
        </p:nvPicPr>
        <p:blipFill>
          <a:blip r:embed="rId11" cstate="print"/>
          <a:srcRect/>
          <a:stretch>
            <a:fillRect/>
          </a:stretch>
        </p:blipFill>
        <p:spPr bwMode="auto">
          <a:xfrm>
            <a:off x="3760788" y="2603500"/>
            <a:ext cx="4305300" cy="228600"/>
          </a:xfrm>
          <a:prstGeom prst="rect">
            <a:avLst/>
          </a:prstGeom>
          <a:noFill/>
          <a:ln w="9525">
            <a:noFill/>
            <a:miter lim="800000"/>
            <a:headEnd/>
            <a:tailEnd/>
          </a:ln>
        </p:spPr>
      </p:pic>
      <p:sp>
        <p:nvSpPr>
          <p:cNvPr id="79" name="Rectangle 78"/>
          <p:cNvSpPr/>
          <p:nvPr/>
        </p:nvSpPr>
        <p:spPr>
          <a:xfrm>
            <a:off x="5657850" y="1484313"/>
            <a:ext cx="15113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50" dirty="0">
                <a:solidFill>
                  <a:schemeClr val="accent1">
                    <a:lumMod val="75000"/>
                  </a:schemeClr>
                </a:solidFill>
              </a:rPr>
              <a:t>Sara Catharina</a:t>
            </a:r>
          </a:p>
        </p:txBody>
      </p:sp>
      <p:sp>
        <p:nvSpPr>
          <p:cNvPr id="80" name="Rectangle 79"/>
          <p:cNvSpPr/>
          <p:nvPr/>
        </p:nvSpPr>
        <p:spPr>
          <a:xfrm>
            <a:off x="5667375" y="1744663"/>
            <a:ext cx="15113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50" dirty="0">
                <a:solidFill>
                  <a:schemeClr val="accent1">
                    <a:lumMod val="75000"/>
                  </a:schemeClr>
                </a:solidFill>
              </a:rPr>
              <a:t>Vrouw</a:t>
            </a:r>
          </a:p>
        </p:txBody>
      </p:sp>
      <p:sp>
        <p:nvSpPr>
          <p:cNvPr id="81" name="Rectangle 80"/>
          <p:cNvSpPr/>
          <p:nvPr/>
        </p:nvSpPr>
        <p:spPr>
          <a:xfrm>
            <a:off x="5651500" y="2017713"/>
            <a:ext cx="1800225"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50" dirty="0">
                <a:solidFill>
                  <a:schemeClr val="accent1">
                    <a:lumMod val="75000"/>
                  </a:schemeClr>
                </a:solidFill>
              </a:rPr>
              <a:t>24-11-1995</a:t>
            </a:r>
          </a:p>
        </p:txBody>
      </p:sp>
      <p:sp>
        <p:nvSpPr>
          <p:cNvPr id="82" name="Rectangle 81"/>
          <p:cNvSpPr/>
          <p:nvPr/>
        </p:nvSpPr>
        <p:spPr>
          <a:xfrm>
            <a:off x="5648325" y="2286000"/>
            <a:ext cx="18002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1050" dirty="0">
                <a:solidFill>
                  <a:schemeClr val="accent1">
                    <a:lumMod val="75000"/>
                  </a:schemeClr>
                </a:solidFill>
              </a:rPr>
              <a:t>Groningen</a:t>
            </a:r>
          </a:p>
        </p:txBody>
      </p:sp>
      <p:sp>
        <p:nvSpPr>
          <p:cNvPr id="83" name="Rectangle 82"/>
          <p:cNvSpPr/>
          <p:nvPr/>
        </p:nvSpPr>
        <p:spPr>
          <a:xfrm>
            <a:off x="4427538" y="1557338"/>
            <a:ext cx="2889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4" name="Rectangle 83"/>
          <p:cNvSpPr/>
          <p:nvPr/>
        </p:nvSpPr>
        <p:spPr>
          <a:xfrm>
            <a:off x="4427538" y="1773238"/>
            <a:ext cx="2889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5" name="Rectangle 84"/>
          <p:cNvSpPr/>
          <p:nvPr/>
        </p:nvSpPr>
        <p:spPr>
          <a:xfrm>
            <a:off x="4643438" y="2060575"/>
            <a:ext cx="2889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6" name="Rectangle 85"/>
          <p:cNvSpPr/>
          <p:nvPr/>
        </p:nvSpPr>
        <p:spPr>
          <a:xfrm>
            <a:off x="4579938" y="1709738"/>
            <a:ext cx="2889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7" name="Rectangle 86"/>
          <p:cNvSpPr/>
          <p:nvPr/>
        </p:nvSpPr>
        <p:spPr>
          <a:xfrm>
            <a:off x="4643438" y="2349500"/>
            <a:ext cx="2889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8" name="Rectangle 87"/>
          <p:cNvSpPr/>
          <p:nvPr/>
        </p:nvSpPr>
        <p:spPr>
          <a:xfrm>
            <a:off x="4356100" y="2636838"/>
            <a:ext cx="2873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9" name="Rectangle 88"/>
          <p:cNvSpPr/>
          <p:nvPr/>
        </p:nvSpPr>
        <p:spPr>
          <a:xfrm>
            <a:off x="5364163" y="981075"/>
            <a:ext cx="287337"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6912" name="Picture 10"/>
          <p:cNvPicPr>
            <a:picLocks noChangeAspect="1" noChangeArrowheads="1"/>
          </p:cNvPicPr>
          <p:nvPr/>
        </p:nvPicPr>
        <p:blipFill>
          <a:blip r:embed="rId12" cstate="print"/>
          <a:srcRect/>
          <a:stretch>
            <a:fillRect/>
          </a:stretch>
        </p:blipFill>
        <p:spPr bwMode="auto">
          <a:xfrm>
            <a:off x="3779838" y="936625"/>
            <a:ext cx="5102225" cy="1008063"/>
          </a:xfrm>
          <a:prstGeom prst="rect">
            <a:avLst/>
          </a:prstGeom>
          <a:noFill/>
          <a:ln w="9525">
            <a:noFill/>
            <a:miter lim="800000"/>
            <a:headEnd/>
            <a:tailEnd/>
          </a:ln>
        </p:spPr>
      </p:pic>
      <p:sp>
        <p:nvSpPr>
          <p:cNvPr id="90" name="Rectangle 89"/>
          <p:cNvSpPr/>
          <p:nvPr/>
        </p:nvSpPr>
        <p:spPr>
          <a:xfrm>
            <a:off x="3786188" y="2000250"/>
            <a:ext cx="4608512"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buFont typeface="Wingdings" pitchFamily="2" charset="2"/>
              <a:buChar char="Ø"/>
              <a:defRPr/>
            </a:pPr>
            <a:r>
              <a:rPr lang="nl-NL" sz="1050" b="1" dirty="0">
                <a:solidFill>
                  <a:schemeClr val="accent1">
                    <a:lumMod val="75000"/>
                  </a:schemeClr>
                </a:solidFill>
              </a:rPr>
              <a:t>Vul hieronder de gewenste aanpassingen in:</a:t>
            </a:r>
          </a:p>
        </p:txBody>
      </p:sp>
      <p:pic>
        <p:nvPicPr>
          <p:cNvPr id="36914" name="Picture 14"/>
          <p:cNvPicPr>
            <a:picLocks noChangeAspect="1" noChangeArrowheads="1"/>
          </p:cNvPicPr>
          <p:nvPr/>
        </p:nvPicPr>
        <p:blipFill>
          <a:blip r:embed="rId13" cstate="print"/>
          <a:srcRect r="20959"/>
          <a:stretch>
            <a:fillRect/>
          </a:stretch>
        </p:blipFill>
        <p:spPr bwMode="auto">
          <a:xfrm>
            <a:off x="3751263" y="3629025"/>
            <a:ext cx="4276725" cy="1270000"/>
          </a:xfrm>
          <a:prstGeom prst="rect">
            <a:avLst/>
          </a:prstGeom>
          <a:noFill/>
          <a:ln w="9525">
            <a:noFill/>
            <a:miter lim="800000"/>
            <a:headEnd/>
            <a:tailEnd/>
          </a:ln>
        </p:spPr>
      </p:pic>
      <p:sp>
        <p:nvSpPr>
          <p:cNvPr id="91" name="Rectangle 90"/>
          <p:cNvSpPr/>
          <p:nvPr/>
        </p:nvSpPr>
        <p:spPr>
          <a:xfrm>
            <a:off x="3635375" y="4903788"/>
            <a:ext cx="5508625" cy="291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6916" name="Picture 2"/>
          <p:cNvPicPr>
            <a:picLocks noChangeAspect="1" noChangeArrowheads="1"/>
          </p:cNvPicPr>
          <p:nvPr/>
        </p:nvPicPr>
        <p:blipFill>
          <a:blip r:embed="rId14" cstate="print"/>
          <a:srcRect/>
          <a:stretch>
            <a:fillRect/>
          </a:stretch>
        </p:blipFill>
        <p:spPr bwMode="auto">
          <a:xfrm>
            <a:off x="3779838" y="4941888"/>
            <a:ext cx="1857375" cy="257175"/>
          </a:xfrm>
          <a:prstGeom prst="rect">
            <a:avLst/>
          </a:prstGeom>
          <a:noFill/>
          <a:ln w="9525">
            <a:noFill/>
            <a:miter lim="800000"/>
            <a:headEnd/>
            <a:tailEnd/>
          </a:ln>
        </p:spPr>
      </p:pic>
      <p:sp>
        <p:nvSpPr>
          <p:cNvPr id="69" name="Right Arrow 68"/>
          <p:cNvSpPr/>
          <p:nvPr/>
        </p:nvSpPr>
        <p:spPr>
          <a:xfrm rot="19869312">
            <a:off x="4614863" y="5099050"/>
            <a:ext cx="431800" cy="288925"/>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6918" name="Picture 2"/>
          <p:cNvPicPr>
            <a:picLocks noChangeAspect="1" noChangeArrowheads="1"/>
          </p:cNvPicPr>
          <p:nvPr/>
        </p:nvPicPr>
        <p:blipFill>
          <a:blip r:embed="rId13" cstate="print"/>
          <a:srcRect r="23724"/>
          <a:stretch>
            <a:fillRect/>
          </a:stretch>
        </p:blipFill>
        <p:spPr bwMode="auto">
          <a:xfrm>
            <a:off x="3741738" y="5637213"/>
            <a:ext cx="4032250" cy="1241425"/>
          </a:xfrm>
          <a:prstGeom prst="rect">
            <a:avLst/>
          </a:prstGeom>
          <a:noFill/>
          <a:ln w="9525">
            <a:noFill/>
            <a:miter lim="800000"/>
            <a:headEnd/>
            <a:tailEnd/>
          </a:ln>
        </p:spPr>
      </p:pic>
      <p:pic>
        <p:nvPicPr>
          <p:cNvPr id="36919" name="Picture 7"/>
          <p:cNvPicPr>
            <a:picLocks noChangeAspect="1" noChangeArrowheads="1"/>
          </p:cNvPicPr>
          <p:nvPr/>
        </p:nvPicPr>
        <p:blipFill>
          <a:blip r:embed="rId15" cstate="print"/>
          <a:srcRect/>
          <a:stretch>
            <a:fillRect/>
          </a:stretch>
        </p:blipFill>
        <p:spPr bwMode="auto">
          <a:xfrm>
            <a:off x="3741738" y="4629150"/>
            <a:ext cx="4438650" cy="1038225"/>
          </a:xfrm>
          <a:prstGeom prst="rect">
            <a:avLst/>
          </a:prstGeom>
          <a:noFill/>
          <a:ln w="9525">
            <a:noFill/>
            <a:miter lim="800000"/>
            <a:headEnd/>
            <a:tailEnd/>
          </a:ln>
        </p:spPr>
      </p:pic>
      <p:sp>
        <p:nvSpPr>
          <p:cNvPr id="71" name="Rectangle 70"/>
          <p:cNvSpPr/>
          <p:nvPr/>
        </p:nvSpPr>
        <p:spPr>
          <a:xfrm>
            <a:off x="3779838" y="2205038"/>
            <a:ext cx="4176712" cy="237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6921" name="Picture 13"/>
          <p:cNvPicPr>
            <a:picLocks noChangeAspect="1" noChangeArrowheads="1"/>
          </p:cNvPicPr>
          <p:nvPr/>
        </p:nvPicPr>
        <p:blipFill>
          <a:blip r:embed="rId11" cstate="print"/>
          <a:srcRect/>
          <a:stretch>
            <a:fillRect/>
          </a:stretch>
        </p:blipFill>
        <p:spPr bwMode="auto">
          <a:xfrm>
            <a:off x="3762375" y="4413250"/>
            <a:ext cx="4305300" cy="228600"/>
          </a:xfrm>
          <a:prstGeom prst="rect">
            <a:avLst/>
          </a:prstGeom>
          <a:noFill/>
          <a:ln w="9525">
            <a:noFill/>
            <a:miter lim="800000"/>
            <a:headEnd/>
            <a:tailEnd/>
          </a:ln>
        </p:spPr>
      </p:pic>
      <p:pic>
        <p:nvPicPr>
          <p:cNvPr id="36922" name="Picture 5"/>
          <p:cNvPicPr>
            <a:picLocks noChangeAspect="1" noChangeArrowheads="1"/>
          </p:cNvPicPr>
          <p:nvPr/>
        </p:nvPicPr>
        <p:blipFill>
          <a:blip r:embed="rId16" cstate="print"/>
          <a:srcRect r="20628" b="71733"/>
          <a:stretch>
            <a:fillRect/>
          </a:stretch>
        </p:blipFill>
        <p:spPr bwMode="auto">
          <a:xfrm>
            <a:off x="3763963" y="2419350"/>
            <a:ext cx="3600450" cy="288925"/>
          </a:xfrm>
          <a:prstGeom prst="rect">
            <a:avLst/>
          </a:prstGeom>
          <a:noFill/>
          <a:ln w="9525">
            <a:noFill/>
            <a:miter lim="800000"/>
            <a:headEnd/>
            <a:tailEnd/>
          </a:ln>
        </p:spPr>
      </p:pic>
      <p:pic>
        <p:nvPicPr>
          <p:cNvPr id="36923" name="Picture 3"/>
          <p:cNvPicPr>
            <a:picLocks noChangeAspect="1" noChangeArrowheads="1"/>
          </p:cNvPicPr>
          <p:nvPr/>
        </p:nvPicPr>
        <p:blipFill>
          <a:blip r:embed="rId17" cstate="print"/>
          <a:srcRect/>
          <a:stretch>
            <a:fillRect/>
          </a:stretch>
        </p:blipFill>
        <p:spPr bwMode="auto">
          <a:xfrm>
            <a:off x="3779838" y="2681288"/>
            <a:ext cx="4391025" cy="1524000"/>
          </a:xfrm>
          <a:prstGeom prst="rect">
            <a:avLst/>
          </a:prstGeom>
          <a:noFill/>
          <a:ln w="9525">
            <a:noFill/>
            <a:miter lim="800000"/>
            <a:headEnd/>
            <a:tailEnd/>
          </a:ln>
        </p:spPr>
      </p:pic>
      <p:sp>
        <p:nvSpPr>
          <p:cNvPr id="72" name="Rectangle 71"/>
          <p:cNvSpPr/>
          <p:nvPr/>
        </p:nvSpPr>
        <p:spPr>
          <a:xfrm>
            <a:off x="3779838" y="4132263"/>
            <a:ext cx="4608512"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buFont typeface="Wingdings" pitchFamily="2" charset="2"/>
              <a:buChar char="Ø"/>
              <a:defRPr/>
            </a:pPr>
            <a:r>
              <a:rPr lang="nl-NL" sz="1050" b="1" u="sng" dirty="0">
                <a:solidFill>
                  <a:schemeClr val="accent1">
                    <a:lumMod val="75000"/>
                  </a:schemeClr>
                </a:solidFill>
              </a:rPr>
              <a:t>Klik hier als postadres anders is dan woonadres</a:t>
            </a:r>
          </a:p>
        </p:txBody>
      </p:sp>
      <p:pic>
        <p:nvPicPr>
          <p:cNvPr id="36925" name="Picture 5"/>
          <p:cNvPicPr>
            <a:picLocks noChangeAspect="1" noChangeArrowheads="1"/>
          </p:cNvPicPr>
          <p:nvPr/>
        </p:nvPicPr>
        <p:blipFill>
          <a:blip r:embed="rId16" cstate="print"/>
          <a:srcRect r="20628" b="78799"/>
          <a:stretch>
            <a:fillRect/>
          </a:stretch>
        </p:blipFill>
        <p:spPr bwMode="auto">
          <a:xfrm>
            <a:off x="3741738" y="2205038"/>
            <a:ext cx="3600450" cy="215900"/>
          </a:xfrm>
          <a:prstGeom prst="rect">
            <a:avLst/>
          </a:prstGeom>
          <a:noFill/>
          <a:ln w="9525">
            <a:noFill/>
            <a:miter lim="800000"/>
            <a:headEnd/>
            <a:tailEnd/>
          </a:ln>
        </p:spPr>
      </p:pic>
      <p:sp>
        <p:nvSpPr>
          <p:cNvPr id="76" name="Rectangle 75"/>
          <p:cNvSpPr/>
          <p:nvPr/>
        </p:nvSpPr>
        <p:spPr>
          <a:xfrm>
            <a:off x="4500563" y="2205038"/>
            <a:ext cx="287337"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2" name="Rectangle 91"/>
          <p:cNvSpPr/>
          <p:nvPr/>
        </p:nvSpPr>
        <p:spPr>
          <a:xfrm>
            <a:off x="4465638" y="2390775"/>
            <a:ext cx="287337"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3" name="TextBox 92"/>
          <p:cNvSpPr txBox="1"/>
          <p:nvPr/>
        </p:nvSpPr>
        <p:spPr>
          <a:xfrm>
            <a:off x="3773488" y="2238375"/>
            <a:ext cx="831850" cy="246063"/>
          </a:xfrm>
          <a:prstGeom prst="rect">
            <a:avLst/>
          </a:prstGeom>
          <a:solidFill>
            <a:schemeClr val="bg1"/>
          </a:solidFill>
        </p:spPr>
        <p:txBody>
          <a:bodyPr wrap="none" lIns="0">
            <a:spAutoFit/>
          </a:bodyPr>
          <a:lstStyle/>
          <a:p>
            <a:pPr>
              <a:defRPr/>
            </a:pPr>
            <a:r>
              <a:rPr lang="nl-NL" sz="1000" dirty="0">
                <a:solidFill>
                  <a:schemeClr val="accent1">
                    <a:lumMod val="75000"/>
                  </a:schemeClr>
                </a:solidFill>
                <a:latin typeface="+mn-lt"/>
              </a:rPr>
              <a:t>Naam student</a:t>
            </a:r>
          </a:p>
        </p:txBody>
      </p:sp>
      <p:sp>
        <p:nvSpPr>
          <p:cNvPr id="95" name="TextBox 94"/>
          <p:cNvSpPr txBox="1"/>
          <p:nvPr/>
        </p:nvSpPr>
        <p:spPr>
          <a:xfrm>
            <a:off x="5791200" y="2265363"/>
            <a:ext cx="1016000" cy="139700"/>
          </a:xfrm>
          <a:prstGeom prst="rect">
            <a:avLst/>
          </a:prstGeom>
          <a:solidFill>
            <a:schemeClr val="bg1"/>
          </a:solidFill>
        </p:spPr>
        <p:txBody>
          <a:bodyPr wrap="none" lIns="0" tIns="0" bIns="0">
            <a:spAutoFit/>
          </a:bodyPr>
          <a:lstStyle/>
          <a:p>
            <a:pPr>
              <a:defRPr/>
            </a:pPr>
            <a:r>
              <a:rPr lang="nl-NL" sz="900" dirty="0">
                <a:solidFill>
                  <a:schemeClr val="accent1">
                    <a:lumMod val="75000"/>
                  </a:schemeClr>
                </a:solidFill>
                <a:latin typeface="+mn-lt"/>
              </a:rPr>
              <a:t>Jacobs	</a:t>
            </a:r>
          </a:p>
        </p:txBody>
      </p:sp>
      <p:sp>
        <p:nvSpPr>
          <p:cNvPr id="99" name="Right Brace 98"/>
          <p:cNvSpPr/>
          <p:nvPr/>
        </p:nvSpPr>
        <p:spPr>
          <a:xfrm>
            <a:off x="7812088" y="2924175"/>
            <a:ext cx="73025" cy="10810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pic>
        <p:nvPicPr>
          <p:cNvPr id="36931" name="Picture 8"/>
          <p:cNvPicPr>
            <a:picLocks noChangeAspect="1" noChangeArrowheads="1"/>
          </p:cNvPicPr>
          <p:nvPr/>
        </p:nvPicPr>
        <p:blipFill>
          <a:blip r:embed="rId18" cstate="print"/>
          <a:srcRect/>
          <a:stretch>
            <a:fillRect/>
          </a:stretch>
        </p:blipFill>
        <p:spPr bwMode="auto">
          <a:xfrm>
            <a:off x="3779838" y="6858000"/>
            <a:ext cx="4543425" cy="609600"/>
          </a:xfrm>
          <a:prstGeom prst="rect">
            <a:avLst/>
          </a:prstGeom>
          <a:noFill/>
          <a:ln w="9525">
            <a:noFill/>
            <a:miter lim="800000"/>
            <a:headEnd/>
            <a:tailEnd/>
          </a:ln>
        </p:spPr>
      </p:pic>
      <p:sp>
        <p:nvSpPr>
          <p:cNvPr id="100" name="Rectangle 99"/>
          <p:cNvSpPr/>
          <p:nvPr/>
        </p:nvSpPr>
        <p:spPr>
          <a:xfrm>
            <a:off x="7164388" y="4221163"/>
            <a:ext cx="115252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1" name="Rectangle 100"/>
          <p:cNvSpPr/>
          <p:nvPr/>
        </p:nvSpPr>
        <p:spPr>
          <a:xfrm>
            <a:off x="7462838" y="5300663"/>
            <a:ext cx="115252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2" name="Rectangle 101"/>
          <p:cNvSpPr/>
          <p:nvPr/>
        </p:nvSpPr>
        <p:spPr>
          <a:xfrm>
            <a:off x="7164388" y="5705475"/>
            <a:ext cx="115252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3" name="Left Arrow 102"/>
          <p:cNvSpPr/>
          <p:nvPr/>
        </p:nvSpPr>
        <p:spPr>
          <a:xfrm>
            <a:off x="8027988" y="5013325"/>
            <a:ext cx="842962" cy="647700"/>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Eigen invoer</a:t>
            </a:r>
          </a:p>
        </p:txBody>
      </p:sp>
      <p:sp>
        <p:nvSpPr>
          <p:cNvPr id="104" name="Right Brace 103"/>
          <p:cNvSpPr/>
          <p:nvPr/>
        </p:nvSpPr>
        <p:spPr>
          <a:xfrm>
            <a:off x="7750175" y="4365625"/>
            <a:ext cx="144463" cy="24923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pic>
        <p:nvPicPr>
          <p:cNvPr id="36937" name="Picture 76" descr="postcode"/>
          <p:cNvPicPr>
            <a:picLocks noChangeAspect="1" noChangeArrowheads="1"/>
          </p:cNvPicPr>
          <p:nvPr/>
        </p:nvPicPr>
        <p:blipFill>
          <a:blip r:embed="rId19" cstate="print"/>
          <a:srcRect/>
          <a:stretch>
            <a:fillRect/>
          </a:stretch>
        </p:blipFill>
        <p:spPr bwMode="auto">
          <a:xfrm>
            <a:off x="3808413" y="1830388"/>
            <a:ext cx="50482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nl-NL" sz="4400" smtClean="0"/>
              <a:t>Vragen?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architectuur lli"/>
          <p:cNvPicPr>
            <a:picLocks noChangeAspect="1" noChangeArrowheads="1"/>
          </p:cNvPicPr>
          <p:nvPr/>
        </p:nvPicPr>
        <p:blipFill>
          <a:blip r:embed="rId2" cstate="print"/>
          <a:srcRect/>
          <a:stretch>
            <a:fillRect/>
          </a:stretch>
        </p:blipFill>
        <p:spPr bwMode="auto">
          <a:xfrm>
            <a:off x="0" y="260350"/>
            <a:ext cx="11088688" cy="61547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68313" y="1196975"/>
            <a:ext cx="8675687" cy="5400675"/>
          </a:xfrm>
        </p:spPr>
        <p:txBody>
          <a:bodyPr/>
          <a:lstStyle/>
          <a:p>
            <a:pPr eaLnBrk="1" hangingPunct="1">
              <a:buFont typeface="Wingdings" pitchFamily="2" charset="2"/>
              <a:buChar char="Ø"/>
            </a:pPr>
            <a:r>
              <a:rPr lang="nl-NL" sz="2400" smtClean="0">
                <a:sym typeface="Wingdings" pitchFamily="2" charset="2"/>
              </a:rPr>
              <a:t>Samenwerkingsplatform</a:t>
            </a:r>
          </a:p>
          <a:p>
            <a:pPr lvl="1" eaLnBrk="1" hangingPunct="1">
              <a:buFont typeface="Wingdings" pitchFamily="2" charset="2"/>
              <a:buChar char="q"/>
            </a:pPr>
            <a:r>
              <a:rPr lang="nl-NL" sz="1600" smtClean="0">
                <a:sym typeface="Wingdings" pitchFamily="2" charset="2"/>
              </a:rPr>
              <a:t>Alle onderwijssectoren met OCW</a:t>
            </a:r>
          </a:p>
          <a:p>
            <a:pPr lvl="1" eaLnBrk="1" hangingPunct="1">
              <a:buFont typeface="Wingdings" pitchFamily="2" charset="2"/>
              <a:buChar char="q"/>
            </a:pPr>
            <a:r>
              <a:rPr lang="nl-NL" sz="1600" smtClean="0">
                <a:sym typeface="Wingdings" pitchFamily="2" charset="2"/>
              </a:rPr>
              <a:t>Diverse projecten: één daarvan: Project in-/uitschrijven</a:t>
            </a:r>
          </a:p>
          <a:p>
            <a:pPr lvl="1" eaLnBrk="1" hangingPunct="1">
              <a:buFont typeface="Arial" charset="0"/>
              <a:buNone/>
            </a:pPr>
            <a:endParaRPr lang="nl-NL" sz="1600" smtClean="0">
              <a:sym typeface="Wingdings" pitchFamily="2" charset="2"/>
            </a:endParaRPr>
          </a:p>
          <a:p>
            <a:pPr eaLnBrk="1" hangingPunct="1">
              <a:buFont typeface="Wingdings" pitchFamily="2" charset="2"/>
              <a:buChar char="Ø"/>
            </a:pPr>
            <a:r>
              <a:rPr lang="nl-NL" sz="2400" smtClean="0">
                <a:sym typeface="Wingdings" pitchFamily="2" charset="2"/>
              </a:rPr>
              <a:t>Opdrachtgevers project inschrijven MBO</a:t>
            </a:r>
          </a:p>
          <a:p>
            <a:pPr lvl="1" eaLnBrk="1" hangingPunct="1">
              <a:buFont typeface="Arial" charset="0"/>
              <a:buNone/>
            </a:pPr>
            <a:r>
              <a:rPr lang="nl-NL" sz="1600" smtClean="0">
                <a:sym typeface="Wingdings" pitchFamily="2" charset="2"/>
              </a:rPr>
              <a:t>Derk Nieuwenhuis, DUO</a:t>
            </a:r>
          </a:p>
          <a:p>
            <a:pPr lvl="1" eaLnBrk="1" hangingPunct="1">
              <a:buFont typeface="Arial" charset="0"/>
              <a:buNone/>
            </a:pPr>
            <a:r>
              <a:rPr lang="nl-NL" sz="1600" smtClean="0">
                <a:sym typeface="Wingdings" pitchFamily="2" charset="2"/>
              </a:rPr>
              <a:t>Jan Bartling, saMBO-ICT </a:t>
            </a:r>
          </a:p>
          <a:p>
            <a:pPr lvl="1" eaLnBrk="1" hangingPunct="1">
              <a:buFont typeface="Arial" charset="0"/>
              <a:buNone/>
            </a:pPr>
            <a:endParaRPr lang="nl-NL" sz="1600" smtClean="0">
              <a:sym typeface="Wingdings" pitchFamily="2" charset="2"/>
            </a:endParaRPr>
          </a:p>
          <a:p>
            <a:pPr eaLnBrk="1" hangingPunct="1">
              <a:buFont typeface="Wingdings" pitchFamily="2" charset="2"/>
              <a:buChar char="Ø"/>
            </a:pPr>
            <a:r>
              <a:rPr lang="nl-NL" sz="2400" smtClean="0">
                <a:sym typeface="Wingdings" pitchFamily="2" charset="2"/>
              </a:rPr>
              <a:t>Projectleiding PoC Digitaal inschrijven MBO</a:t>
            </a:r>
          </a:p>
          <a:p>
            <a:pPr lvl="1" eaLnBrk="1" hangingPunct="1">
              <a:buFont typeface="Arial" charset="0"/>
              <a:buNone/>
            </a:pPr>
            <a:r>
              <a:rPr lang="nl-NL" sz="1600" smtClean="0">
                <a:sym typeface="Wingdings" pitchFamily="2" charset="2"/>
              </a:rPr>
              <a:t>Coos van der Wolf, Capgemini</a:t>
            </a:r>
          </a:p>
          <a:p>
            <a:pPr lvl="1" eaLnBrk="1" hangingPunct="1">
              <a:buFont typeface="Arial" charset="0"/>
              <a:buNone/>
            </a:pPr>
            <a:r>
              <a:rPr lang="nl-NL" sz="1600" smtClean="0">
                <a:sym typeface="Wingdings" pitchFamily="2" charset="2"/>
              </a:rPr>
              <a:t>Jet Hangelbroek, Capgemini</a:t>
            </a:r>
          </a:p>
          <a:p>
            <a:pPr lvl="1" eaLnBrk="1" hangingPunct="1">
              <a:buFont typeface="Arial" charset="0"/>
              <a:buNone/>
            </a:pPr>
            <a:r>
              <a:rPr lang="nl-NL" sz="1600" smtClean="0">
                <a:sym typeface="Wingdings" pitchFamily="2" charset="2"/>
              </a:rPr>
              <a:t>Gido de Koff, DUO</a:t>
            </a:r>
          </a:p>
          <a:p>
            <a:pPr lvl="1" eaLnBrk="1" hangingPunct="1">
              <a:buFont typeface="Arial" charset="0"/>
              <a:buNone/>
            </a:pPr>
            <a:r>
              <a:rPr lang="nl-NL" sz="1600" smtClean="0">
                <a:sym typeface="Wingdings" pitchFamily="2" charset="2"/>
              </a:rPr>
              <a:t>Henk-Jan van Ginkel, saMBO-ICT</a:t>
            </a:r>
          </a:p>
          <a:p>
            <a:pPr lvl="1" eaLnBrk="1" hangingPunct="1">
              <a:buFont typeface="Arial" charset="0"/>
              <a:buNone/>
            </a:pPr>
            <a:endParaRPr lang="nl-NL" sz="1600" smtClean="0">
              <a:sym typeface="Wingdings" pitchFamily="2" charset="2"/>
            </a:endParaRPr>
          </a:p>
          <a:p>
            <a:pPr eaLnBrk="1" hangingPunct="1">
              <a:buFont typeface="Wingdings" pitchFamily="2" charset="2"/>
              <a:buChar char="Ø"/>
            </a:pPr>
            <a:r>
              <a:rPr lang="nl-NL" sz="2400" smtClean="0">
                <a:sym typeface="Wingdings" pitchFamily="2" charset="2"/>
              </a:rPr>
              <a:t>DUO ontwikkelafdeling</a:t>
            </a:r>
          </a:p>
          <a:p>
            <a:pPr eaLnBrk="1" hangingPunct="1">
              <a:buFont typeface="Arial" charset="0"/>
              <a:buNone/>
            </a:pPr>
            <a:endParaRPr lang="nl-NL" sz="2800" smtClean="0"/>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Projectorganisatie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68313" y="1196975"/>
            <a:ext cx="8675687" cy="5400675"/>
          </a:xfrm>
        </p:spPr>
        <p:txBody>
          <a:bodyPr/>
          <a:lstStyle/>
          <a:p>
            <a:pPr eaLnBrk="1" hangingPunct="1">
              <a:buFont typeface="Wingdings" pitchFamily="2" charset="2"/>
              <a:buChar char="Ø"/>
            </a:pPr>
            <a:r>
              <a:rPr lang="nl-NL" sz="2400" smtClean="0">
                <a:sym typeface="Wingdings" pitchFamily="2" charset="2"/>
              </a:rPr>
              <a:t>Betrokken MBO instellingen:</a:t>
            </a:r>
          </a:p>
          <a:p>
            <a:pPr lvl="1">
              <a:buFont typeface="Arial" charset="0"/>
              <a:buNone/>
            </a:pPr>
            <a:r>
              <a:rPr lang="nl-NL" sz="1600" smtClean="0">
                <a:sym typeface="Wingdings" pitchFamily="2" charset="2"/>
              </a:rPr>
              <a:t>Frans Bergmans, ROC Eindhoven</a:t>
            </a:r>
          </a:p>
          <a:p>
            <a:pPr lvl="1">
              <a:buFont typeface="Arial" charset="0"/>
              <a:buNone/>
            </a:pPr>
            <a:r>
              <a:rPr lang="nl-NL" sz="1600" smtClean="0">
                <a:sym typeface="Wingdings" pitchFamily="2" charset="2"/>
              </a:rPr>
              <a:t>Rudolf Wandera, Koning Willem I college</a:t>
            </a:r>
          </a:p>
          <a:p>
            <a:pPr lvl="1">
              <a:buFont typeface="Arial" charset="0"/>
              <a:buNone/>
            </a:pPr>
            <a:r>
              <a:rPr lang="nl-NL" sz="1600" smtClean="0">
                <a:sym typeface="Wingdings" pitchFamily="2" charset="2"/>
              </a:rPr>
              <a:t>Bert van Daalen, Wellantcollege/saMBO-ICT</a:t>
            </a:r>
          </a:p>
          <a:p>
            <a:pPr lvl="1">
              <a:buFont typeface="Arial" charset="0"/>
              <a:buNone/>
            </a:pPr>
            <a:r>
              <a:rPr lang="nl-NL" sz="1600" smtClean="0">
                <a:sym typeface="Wingdings" pitchFamily="2" charset="2"/>
              </a:rPr>
              <a:t>Willem Jan van Rooijen, Wellantcollege</a:t>
            </a:r>
          </a:p>
          <a:p>
            <a:pPr lvl="1">
              <a:buFont typeface="Arial" charset="0"/>
              <a:buNone/>
            </a:pPr>
            <a:r>
              <a:rPr lang="nl-NL" sz="1600" smtClean="0">
                <a:sym typeface="Wingdings" pitchFamily="2" charset="2"/>
              </a:rPr>
              <a:t>Jan Schrevel, Clusius College</a:t>
            </a:r>
          </a:p>
          <a:p>
            <a:pPr lvl="1">
              <a:buFont typeface="Arial" charset="0"/>
              <a:buNone/>
            </a:pPr>
            <a:r>
              <a:rPr lang="nl-NL" sz="1600" smtClean="0">
                <a:sym typeface="Wingdings" pitchFamily="2" charset="2"/>
              </a:rPr>
              <a:t>Martijn Henneke, ROC West Brabant</a:t>
            </a:r>
          </a:p>
          <a:p>
            <a:pPr lvl="1">
              <a:buFont typeface="Arial" charset="0"/>
              <a:buNone/>
            </a:pPr>
            <a:r>
              <a:rPr lang="nl-NL" sz="1600" smtClean="0">
                <a:sym typeface="Wingdings" pitchFamily="2" charset="2"/>
              </a:rPr>
              <a:t>Wim Konings, Graafschapcollege</a:t>
            </a:r>
          </a:p>
          <a:p>
            <a:pPr lvl="1">
              <a:buFont typeface="Arial" charset="0"/>
              <a:buNone/>
            </a:pPr>
            <a:endParaRPr lang="nl-NL" sz="1600" smtClean="0">
              <a:sym typeface="Wingdings" pitchFamily="2" charset="2"/>
            </a:endParaRPr>
          </a:p>
          <a:p>
            <a:pPr eaLnBrk="1" hangingPunct="1">
              <a:buFont typeface="Wingdings" pitchFamily="2" charset="2"/>
              <a:buChar char="Ø"/>
            </a:pPr>
            <a:r>
              <a:rPr lang="nl-NL" sz="2400" smtClean="0">
                <a:sym typeface="Wingdings" pitchFamily="2" charset="2"/>
              </a:rPr>
              <a:t>Betrokken leveranciers: </a:t>
            </a:r>
          </a:p>
          <a:p>
            <a:pPr lvl="1" eaLnBrk="1" hangingPunct="1">
              <a:buFont typeface="Arial" charset="0"/>
              <a:buNone/>
            </a:pPr>
            <a:r>
              <a:rPr lang="nl-NL" sz="1600" smtClean="0">
                <a:sym typeface="Wingdings" pitchFamily="2" charset="2"/>
              </a:rPr>
              <a:t>Educus, Tribe KRD/EduArte</a:t>
            </a:r>
          </a:p>
          <a:p>
            <a:pPr lvl="1" eaLnBrk="1" hangingPunct="1">
              <a:buFont typeface="Arial" charset="0"/>
              <a:buNone/>
            </a:pPr>
            <a:r>
              <a:rPr lang="nl-NL" sz="1600" smtClean="0">
                <a:sym typeface="Wingdings" pitchFamily="2" charset="2"/>
              </a:rPr>
              <a:t>Itelligence, Edictis</a:t>
            </a:r>
          </a:p>
          <a:p>
            <a:pPr lvl="1" eaLnBrk="1" hangingPunct="1">
              <a:buFont typeface="Arial" charset="0"/>
              <a:buNone/>
            </a:pPr>
            <a:r>
              <a:rPr lang="nl-NL" sz="1600" smtClean="0">
                <a:sym typeface="Wingdings" pitchFamily="2" charset="2"/>
              </a:rPr>
              <a:t>Shared service centrum PeopleSoft, Campus Solutions</a:t>
            </a:r>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Projectorganisatie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179388" y="1196975"/>
            <a:ext cx="8785225" cy="2952750"/>
          </a:xfrm>
        </p:spPr>
        <p:txBody>
          <a:bodyPr/>
          <a:lstStyle/>
          <a:p>
            <a:pPr eaLnBrk="1" hangingPunct="1">
              <a:lnSpc>
                <a:spcPct val="80000"/>
              </a:lnSpc>
              <a:buFont typeface="Arial" charset="0"/>
              <a:buNone/>
            </a:pPr>
            <a:endParaRPr lang="nl-NL" sz="2400" i="1" dirty="0" smtClean="0"/>
          </a:p>
          <a:p>
            <a:pPr eaLnBrk="1" hangingPunct="1">
              <a:lnSpc>
                <a:spcPct val="80000"/>
              </a:lnSpc>
              <a:buFont typeface="Arial" charset="0"/>
              <a:buNone/>
            </a:pPr>
            <a:r>
              <a:rPr lang="nl-NL" sz="2400" i="1" dirty="0" smtClean="0"/>
              <a:t>Door toepassing van het adagium </a:t>
            </a:r>
          </a:p>
          <a:p>
            <a:pPr eaLnBrk="1" hangingPunct="1">
              <a:lnSpc>
                <a:spcPct val="80000"/>
              </a:lnSpc>
              <a:buFont typeface="Arial" charset="0"/>
              <a:buNone/>
            </a:pPr>
            <a:endParaRPr lang="nl-NL" sz="300" i="1" dirty="0" smtClean="0"/>
          </a:p>
          <a:p>
            <a:pPr eaLnBrk="1" hangingPunct="1">
              <a:lnSpc>
                <a:spcPct val="80000"/>
              </a:lnSpc>
              <a:buFont typeface="Arial" charset="0"/>
              <a:buNone/>
            </a:pPr>
            <a:endParaRPr lang="nl-NL" sz="2400" b="1" i="1" dirty="0" smtClean="0"/>
          </a:p>
          <a:p>
            <a:pPr eaLnBrk="1" hangingPunct="1">
              <a:lnSpc>
                <a:spcPct val="80000"/>
              </a:lnSpc>
              <a:buFont typeface="Arial" charset="0"/>
              <a:buNone/>
            </a:pPr>
            <a:r>
              <a:rPr lang="nl-NL" sz="2400" b="1" i="1" dirty="0" smtClean="0"/>
              <a:t>eenmalige vastlegging van gegevens, meervoudig gebruik</a:t>
            </a:r>
          </a:p>
          <a:p>
            <a:pPr eaLnBrk="1" hangingPunct="1">
              <a:lnSpc>
                <a:spcPct val="80000"/>
              </a:lnSpc>
              <a:buFont typeface="Arial" charset="0"/>
              <a:buNone/>
            </a:pPr>
            <a:endParaRPr lang="nl-NL" sz="300" i="1" dirty="0" smtClean="0"/>
          </a:p>
          <a:p>
            <a:pPr eaLnBrk="1" hangingPunct="1">
              <a:lnSpc>
                <a:spcPct val="80000"/>
              </a:lnSpc>
              <a:buFont typeface="Arial" charset="0"/>
              <a:buNone/>
            </a:pPr>
            <a:endParaRPr lang="nl-NL" sz="2400" i="1" dirty="0" smtClean="0"/>
          </a:p>
          <a:p>
            <a:pPr eaLnBrk="1" hangingPunct="1">
              <a:lnSpc>
                <a:spcPct val="80000"/>
              </a:lnSpc>
              <a:buFont typeface="Arial" charset="0"/>
              <a:buNone/>
            </a:pPr>
            <a:r>
              <a:rPr lang="nl-NL" sz="2400" i="1" dirty="0" smtClean="0"/>
              <a:t>realiseren van ketenoptimalisatie en daarmee van </a:t>
            </a:r>
          </a:p>
          <a:p>
            <a:pPr eaLnBrk="1" hangingPunct="1">
              <a:lnSpc>
                <a:spcPct val="80000"/>
              </a:lnSpc>
              <a:buFont typeface="Arial" charset="0"/>
              <a:buNone/>
            </a:pPr>
            <a:r>
              <a:rPr lang="nl-NL" sz="2400" i="1" dirty="0" smtClean="0"/>
              <a:t>kwalitatieve verbetering van gegevensuitwisseling en</a:t>
            </a:r>
          </a:p>
          <a:p>
            <a:pPr eaLnBrk="1" hangingPunct="1">
              <a:lnSpc>
                <a:spcPct val="80000"/>
              </a:lnSpc>
              <a:buFont typeface="Arial" charset="0"/>
              <a:buNone/>
            </a:pPr>
            <a:r>
              <a:rPr lang="nl-NL" sz="2400" i="1" dirty="0" smtClean="0"/>
              <a:t>(administratieve) lastenverlichting voor studenten en instellingen</a:t>
            </a:r>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Doelstelling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179388" y="981075"/>
            <a:ext cx="8785225" cy="5616575"/>
          </a:xfrm>
        </p:spPr>
        <p:txBody>
          <a:bodyPr/>
          <a:lstStyle/>
          <a:p>
            <a:pPr eaLnBrk="1" hangingPunct="1">
              <a:lnSpc>
                <a:spcPct val="80000"/>
              </a:lnSpc>
              <a:buFont typeface="Arial" charset="0"/>
              <a:buNone/>
            </a:pPr>
            <a:endParaRPr lang="nl-NL" sz="1600" smtClean="0"/>
          </a:p>
          <a:p>
            <a:pPr eaLnBrk="1" hangingPunct="1">
              <a:lnSpc>
                <a:spcPct val="80000"/>
              </a:lnSpc>
              <a:buFont typeface="Arial" charset="0"/>
              <a:buNone/>
            </a:pPr>
            <a:r>
              <a:rPr lang="nl-NL" sz="2400" b="1" i="1" smtClean="0"/>
              <a:t>Doelstelling Proof of Concept (PoC)</a:t>
            </a:r>
            <a:endParaRPr lang="nl-NL" sz="2200" b="1" i="1" smtClean="0"/>
          </a:p>
          <a:p>
            <a:pPr eaLnBrk="1" hangingPunct="1">
              <a:lnSpc>
                <a:spcPct val="80000"/>
              </a:lnSpc>
              <a:buFont typeface="Arial" charset="0"/>
              <a:buNone/>
            </a:pPr>
            <a:endParaRPr lang="nl-NL" sz="2200" u="sng" smtClean="0"/>
          </a:p>
          <a:p>
            <a:pPr eaLnBrk="1" hangingPunct="1">
              <a:lnSpc>
                <a:spcPct val="80000"/>
              </a:lnSpc>
              <a:buFont typeface="Arial" charset="0"/>
              <a:buNone/>
            </a:pPr>
            <a:endParaRPr lang="nl-NL" sz="2200" u="sng" smtClean="0"/>
          </a:p>
          <a:p>
            <a:pPr eaLnBrk="1" hangingPunct="1">
              <a:lnSpc>
                <a:spcPct val="80000"/>
              </a:lnSpc>
              <a:buFont typeface="Arial" charset="0"/>
              <a:buNone/>
            </a:pPr>
            <a:r>
              <a:rPr lang="nl-NL" sz="2400" u="sng" smtClean="0"/>
              <a:t>Een gezamenlijk streefbeeld </a:t>
            </a:r>
            <a:r>
              <a:rPr lang="nl-NL" sz="2400" smtClean="0"/>
              <a:t>(ketenarchitectuur) ontwikkelen waarbij de burgers (en school) bij inschrijven steeds gebruik kunnen maken van authentieke gegevens die via ‘services’ beschikbaar worden gesteld door de houders van basisgegevens. </a:t>
            </a:r>
          </a:p>
          <a:p>
            <a:pPr eaLnBrk="1" hangingPunct="1">
              <a:lnSpc>
                <a:spcPct val="80000"/>
              </a:lnSpc>
              <a:buFont typeface="Arial" charset="0"/>
              <a:buNone/>
            </a:pPr>
            <a:endParaRPr lang="nl-NL" sz="2400" smtClean="0"/>
          </a:p>
          <a:p>
            <a:pPr eaLnBrk="1" hangingPunct="1">
              <a:lnSpc>
                <a:spcPct val="80000"/>
              </a:lnSpc>
              <a:buFont typeface="Arial" charset="0"/>
              <a:buNone/>
            </a:pPr>
            <a:endParaRPr lang="nl-NL" sz="2400" smtClean="0"/>
          </a:p>
          <a:p>
            <a:pPr eaLnBrk="1" hangingPunct="1">
              <a:lnSpc>
                <a:spcPct val="80000"/>
              </a:lnSpc>
              <a:buFont typeface="Arial" charset="0"/>
              <a:buNone/>
            </a:pPr>
            <a:r>
              <a:rPr lang="nl-NL" sz="2400" u="sng" smtClean="0"/>
              <a:t>Realiseren en demonstreren van een transactie bij DUO</a:t>
            </a:r>
            <a:r>
              <a:rPr lang="nl-NL" sz="2400" smtClean="0"/>
              <a:t> waarmee een aankomend MBO leerling de van hem of haar bij DUO bekende gegevens kan raadplegen, selecteren en gebruiken voor een aanmelding. Dit op zodanige wijze dat de technische oplossing toegepast kan worden voor een landelijke uitrol.</a:t>
            </a:r>
            <a:endParaRPr lang="nl-NL" sz="2800" smtClean="0"/>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Doelstelling  -  concreet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pPr eaLnBrk="1" hangingPunct="1">
              <a:defRPr/>
            </a:pPr>
            <a:r>
              <a:rPr lang="nl-NL" dirty="0" err="1" smtClean="0"/>
              <a:t>Eénmalige</a:t>
            </a:r>
            <a:r>
              <a:rPr lang="nl-NL" dirty="0" smtClean="0"/>
              <a:t> vastlegging, meervoudig gebruik van authentieke gegevens;</a:t>
            </a:r>
          </a:p>
          <a:p>
            <a:pPr eaLnBrk="1" hangingPunct="1">
              <a:defRPr/>
            </a:pPr>
            <a:endParaRPr lang="nl-NL" sz="1000" dirty="0" smtClean="0"/>
          </a:p>
          <a:p>
            <a:pPr eaLnBrk="1" hangingPunct="1">
              <a:defRPr/>
            </a:pPr>
            <a:r>
              <a:rPr lang="nl-NL" dirty="0" smtClean="0"/>
              <a:t>Gebruik </a:t>
            </a:r>
            <a:r>
              <a:rPr lang="nl-NL" dirty="0" err="1" smtClean="0"/>
              <a:t>DigiD</a:t>
            </a:r>
            <a:r>
              <a:rPr lang="nl-NL" dirty="0" smtClean="0"/>
              <a:t> en BSN voor </a:t>
            </a:r>
            <a:r>
              <a:rPr lang="nl-NL" dirty="0" err="1" smtClean="0"/>
              <a:t>authenticatie</a:t>
            </a:r>
            <a:r>
              <a:rPr lang="nl-NL" dirty="0" smtClean="0"/>
              <a:t>;</a:t>
            </a:r>
          </a:p>
          <a:p>
            <a:pPr eaLnBrk="1" hangingPunct="1">
              <a:defRPr/>
            </a:pPr>
            <a:endParaRPr lang="nl-NL" sz="1000" dirty="0" smtClean="0"/>
          </a:p>
          <a:p>
            <a:pPr eaLnBrk="1" hangingPunct="1">
              <a:defRPr/>
            </a:pPr>
            <a:r>
              <a:rPr lang="nl-NL" dirty="0" smtClean="0"/>
              <a:t>De burger aan het stuur (van haar gegevens)!</a:t>
            </a:r>
          </a:p>
          <a:p>
            <a:pPr eaLnBrk="1" hangingPunct="1">
              <a:defRPr/>
            </a:pPr>
            <a:endParaRPr lang="nl-NL" sz="1000" dirty="0" smtClean="0"/>
          </a:p>
          <a:p>
            <a:pPr eaLnBrk="1" hangingPunct="1">
              <a:defRPr/>
            </a:pPr>
            <a:r>
              <a:rPr lang="nl-NL" dirty="0" smtClean="0"/>
              <a:t>Het veld aan het stuur van de </a:t>
            </a:r>
            <a:r>
              <a:rPr lang="nl-NL" dirty="0" err="1" smtClean="0"/>
              <a:t>pilot</a:t>
            </a:r>
            <a:r>
              <a:rPr lang="nl-NL" dirty="0" smtClean="0"/>
              <a:t>!</a:t>
            </a:r>
          </a:p>
          <a:p>
            <a:pPr eaLnBrk="1" hangingPunct="1">
              <a:defRPr/>
            </a:pPr>
            <a:endParaRPr lang="nl-NL" sz="1050" dirty="0" smtClean="0"/>
          </a:p>
          <a:p>
            <a:pPr eaLnBrk="1" hangingPunct="1">
              <a:defRPr/>
            </a:pPr>
            <a:r>
              <a:rPr lang="nl-NL" dirty="0" smtClean="0"/>
              <a:t>Richten op decentrale oplossing gebruik makend van services</a:t>
            </a:r>
          </a:p>
        </p:txBody>
      </p:sp>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Uitgangspunten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91"/>
          <p:cNvSpPr txBox="1">
            <a:spLocks/>
          </p:cNvSpPr>
          <p:nvPr/>
        </p:nvSpPr>
        <p:spPr bwMode="auto">
          <a:xfrm>
            <a:off x="0" y="260350"/>
            <a:ext cx="9144000" cy="720725"/>
          </a:xfrm>
          <a:prstGeom prst="rect">
            <a:avLst/>
          </a:prstGeom>
          <a:solidFill>
            <a:schemeClr val="accent2">
              <a:lumMod val="40000"/>
              <a:lumOff val="60000"/>
            </a:schemeClr>
          </a:solidFill>
          <a:ln w="9525">
            <a:noFill/>
            <a:miter lim="800000"/>
            <a:headEnd/>
            <a:tailEnd/>
          </a:ln>
        </p:spPr>
        <p:txBody>
          <a:bodyPr anchor="ctr"/>
          <a:lstStyle/>
          <a:p>
            <a:pPr algn="ctr" fontAlgn="auto">
              <a:spcAft>
                <a:spcPts val="0"/>
              </a:spcAft>
              <a:defRPr/>
            </a:pPr>
            <a:r>
              <a:rPr lang="nl-NL" sz="3200" b="1" dirty="0">
                <a:latin typeface="+mj-lt"/>
                <a:ea typeface="+mj-ea"/>
                <a:cs typeface="+mj-cs"/>
              </a:rPr>
              <a:t>Workshops</a:t>
            </a:r>
          </a:p>
        </p:txBody>
      </p:sp>
      <p:sp>
        <p:nvSpPr>
          <p:cNvPr id="7" name="Content Placeholder 2"/>
          <p:cNvSpPr>
            <a:spLocks noGrp="1"/>
          </p:cNvSpPr>
          <p:nvPr>
            <p:ph idx="1"/>
          </p:nvPr>
        </p:nvSpPr>
        <p:spPr>
          <a:xfrm>
            <a:off x="395288" y="1341438"/>
            <a:ext cx="8569325" cy="5040312"/>
          </a:xfrm>
        </p:spPr>
        <p:txBody>
          <a:bodyPr/>
          <a:lstStyle/>
          <a:p>
            <a:pPr marL="457200" indent="-457200" defTabSz="912813">
              <a:spcBef>
                <a:spcPts val="700"/>
              </a:spcBef>
              <a:buClr>
                <a:srgbClr val="000000"/>
              </a:buClr>
            </a:pPr>
            <a:r>
              <a:rPr lang="ko-KR" altLang="en-US" dirty="0" smtClean="0">
                <a:solidFill>
                  <a:srgbClr val="000000"/>
                </a:solidFill>
                <a:ea typeface="굴림" charset="-127"/>
              </a:rPr>
              <a:t>3 bijeenkomsten</a:t>
            </a:r>
          </a:p>
          <a:p>
            <a:pPr marL="457200" indent="-457200" defTabSz="912813">
              <a:spcBef>
                <a:spcPts val="700"/>
              </a:spcBef>
              <a:buClr>
                <a:srgbClr val="000000"/>
              </a:buClr>
            </a:pPr>
            <a:r>
              <a:rPr lang="nl-NL" altLang="ko-KR" dirty="0" smtClean="0">
                <a:solidFill>
                  <a:srgbClr val="000000"/>
                </a:solidFill>
                <a:ea typeface="굴림" charset="-127"/>
              </a:rPr>
              <a:t>I</a:t>
            </a:r>
            <a:r>
              <a:rPr lang="ko-KR" altLang="en-US" dirty="0" smtClean="0">
                <a:solidFill>
                  <a:srgbClr val="000000"/>
                </a:solidFill>
                <a:ea typeface="굴림" charset="-127"/>
              </a:rPr>
              <a:t>nventarisatie hoe proces instroom verloopt</a:t>
            </a:r>
          </a:p>
          <a:p>
            <a:pPr marL="457200" indent="-457200" defTabSz="912813">
              <a:spcBef>
                <a:spcPts val="700"/>
              </a:spcBef>
              <a:buClr>
                <a:srgbClr val="000000"/>
              </a:buClr>
            </a:pPr>
            <a:r>
              <a:rPr lang="nl-NL" altLang="ko-KR" dirty="0" smtClean="0">
                <a:solidFill>
                  <a:srgbClr val="000000"/>
                </a:solidFill>
                <a:ea typeface="굴림" charset="-127"/>
              </a:rPr>
              <a:t>W</a:t>
            </a:r>
            <a:r>
              <a:rPr lang="ko-KR" altLang="en-US" dirty="0" smtClean="0">
                <a:solidFill>
                  <a:srgbClr val="000000"/>
                </a:solidFill>
                <a:ea typeface="굴림" charset="-127"/>
              </a:rPr>
              <a:t>at zijn de essentiele activiteiten oa ivm wettelijke eisen</a:t>
            </a:r>
          </a:p>
          <a:p>
            <a:pPr marL="457200" indent="-457200" defTabSz="912813">
              <a:spcBef>
                <a:spcPts val="700"/>
              </a:spcBef>
              <a:buClr>
                <a:srgbClr val="000000"/>
              </a:buClr>
            </a:pPr>
            <a:r>
              <a:rPr lang="nl-NL" altLang="ko-KR" dirty="0" smtClean="0">
                <a:solidFill>
                  <a:srgbClr val="000000"/>
                </a:solidFill>
                <a:ea typeface="굴림" charset="-127"/>
              </a:rPr>
              <a:t>F</a:t>
            </a:r>
            <a:r>
              <a:rPr lang="ko-KR" altLang="en-US" dirty="0" smtClean="0">
                <a:solidFill>
                  <a:srgbClr val="000000"/>
                </a:solidFill>
                <a:ea typeface="굴림" charset="-127"/>
              </a:rPr>
              <a:t>ocus op uitwisseling "harde"  gegevens</a:t>
            </a:r>
          </a:p>
          <a:p>
            <a:pPr marL="457200" indent="-457200" defTabSz="912813">
              <a:spcBef>
                <a:spcPts val="700"/>
              </a:spcBef>
              <a:buClr>
                <a:srgbClr val="000000"/>
              </a:buClr>
            </a:pPr>
            <a:r>
              <a:rPr lang="nl-NL" altLang="ko-KR" dirty="0" smtClean="0">
                <a:solidFill>
                  <a:srgbClr val="000000"/>
                </a:solidFill>
                <a:ea typeface="굴림" charset="-127"/>
              </a:rPr>
              <a:t>K</a:t>
            </a:r>
            <a:r>
              <a:rPr lang="ko-KR" altLang="en-US" dirty="0" smtClean="0">
                <a:solidFill>
                  <a:srgbClr val="000000"/>
                </a:solidFill>
                <a:ea typeface="굴림" charset="-127"/>
              </a:rPr>
              <a:t>omen tot werkend voorbeeld in samenwerking met DUO en </a:t>
            </a:r>
            <a:r>
              <a:rPr lang="nl-NL" altLang="ko-KR" dirty="0" smtClean="0">
                <a:solidFill>
                  <a:srgbClr val="000000"/>
                </a:solidFill>
                <a:ea typeface="굴림" charset="-127"/>
              </a:rPr>
              <a:t>p</a:t>
            </a:r>
            <a:r>
              <a:rPr lang="ko-KR" altLang="en-US" dirty="0" smtClean="0">
                <a:solidFill>
                  <a:srgbClr val="000000"/>
                </a:solidFill>
                <a:ea typeface="굴림" charset="-127"/>
              </a:rPr>
              <a:t>akketleveranciers</a:t>
            </a:r>
            <a:endParaRPr lang="nl-N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p:cNvSpPr/>
          <p:nvPr/>
        </p:nvSpPr>
        <p:spPr>
          <a:xfrm>
            <a:off x="0" y="908050"/>
            <a:ext cx="8964613" cy="1338263"/>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marL="342900" indent="-342900">
              <a:buFont typeface="+mj-lt"/>
              <a:buAutoNum type="arabicPeriod"/>
              <a:defRPr/>
            </a:pPr>
            <a:r>
              <a:rPr lang="nl-NL" sz="1600" dirty="0">
                <a:solidFill>
                  <a:schemeClr val="accent5">
                    <a:lumMod val="50000"/>
                  </a:schemeClr>
                </a:solidFill>
              </a:rPr>
              <a:t>Als  de deelnemer zich aanmeldt voor Open Dag, met naam en email adres,  krijgt hij melding dat voor aanmelding </a:t>
            </a:r>
            <a:r>
              <a:rPr lang="nl-NL" sz="1600" dirty="0" err="1">
                <a:solidFill>
                  <a:schemeClr val="accent5">
                    <a:lumMod val="50000"/>
                  </a:schemeClr>
                </a:solidFill>
              </a:rPr>
              <a:t>DigiD</a:t>
            </a:r>
            <a:r>
              <a:rPr lang="nl-NL" sz="1600" dirty="0">
                <a:solidFill>
                  <a:schemeClr val="accent5">
                    <a:lumMod val="50000"/>
                  </a:schemeClr>
                </a:solidFill>
              </a:rPr>
              <a:t> nodig is</a:t>
            </a:r>
          </a:p>
          <a:p>
            <a:pPr marL="342900" indent="-342900">
              <a:buFont typeface="+mj-lt"/>
              <a:buAutoNum type="arabicPeriod"/>
              <a:defRPr/>
            </a:pPr>
            <a:r>
              <a:rPr lang="nl-NL" sz="1600" dirty="0">
                <a:solidFill>
                  <a:schemeClr val="accent5">
                    <a:lumMod val="50000"/>
                  </a:schemeClr>
                </a:solidFill>
              </a:rPr>
              <a:t>Als de deelnemer  zich digitaal aanmeldt voor een opleiding haalt hij gegevens uit BRON op via </a:t>
            </a:r>
            <a:r>
              <a:rPr lang="nl-NL" sz="1600" dirty="0" err="1">
                <a:solidFill>
                  <a:schemeClr val="accent5">
                    <a:lumMod val="50000"/>
                  </a:schemeClr>
                </a:solidFill>
              </a:rPr>
              <a:t>Pop-UP</a:t>
            </a:r>
            <a:r>
              <a:rPr lang="nl-NL" sz="1600" dirty="0">
                <a:solidFill>
                  <a:schemeClr val="accent5">
                    <a:lumMod val="50000"/>
                  </a:schemeClr>
                </a:solidFill>
              </a:rPr>
              <a:t> en </a:t>
            </a:r>
            <a:r>
              <a:rPr lang="nl-NL" sz="1600" dirty="0" err="1">
                <a:solidFill>
                  <a:schemeClr val="accent5">
                    <a:lumMod val="50000"/>
                  </a:schemeClr>
                </a:solidFill>
              </a:rPr>
              <a:t>DigiD</a:t>
            </a:r>
            <a:r>
              <a:rPr lang="nl-NL" sz="1600" dirty="0">
                <a:solidFill>
                  <a:schemeClr val="accent5">
                    <a:lumMod val="50000"/>
                  </a:schemeClr>
                </a:solidFill>
              </a:rPr>
              <a:t>, geeft daarbij akkoord voor in de toekomst toezenden diplomagegevens door DUO</a:t>
            </a:r>
          </a:p>
          <a:p>
            <a:pPr marL="342900" indent="-342900">
              <a:buFont typeface="+mj-lt"/>
              <a:buAutoNum type="arabicPeriod"/>
              <a:defRPr/>
            </a:pPr>
            <a:r>
              <a:rPr lang="nl-NL" sz="1600" dirty="0">
                <a:solidFill>
                  <a:schemeClr val="accent5">
                    <a:lumMod val="50000"/>
                  </a:schemeClr>
                </a:solidFill>
              </a:rPr>
              <a:t>Gegevens worden in DRS opgeslagen. Op basis hiervan doet instelling intake</a:t>
            </a:r>
          </a:p>
          <a:p>
            <a:pPr marL="342900" indent="-342900">
              <a:buFont typeface="+mj-lt"/>
              <a:buAutoNum type="arabicPeriod"/>
              <a:defRPr/>
            </a:pPr>
            <a:endParaRPr lang="nl-NL" sz="1600" dirty="0">
              <a:solidFill>
                <a:schemeClr val="accent5">
                  <a:lumMod val="50000"/>
                </a:schemeClr>
              </a:solidFill>
            </a:endParaRPr>
          </a:p>
        </p:txBody>
      </p:sp>
      <p:sp>
        <p:nvSpPr>
          <p:cNvPr id="113" name="Rectangle 112"/>
          <p:cNvSpPr/>
          <p:nvPr/>
        </p:nvSpPr>
        <p:spPr>
          <a:xfrm>
            <a:off x="2411413" y="2997200"/>
            <a:ext cx="431800" cy="2159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2</a:t>
            </a:r>
          </a:p>
        </p:txBody>
      </p:sp>
      <p:sp>
        <p:nvSpPr>
          <p:cNvPr id="25" name="TextBox 24"/>
          <p:cNvSpPr txBox="1"/>
          <p:nvPr/>
        </p:nvSpPr>
        <p:spPr>
          <a:xfrm>
            <a:off x="41275" y="4724400"/>
            <a:ext cx="1670050" cy="409575"/>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900" dirty="0"/>
              <a:t>Aanmelding Open Dag met naam en telefoonnummer</a:t>
            </a:r>
          </a:p>
        </p:txBody>
      </p:sp>
      <p:cxnSp>
        <p:nvCxnSpPr>
          <p:cNvPr id="26" name="Straight Arrow Connector 25"/>
          <p:cNvCxnSpPr>
            <a:stCxn id="25" idx="3"/>
          </p:cNvCxnSpPr>
          <p:nvPr/>
        </p:nvCxnSpPr>
        <p:spPr>
          <a:xfrm flipH="1" flipV="1">
            <a:off x="1692275" y="4221163"/>
            <a:ext cx="19050" cy="7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35150" y="4221163"/>
            <a:ext cx="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8313" y="5300663"/>
            <a:ext cx="1454150" cy="255587"/>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900" dirty="0"/>
              <a:t>Vraag je </a:t>
            </a:r>
            <a:r>
              <a:rPr lang="nl-NL" sz="900" dirty="0" err="1"/>
              <a:t>DigiD</a:t>
            </a:r>
            <a:r>
              <a:rPr lang="nl-NL" sz="900" dirty="0"/>
              <a:t> vast aan!</a:t>
            </a:r>
          </a:p>
        </p:txBody>
      </p:sp>
      <p:sp>
        <p:nvSpPr>
          <p:cNvPr id="29" name="Rectangle 28"/>
          <p:cNvSpPr/>
          <p:nvPr/>
        </p:nvSpPr>
        <p:spPr>
          <a:xfrm>
            <a:off x="1147763" y="4292600"/>
            <a:ext cx="431800" cy="2159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1</a:t>
            </a:r>
          </a:p>
        </p:txBody>
      </p:sp>
      <p:cxnSp>
        <p:nvCxnSpPr>
          <p:cNvPr id="33" name="Straight Arrow Connector 32"/>
          <p:cNvCxnSpPr/>
          <p:nvPr/>
        </p:nvCxnSpPr>
        <p:spPr>
          <a:xfrm flipV="1">
            <a:off x="3419475" y="2492375"/>
            <a:ext cx="0" cy="316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6" name="TextBox 33"/>
          <p:cNvSpPr txBox="1">
            <a:spLocks noChangeArrowheads="1"/>
          </p:cNvSpPr>
          <p:nvPr/>
        </p:nvSpPr>
        <p:spPr bwMode="auto">
          <a:xfrm>
            <a:off x="4284663" y="6381750"/>
            <a:ext cx="492125" cy="276225"/>
          </a:xfrm>
          <a:prstGeom prst="rect">
            <a:avLst/>
          </a:prstGeom>
          <a:noFill/>
          <a:ln w="9525">
            <a:noFill/>
            <a:miter lim="800000"/>
            <a:headEnd/>
            <a:tailEnd/>
          </a:ln>
        </p:spPr>
        <p:txBody>
          <a:bodyPr wrap="none">
            <a:spAutoFit/>
          </a:bodyPr>
          <a:lstStyle/>
          <a:p>
            <a:r>
              <a:rPr lang="nl-NL" sz="1200" b="1"/>
              <a:t>PoC</a:t>
            </a:r>
          </a:p>
        </p:txBody>
      </p:sp>
      <p:sp>
        <p:nvSpPr>
          <p:cNvPr id="35" name="Rectangle 34"/>
          <p:cNvSpPr/>
          <p:nvPr/>
        </p:nvSpPr>
        <p:spPr>
          <a:xfrm>
            <a:off x="2351088" y="4221163"/>
            <a:ext cx="2652712" cy="258921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6" name="Rounded Rectangle 35"/>
          <p:cNvSpPr/>
          <p:nvPr/>
        </p:nvSpPr>
        <p:spPr>
          <a:xfrm>
            <a:off x="2555875" y="6308725"/>
            <a:ext cx="1439863"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BRON</a:t>
            </a:r>
          </a:p>
        </p:txBody>
      </p:sp>
      <p:cxnSp>
        <p:nvCxnSpPr>
          <p:cNvPr id="37" name="Straight Arrow Connector 36"/>
          <p:cNvCxnSpPr/>
          <p:nvPr/>
        </p:nvCxnSpPr>
        <p:spPr>
          <a:xfrm>
            <a:off x="2916238" y="3357563"/>
            <a:ext cx="0" cy="215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213100" y="609282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31" name="Picture 2"/>
          <p:cNvPicPr>
            <a:picLocks noChangeAspect="1" noChangeArrowheads="1"/>
          </p:cNvPicPr>
          <p:nvPr/>
        </p:nvPicPr>
        <p:blipFill>
          <a:blip r:embed="rId3" cstate="print"/>
          <a:srcRect l="82611" b="20422"/>
          <a:stretch>
            <a:fillRect/>
          </a:stretch>
        </p:blipFill>
        <p:spPr bwMode="auto">
          <a:xfrm>
            <a:off x="2747963" y="4497388"/>
            <a:ext cx="423862" cy="431800"/>
          </a:xfrm>
          <a:prstGeom prst="rect">
            <a:avLst/>
          </a:prstGeom>
          <a:solidFill>
            <a:schemeClr val="bg1"/>
          </a:solidFill>
          <a:ln w="9525">
            <a:noFill/>
            <a:miter lim="800000"/>
            <a:headEnd/>
            <a:tailEnd/>
          </a:ln>
        </p:spPr>
      </p:pic>
      <p:sp>
        <p:nvSpPr>
          <p:cNvPr id="41" name="TextBox 40"/>
          <p:cNvSpPr txBox="1"/>
          <p:nvPr/>
        </p:nvSpPr>
        <p:spPr>
          <a:xfrm>
            <a:off x="2892425" y="4424363"/>
            <a:ext cx="498475" cy="261937"/>
          </a:xfrm>
          <a:prstGeom prst="rect">
            <a:avLst/>
          </a:prstGeom>
          <a:solidFill>
            <a:schemeClr val="accent1">
              <a:lumMod val="75000"/>
            </a:schemeClr>
          </a:solidFill>
        </p:spPr>
        <p:txBody>
          <a:bodyPr wrap="none">
            <a:spAutoFit/>
          </a:bodyPr>
          <a:lstStyle/>
          <a:p>
            <a:pPr>
              <a:defRPr/>
            </a:pPr>
            <a:r>
              <a:rPr lang="nl-NL" sz="1100" dirty="0">
                <a:solidFill>
                  <a:schemeClr val="bg1"/>
                </a:solidFill>
              </a:rPr>
              <a:t>DUO</a:t>
            </a:r>
          </a:p>
        </p:txBody>
      </p:sp>
      <p:sp>
        <p:nvSpPr>
          <p:cNvPr id="42" name="TextBox 41"/>
          <p:cNvSpPr txBox="1"/>
          <p:nvPr/>
        </p:nvSpPr>
        <p:spPr>
          <a:xfrm>
            <a:off x="3419475" y="4365625"/>
            <a:ext cx="1439863" cy="1190625"/>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marL="85725" indent="-85725">
              <a:buFont typeface="Arial" pitchFamily="34" charset="0"/>
              <a:buChar char="•"/>
              <a:defRPr/>
            </a:pPr>
            <a:r>
              <a:rPr lang="nl-NL" sz="800" dirty="0"/>
              <a:t>NAW</a:t>
            </a:r>
          </a:p>
          <a:p>
            <a:pPr marL="85725" indent="-85725">
              <a:buFont typeface="Arial" pitchFamily="34" charset="0"/>
              <a:buChar char="•"/>
              <a:defRPr/>
            </a:pPr>
            <a:r>
              <a:rPr lang="nl-NL" sz="800" dirty="0" err="1"/>
              <a:t>Vooropl</a:t>
            </a:r>
            <a:r>
              <a:rPr lang="nl-NL" sz="800" dirty="0"/>
              <a:t>. Gegevens</a:t>
            </a:r>
          </a:p>
          <a:p>
            <a:pPr marL="85725" indent="-85725">
              <a:buFont typeface="Arial" pitchFamily="34" charset="0"/>
              <a:buChar char="•"/>
              <a:defRPr/>
            </a:pPr>
            <a:r>
              <a:rPr lang="nl-NL" sz="800" dirty="0"/>
              <a:t>Verblijfstatus</a:t>
            </a:r>
          </a:p>
          <a:p>
            <a:pPr marL="85725" indent="-85725">
              <a:defRPr/>
            </a:pPr>
            <a:r>
              <a:rPr lang="nl-NL" sz="800" dirty="0"/>
              <a:t>Zelf toevoegen:</a:t>
            </a:r>
          </a:p>
          <a:p>
            <a:pPr marL="85725" indent="-85725">
              <a:buFont typeface="Arial" pitchFamily="34" charset="0"/>
              <a:buChar char="•"/>
              <a:defRPr/>
            </a:pPr>
            <a:r>
              <a:rPr lang="nl-NL" sz="800" dirty="0"/>
              <a:t>+ NAW </a:t>
            </a:r>
            <a:r>
              <a:rPr lang="nl-NL" sz="800" dirty="0" err="1"/>
              <a:t>Wett</a:t>
            </a:r>
            <a:r>
              <a:rPr lang="nl-NL" sz="800" dirty="0"/>
              <a:t> </a:t>
            </a:r>
            <a:r>
              <a:rPr lang="nl-NL" sz="800" dirty="0" err="1"/>
              <a:t>vtgnw</a:t>
            </a:r>
            <a:endParaRPr lang="nl-NL" sz="800" dirty="0"/>
          </a:p>
          <a:p>
            <a:pPr marL="85725" indent="-85725">
              <a:buFont typeface="Arial" pitchFamily="34" charset="0"/>
              <a:buChar char="•"/>
              <a:defRPr/>
            </a:pPr>
            <a:r>
              <a:rPr lang="nl-NL" sz="800" dirty="0"/>
              <a:t>+ </a:t>
            </a:r>
            <a:r>
              <a:rPr lang="nl-NL" sz="800" dirty="0" err="1"/>
              <a:t>Spec</a:t>
            </a:r>
            <a:r>
              <a:rPr lang="nl-NL" sz="800" dirty="0"/>
              <a:t>. Zorginfo</a:t>
            </a:r>
          </a:p>
          <a:p>
            <a:pPr marL="85725" indent="-85725">
              <a:buFont typeface="Arial" pitchFamily="34" charset="0"/>
              <a:buChar char="•"/>
              <a:defRPr/>
            </a:pPr>
            <a:r>
              <a:rPr lang="nl-NL" sz="800" dirty="0"/>
              <a:t>Akkoord doorsturen </a:t>
            </a:r>
            <a:r>
              <a:rPr lang="nl-NL" sz="800" dirty="0" err="1"/>
              <a:t>dipl</a:t>
            </a:r>
            <a:r>
              <a:rPr lang="nl-NL" sz="800" dirty="0"/>
              <a:t>.</a:t>
            </a:r>
          </a:p>
          <a:p>
            <a:pPr marL="85725" indent="-85725">
              <a:buFont typeface="Arial" pitchFamily="34" charset="0"/>
              <a:buChar char="•"/>
              <a:defRPr/>
            </a:pPr>
            <a:endParaRPr lang="nl-NL" sz="800" dirty="0"/>
          </a:p>
        </p:txBody>
      </p:sp>
      <p:sp>
        <p:nvSpPr>
          <p:cNvPr id="30" name="Pentagon 29"/>
          <p:cNvSpPr/>
          <p:nvPr/>
        </p:nvSpPr>
        <p:spPr>
          <a:xfrm>
            <a:off x="3995738" y="3716338"/>
            <a:ext cx="4716462" cy="449262"/>
          </a:xfrm>
          <a:prstGeom prst="homePlate">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ctr">
              <a:defRPr/>
            </a:pPr>
            <a:r>
              <a:rPr lang="nl-NL" dirty="0"/>
              <a:t>Inschrijving</a:t>
            </a:r>
          </a:p>
        </p:txBody>
      </p:sp>
      <p:sp>
        <p:nvSpPr>
          <p:cNvPr id="31" name="Pentagon 30"/>
          <p:cNvSpPr/>
          <p:nvPr/>
        </p:nvSpPr>
        <p:spPr>
          <a:xfrm>
            <a:off x="1476375" y="3716338"/>
            <a:ext cx="3168650" cy="447675"/>
          </a:xfrm>
          <a:prstGeom prst="homePlat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r">
              <a:defRPr/>
            </a:pPr>
            <a:r>
              <a:rPr lang="nl-NL" dirty="0"/>
              <a:t>Aanmelding + intake</a:t>
            </a:r>
          </a:p>
        </p:txBody>
      </p:sp>
      <p:sp>
        <p:nvSpPr>
          <p:cNvPr id="45" name="Pentagon 44"/>
          <p:cNvSpPr/>
          <p:nvPr/>
        </p:nvSpPr>
        <p:spPr>
          <a:xfrm>
            <a:off x="541338" y="3716338"/>
            <a:ext cx="1439862" cy="450850"/>
          </a:xfrm>
          <a:prstGeom prst="homePlat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r">
              <a:defRPr/>
            </a:pPr>
            <a:r>
              <a:rPr lang="nl-NL" dirty="0"/>
              <a:t>Oriëntatie</a:t>
            </a:r>
          </a:p>
        </p:txBody>
      </p:sp>
      <p:grpSp>
        <p:nvGrpSpPr>
          <p:cNvPr id="2" name="Group 45"/>
          <p:cNvGrpSpPr>
            <a:grpSpLocks/>
          </p:cNvGrpSpPr>
          <p:nvPr/>
        </p:nvGrpSpPr>
        <p:grpSpPr bwMode="auto">
          <a:xfrm>
            <a:off x="2700338" y="2852738"/>
            <a:ext cx="1017587" cy="719137"/>
            <a:chOff x="2915816" y="3286674"/>
            <a:chExt cx="1018399" cy="718389"/>
          </a:xfrm>
        </p:grpSpPr>
        <p:sp>
          <p:nvSpPr>
            <p:cNvPr id="9247" name="laptop"/>
            <p:cNvSpPr>
              <a:spLocks noEditPoints="1" noChangeArrowheads="1"/>
            </p:cNvSpPr>
            <p:nvPr/>
          </p:nvSpPr>
          <p:spPr bwMode="auto">
            <a:xfrm>
              <a:off x="2915816" y="3286674"/>
              <a:ext cx="1018399" cy="718389"/>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nl-NL"/>
            </a:p>
          </p:txBody>
        </p:sp>
        <p:grpSp>
          <p:nvGrpSpPr>
            <p:cNvPr id="3" name="Group 34"/>
            <p:cNvGrpSpPr>
              <a:grpSpLocks/>
            </p:cNvGrpSpPr>
            <p:nvPr/>
          </p:nvGrpSpPr>
          <p:grpSpPr bwMode="auto">
            <a:xfrm>
              <a:off x="3081737" y="3300658"/>
              <a:ext cx="752384" cy="447698"/>
              <a:chOff x="3068067" y="3191549"/>
              <a:chExt cx="957578" cy="583377"/>
            </a:xfrm>
          </p:grpSpPr>
          <p:pic>
            <p:nvPicPr>
              <p:cNvPr id="9249" name="Picture 2"/>
              <p:cNvPicPr>
                <a:picLocks noChangeAspect="1" noChangeArrowheads="1"/>
              </p:cNvPicPr>
              <p:nvPr/>
            </p:nvPicPr>
            <p:blipFill>
              <a:blip r:embed="rId4" cstate="print"/>
              <a:srcRect t="2512" r="9641"/>
              <a:stretch>
                <a:fillRect/>
              </a:stretch>
            </p:blipFill>
            <p:spPr bwMode="auto">
              <a:xfrm>
                <a:off x="3068067" y="3191549"/>
                <a:ext cx="864095" cy="583377"/>
              </a:xfrm>
              <a:prstGeom prst="rect">
                <a:avLst/>
              </a:prstGeom>
              <a:noFill/>
              <a:ln w="9525">
                <a:noFill/>
                <a:miter lim="800000"/>
                <a:headEnd/>
                <a:tailEnd/>
              </a:ln>
            </p:spPr>
          </p:pic>
          <p:sp>
            <p:nvSpPr>
              <p:cNvPr id="50" name="TextBox 49"/>
              <p:cNvSpPr txBox="1"/>
              <p:nvPr/>
            </p:nvSpPr>
            <p:spPr>
              <a:xfrm>
                <a:off x="3087410" y="3216721"/>
                <a:ext cx="938238" cy="481485"/>
              </a:xfrm>
              <a:prstGeom prst="rect">
                <a:avLst/>
              </a:prstGeom>
              <a:noFill/>
            </p:spPr>
            <p:txBody>
              <a:bodyPr>
                <a:spAutoFit/>
              </a:bodyPr>
              <a:lstStyle/>
              <a:p>
                <a:pPr>
                  <a:defRPr/>
                </a:pPr>
                <a:r>
                  <a:rPr lang="nl-NL" b="1" dirty="0">
                    <a:solidFill>
                      <a:schemeClr val="accent5">
                        <a:lumMod val="50000"/>
                      </a:schemeClr>
                    </a:solidFill>
                  </a:rPr>
                  <a:t>DA</a:t>
                </a:r>
              </a:p>
            </p:txBody>
          </p:sp>
        </p:grpSp>
      </p:grpSp>
      <p:sp>
        <p:nvSpPr>
          <p:cNvPr id="51" name="Rounded Rectangle 50"/>
          <p:cNvSpPr/>
          <p:nvPr/>
        </p:nvSpPr>
        <p:spPr>
          <a:xfrm>
            <a:off x="611188" y="2205038"/>
            <a:ext cx="7848600" cy="431800"/>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Deelnemer Registratie Systeem</a:t>
            </a:r>
          </a:p>
        </p:txBody>
      </p:sp>
      <p:pic>
        <p:nvPicPr>
          <p:cNvPr id="9239" name="Picture 3" descr="C:\Program Files (x86)\Microsoft Office\MEDIA\CAGCAT10\j0195384.wmf"/>
          <p:cNvPicPr>
            <a:picLocks noChangeAspect="1" noChangeArrowheads="1"/>
          </p:cNvPicPr>
          <p:nvPr/>
        </p:nvPicPr>
        <p:blipFill>
          <a:blip r:embed="rId5" cstate="print"/>
          <a:srcRect/>
          <a:stretch>
            <a:fillRect/>
          </a:stretch>
        </p:blipFill>
        <p:spPr bwMode="auto">
          <a:xfrm flipH="1">
            <a:off x="179388" y="5942013"/>
            <a:ext cx="898525" cy="915987"/>
          </a:xfrm>
          <a:prstGeom prst="rect">
            <a:avLst/>
          </a:prstGeom>
          <a:noFill/>
          <a:ln w="9525">
            <a:noFill/>
            <a:miter lim="800000"/>
            <a:headEnd/>
            <a:tailEnd/>
          </a:ln>
        </p:spPr>
      </p:pic>
      <p:grpSp>
        <p:nvGrpSpPr>
          <p:cNvPr id="4" name="Group 59"/>
          <p:cNvGrpSpPr>
            <a:grpSpLocks/>
          </p:cNvGrpSpPr>
          <p:nvPr/>
        </p:nvGrpSpPr>
        <p:grpSpPr bwMode="auto">
          <a:xfrm>
            <a:off x="2781300" y="5586413"/>
            <a:ext cx="873125" cy="569912"/>
            <a:chOff x="2781178" y="5586091"/>
            <a:chExt cx="873474" cy="569797"/>
          </a:xfrm>
        </p:grpSpPr>
        <p:pic>
          <p:nvPicPr>
            <p:cNvPr id="9245" name="Picture 2"/>
            <p:cNvPicPr>
              <a:picLocks noChangeAspect="1" noChangeArrowheads="1"/>
            </p:cNvPicPr>
            <p:nvPr/>
          </p:nvPicPr>
          <p:blipFill>
            <a:blip r:embed="rId6" cstate="print"/>
            <a:srcRect t="2512" r="9641"/>
            <a:stretch>
              <a:fillRect/>
            </a:stretch>
          </p:blipFill>
          <p:spPr bwMode="auto">
            <a:xfrm>
              <a:off x="2790556" y="5586091"/>
              <a:ext cx="864096" cy="569797"/>
            </a:xfrm>
            <a:prstGeom prst="rect">
              <a:avLst/>
            </a:prstGeom>
            <a:noFill/>
            <a:ln w="9525">
              <a:noFill/>
              <a:miter lim="800000"/>
              <a:headEnd/>
              <a:tailEnd/>
            </a:ln>
          </p:spPr>
        </p:pic>
        <p:sp>
          <p:nvSpPr>
            <p:cNvPr id="55" name="TextBox 54"/>
            <p:cNvSpPr txBox="1"/>
            <p:nvPr/>
          </p:nvSpPr>
          <p:spPr>
            <a:xfrm>
              <a:off x="2781178" y="5621009"/>
              <a:ext cx="863945" cy="522182"/>
            </a:xfrm>
            <a:prstGeom prst="rect">
              <a:avLst/>
            </a:prstGeom>
            <a:noFill/>
          </p:spPr>
          <p:txBody>
            <a:bodyPr lIns="0" rIns="0">
              <a:spAutoFit/>
            </a:bodyPr>
            <a:lstStyle/>
            <a:p>
              <a:pPr algn="ctr">
                <a:defRPr/>
              </a:pPr>
              <a:r>
                <a:rPr lang="nl-NL" sz="1400" b="1" dirty="0" err="1">
                  <a:solidFill>
                    <a:schemeClr val="accent5">
                      <a:lumMod val="50000"/>
                    </a:schemeClr>
                  </a:solidFill>
                </a:rPr>
                <a:t>Pop-up</a:t>
              </a:r>
              <a:endParaRPr lang="nl-NL" sz="1400" b="1" dirty="0">
                <a:solidFill>
                  <a:schemeClr val="accent5">
                    <a:lumMod val="50000"/>
                  </a:schemeClr>
                </a:solidFill>
              </a:endParaRPr>
            </a:p>
            <a:p>
              <a:pPr algn="ctr">
                <a:defRPr/>
              </a:pPr>
              <a:r>
                <a:rPr lang="nl-NL" sz="1400" b="1" dirty="0">
                  <a:solidFill>
                    <a:schemeClr val="accent5">
                      <a:lumMod val="50000"/>
                    </a:schemeClr>
                  </a:solidFill>
                </a:rPr>
                <a:t>DUO</a:t>
              </a:r>
            </a:p>
          </p:txBody>
        </p:sp>
      </p:grpSp>
      <p:sp>
        <p:nvSpPr>
          <p:cNvPr id="43" name="Titel 91"/>
          <p:cNvSpPr>
            <a:spLocks noGrp="1"/>
          </p:cNvSpPr>
          <p:nvPr>
            <p:ph type="title"/>
          </p:nvPr>
        </p:nvSpPr>
        <p:spPr>
          <a:xfrm>
            <a:off x="0" y="115888"/>
            <a:ext cx="9144000" cy="720725"/>
          </a:xfrm>
          <a:solidFill>
            <a:schemeClr val="accent2">
              <a:lumMod val="40000"/>
              <a:lumOff val="60000"/>
            </a:schemeClr>
          </a:solidFill>
        </p:spPr>
        <p:txBody>
          <a:bodyPr rtlCol="0">
            <a:noAutofit/>
          </a:bodyPr>
          <a:lstStyle/>
          <a:p>
            <a:pPr eaLnBrk="1" fontAlgn="auto" hangingPunct="1">
              <a:spcAft>
                <a:spcPts val="0"/>
              </a:spcAft>
              <a:defRPr/>
            </a:pPr>
            <a:r>
              <a:rPr lang="nl-NL" sz="3200" b="1" dirty="0" err="1" smtClean="0"/>
              <a:t>Overview</a:t>
            </a:r>
            <a:r>
              <a:rPr lang="nl-NL" sz="3200" b="1" dirty="0" smtClean="0"/>
              <a:t> to </a:t>
            </a:r>
            <a:r>
              <a:rPr lang="nl-NL" sz="3200" b="1" dirty="0" err="1" smtClean="0"/>
              <a:t>be</a:t>
            </a:r>
            <a:r>
              <a:rPr lang="nl-NL" sz="3200" b="1" dirty="0" smtClean="0"/>
              <a:t> proces </a:t>
            </a:r>
            <a:r>
              <a:rPr lang="nl-NL" sz="3200" b="1" dirty="0" err="1" smtClean="0"/>
              <a:t>PoC</a:t>
            </a:r>
            <a:r>
              <a:rPr lang="nl-NL" sz="3200" b="1" dirty="0" smtClean="0"/>
              <a:t> + extra </a:t>
            </a:r>
            <a:r>
              <a:rPr lang="nl-NL" sz="3200" b="1" dirty="0" err="1" smtClean="0"/>
              <a:t>benefits</a:t>
            </a:r>
            <a:endParaRPr lang="nl-NL" sz="3200" b="1" dirty="0" smtClean="0"/>
          </a:p>
        </p:txBody>
      </p:sp>
      <p:sp>
        <p:nvSpPr>
          <p:cNvPr id="9243" name="TextBox 43"/>
          <p:cNvSpPr txBox="1">
            <a:spLocks noChangeArrowheads="1"/>
          </p:cNvSpPr>
          <p:nvPr/>
        </p:nvSpPr>
        <p:spPr bwMode="auto">
          <a:xfrm>
            <a:off x="5364163" y="4941888"/>
            <a:ext cx="3311525" cy="922337"/>
          </a:xfrm>
          <a:prstGeom prst="rect">
            <a:avLst/>
          </a:prstGeom>
          <a:noFill/>
          <a:ln w="9525">
            <a:noFill/>
            <a:miter lim="800000"/>
            <a:headEnd/>
            <a:tailEnd/>
          </a:ln>
        </p:spPr>
        <p:txBody>
          <a:bodyPr>
            <a:spAutoFit/>
          </a:bodyPr>
          <a:lstStyle/>
          <a:p>
            <a:r>
              <a:rPr lang="nl-NL"/>
              <a:t>Keuze instelling: </a:t>
            </a:r>
          </a:p>
          <a:p>
            <a:r>
              <a:rPr lang="nl-NL"/>
              <a:t>DigiD direct in proces of later </a:t>
            </a:r>
          </a:p>
          <a:p>
            <a:r>
              <a:rPr lang="nl-NL"/>
              <a:t>(in dit voorbeeld: direct!)</a:t>
            </a:r>
          </a:p>
        </p:txBody>
      </p:sp>
      <p:sp>
        <p:nvSpPr>
          <p:cNvPr id="117" name="Rectangle 116"/>
          <p:cNvSpPr/>
          <p:nvPr/>
        </p:nvSpPr>
        <p:spPr>
          <a:xfrm>
            <a:off x="4500563" y="4221163"/>
            <a:ext cx="431800"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nl-NL" sz="2400" b="1" dirty="0">
                <a:solidFill>
                  <a:schemeClr val="accent5">
                    <a:lumMod val="50000"/>
                  </a:schemeClr>
                </a:solidFill>
              </a:rPr>
              <a:t>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2218</TotalTime>
  <Words>1257</Words>
  <Application>Microsoft Office PowerPoint</Application>
  <PresentationFormat>Diavoorstelling (4:3)</PresentationFormat>
  <Paragraphs>336</Paragraphs>
  <Slides>24</Slides>
  <Notes>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Office Theme</vt:lpstr>
      <vt:lpstr>PoC digitaal inschrijven MBO</vt:lpstr>
      <vt:lpstr>PowerPoint-presentatie</vt:lpstr>
      <vt:lpstr>PowerPoint-presentatie</vt:lpstr>
      <vt:lpstr>PowerPoint-presentatie</vt:lpstr>
      <vt:lpstr>PowerPoint-presentatie</vt:lpstr>
      <vt:lpstr>PowerPoint-presentatie</vt:lpstr>
      <vt:lpstr>PowerPoint-presentatie</vt:lpstr>
      <vt:lpstr>PowerPoint-presentatie</vt:lpstr>
      <vt:lpstr>Overview to be proces PoC + extra benefits</vt:lpstr>
      <vt:lpstr>PowerPoint-presentatie</vt:lpstr>
      <vt:lpstr>PowerPoint-presentatie</vt:lpstr>
      <vt:lpstr>Scope: PoC en streefbeeld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lpstr>PowerPoint-presentatie</vt:lpstr>
    </vt:vector>
  </TitlesOfParts>
  <Company>Capgemini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inschrijving MBO</dc:title>
  <dc:creator>cwolf</dc:creator>
  <cp:lastModifiedBy>Admin Win7</cp:lastModifiedBy>
  <cp:revision>70</cp:revision>
  <dcterms:created xsi:type="dcterms:W3CDTF">2011-09-21T08:51:36Z</dcterms:created>
  <dcterms:modified xsi:type="dcterms:W3CDTF">2012-01-19T10:30:30Z</dcterms:modified>
</cp:coreProperties>
</file>