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47"/>
  </p:notesMasterIdLst>
  <p:handoutMasterIdLst>
    <p:handoutMasterId r:id="rId48"/>
  </p:handoutMasterIdLst>
  <p:sldIdLst>
    <p:sldId id="403" r:id="rId6"/>
    <p:sldId id="436" r:id="rId7"/>
    <p:sldId id="429" r:id="rId8"/>
    <p:sldId id="439" r:id="rId9"/>
    <p:sldId id="431" r:id="rId10"/>
    <p:sldId id="404" r:id="rId11"/>
    <p:sldId id="407" r:id="rId12"/>
    <p:sldId id="453" r:id="rId13"/>
    <p:sldId id="442" r:id="rId14"/>
    <p:sldId id="408" r:id="rId15"/>
    <p:sldId id="437" r:id="rId16"/>
    <p:sldId id="401" r:id="rId17"/>
    <p:sldId id="411" r:id="rId18"/>
    <p:sldId id="409" r:id="rId19"/>
    <p:sldId id="452" r:id="rId20"/>
    <p:sldId id="445" r:id="rId21"/>
    <p:sldId id="392" r:id="rId22"/>
    <p:sldId id="393" r:id="rId23"/>
    <p:sldId id="394" r:id="rId24"/>
    <p:sldId id="402" r:id="rId25"/>
    <p:sldId id="454" r:id="rId26"/>
    <p:sldId id="455" r:id="rId27"/>
    <p:sldId id="443" r:id="rId28"/>
    <p:sldId id="449" r:id="rId29"/>
    <p:sldId id="426" r:id="rId30"/>
    <p:sldId id="423" r:id="rId31"/>
    <p:sldId id="446" r:id="rId32"/>
    <p:sldId id="425" r:id="rId33"/>
    <p:sldId id="451" r:id="rId34"/>
    <p:sldId id="444" r:id="rId35"/>
    <p:sldId id="450" r:id="rId36"/>
    <p:sldId id="414" r:id="rId37"/>
    <p:sldId id="447" r:id="rId38"/>
    <p:sldId id="417" r:id="rId39"/>
    <p:sldId id="448" r:id="rId40"/>
    <p:sldId id="418" r:id="rId41"/>
    <p:sldId id="415" r:id="rId42"/>
    <p:sldId id="440" r:id="rId43"/>
    <p:sldId id="441" r:id="rId44"/>
    <p:sldId id="434" r:id="rId45"/>
    <p:sldId id="438" r:id="rId46"/>
  </p:sldIdLst>
  <p:sldSz cx="9144000" cy="6858000" type="screen4x3"/>
  <p:notesSz cx="7099300" cy="10234613"/>
  <p:defaultTextStyle>
    <a:defPPr>
      <a:defRPr lang="en-US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000099"/>
    <a:srgbClr val="FF6600"/>
    <a:srgbClr val="FA0000"/>
    <a:srgbClr val="66FF33"/>
    <a:srgbClr val="0000FF"/>
    <a:srgbClr val="FFFF00"/>
    <a:srgbClr val="5555BC"/>
    <a:srgbClr val="007F6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1373" autoAdjust="0"/>
  </p:normalViewPr>
  <p:slideViewPr>
    <p:cSldViewPr>
      <p:cViewPr>
        <p:scale>
          <a:sx n="66" d="100"/>
          <a:sy n="66" d="100"/>
        </p:scale>
        <p:origin x="-846" y="-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96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2" tIns="47896" rIns="95792" bIns="47896" numCol="1" anchor="t" anchorCtr="0" compatLnSpc="1">
            <a:prstTxWarp prst="textNoShape">
              <a:avLst/>
            </a:prstTxWarp>
          </a:bodyPr>
          <a:lstStyle>
            <a:lvl1pPr defTabSz="470552">
              <a:lnSpc>
                <a:spcPct val="94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 sz="1200" smtClean="0">
                <a:latin typeface="Arial" pitchFamily="34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022163" y="0"/>
            <a:ext cx="3075480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2" tIns="47896" rIns="95792" bIns="47896" numCol="1" anchor="t" anchorCtr="0" compatLnSpc="1">
            <a:prstTxWarp prst="textNoShape">
              <a:avLst/>
            </a:prstTxWarp>
          </a:bodyPr>
          <a:lstStyle>
            <a:lvl1pPr algn="r" defTabSz="470552">
              <a:lnSpc>
                <a:spcPct val="94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 sz="1200" smtClean="0">
                <a:latin typeface="Arial" pitchFamily="34" charset="0"/>
                <a:ea typeface="MS Gothic" pitchFamily="49" charset="-128"/>
              </a:defRPr>
            </a:lvl1pPr>
          </a:lstStyle>
          <a:p>
            <a:pPr>
              <a:defRPr/>
            </a:pPr>
            <a:fld id="{9E449902-1ED2-4BA0-9D07-7FDDC0D67A28}" type="datetime1">
              <a:rPr lang="en-US"/>
              <a:pPr>
                <a:defRPr/>
              </a:pPr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673"/>
            <a:ext cx="307548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2" tIns="47896" rIns="95792" bIns="47896" numCol="1" anchor="b" anchorCtr="0" compatLnSpc="1">
            <a:prstTxWarp prst="textNoShape">
              <a:avLst/>
            </a:prstTxWarp>
          </a:bodyPr>
          <a:lstStyle>
            <a:lvl1pPr defTabSz="470552">
              <a:lnSpc>
                <a:spcPct val="94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 sz="1200" smtClean="0">
                <a:latin typeface="Arial" pitchFamily="34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022163" y="9720673"/>
            <a:ext cx="3075480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2" tIns="47896" rIns="95792" bIns="47896" numCol="1" anchor="b" anchorCtr="0" compatLnSpc="1">
            <a:prstTxWarp prst="textNoShape">
              <a:avLst/>
            </a:prstTxWarp>
          </a:bodyPr>
          <a:lstStyle>
            <a:lvl1pPr algn="r" defTabSz="470552">
              <a:lnSpc>
                <a:spcPct val="94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 sz="1200" smtClean="0">
                <a:latin typeface="Arial" pitchFamily="34" charset="0"/>
                <a:ea typeface="MS Gothic" pitchFamily="49" charset="-128"/>
              </a:defRPr>
            </a:lvl1pPr>
          </a:lstStyle>
          <a:p>
            <a:pPr>
              <a:defRPr/>
            </a:pPr>
            <a:fld id="{C5957AAF-D8BB-480F-BED1-C6E635976FB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3755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1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5792" tIns="47896" rIns="95792" bIns="47896" anchor="ctr"/>
          <a:lstStyle/>
          <a:p>
            <a:pPr defTabSz="470552">
              <a:lnSpc>
                <a:spcPct val="94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nl-NL" dirty="0">
              <a:latin typeface="Arial" pitchFamily="34" charset="0"/>
              <a:ea typeface="MS Gothic" pitchFamily="49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3073821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4283" tIns="49027" rIns="94283" bIns="49027" numCol="1" anchor="t" anchorCtr="0" compatLnSpc="1">
            <a:prstTxWarp prst="textNoShape">
              <a:avLst/>
            </a:prstTxWarp>
          </a:bodyPr>
          <a:lstStyle>
            <a:lvl1pPr defTabSz="470552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58477" algn="l"/>
                <a:tab pos="1516953" algn="l"/>
                <a:tab pos="2275430" algn="l"/>
                <a:tab pos="3033906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2164" y="0"/>
            <a:ext cx="3073821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4283" tIns="49027" rIns="94283" bIns="49027" numCol="1" anchor="t" anchorCtr="0" compatLnSpc="1">
            <a:prstTxWarp prst="textNoShape">
              <a:avLst/>
            </a:prstTxWarp>
          </a:bodyPr>
          <a:lstStyle>
            <a:lvl1pPr algn="r" defTabSz="470552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58477" algn="l"/>
                <a:tab pos="1516953" algn="l"/>
                <a:tab pos="2275430" algn="l"/>
                <a:tab pos="3033906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8350"/>
            <a:ext cx="5114925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11257" y="4861154"/>
            <a:ext cx="5675129" cy="4604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4283" tIns="49027" rIns="94283" bIns="49027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720673"/>
            <a:ext cx="3073821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4283" tIns="49027" rIns="94283" bIns="49027" numCol="1" anchor="b" anchorCtr="0" compatLnSpc="1">
            <a:prstTxWarp prst="textNoShape">
              <a:avLst/>
            </a:prstTxWarp>
          </a:bodyPr>
          <a:lstStyle>
            <a:lvl1pPr defTabSz="470552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58477" algn="l"/>
                <a:tab pos="1516953" algn="l"/>
                <a:tab pos="2275430" algn="l"/>
                <a:tab pos="3033906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2164" y="9720673"/>
            <a:ext cx="3073821" cy="510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4283" tIns="49027" rIns="94283" bIns="49027" numCol="1" anchor="b" anchorCtr="0" compatLnSpc="1">
            <a:prstTxWarp prst="textNoShape">
              <a:avLst/>
            </a:prstTxWarp>
          </a:bodyPr>
          <a:lstStyle>
            <a:lvl1pPr algn="r" defTabSz="470552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58477" algn="l"/>
                <a:tab pos="1516953" algn="l"/>
                <a:tab pos="2275430" algn="l"/>
                <a:tab pos="3033906" algn="l"/>
              </a:tabLst>
              <a:defRPr sz="1200" smtClean="0">
                <a:solidFill>
                  <a:srgbClr val="000000"/>
                </a:solidFill>
                <a:latin typeface="Times New Roman" pitchFamily="18" charset="0"/>
                <a:ea typeface="MS Gothic" pitchFamily="49" charset="-128"/>
              </a:defRPr>
            </a:lvl1pPr>
          </a:lstStyle>
          <a:p>
            <a:pPr>
              <a:defRPr/>
            </a:pPr>
            <a:fld id="{C20A103C-36AE-4305-A2F8-55297ECF7F0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00237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11" charset="0"/>
        <a:ea typeface="MS PGothic" pitchFamily="34" charset="-128"/>
        <a:cs typeface="ＭＳ Ｐゴシック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11" charset="0"/>
        <a:ea typeface="MS PGothic" pitchFamily="34" charset="-128"/>
        <a:cs typeface="ＭＳ Ｐゴシック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11" charset="0"/>
        <a:ea typeface="MS PGothic" pitchFamily="34" charset="-128"/>
        <a:cs typeface="ＭＳ Ｐゴシック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11" charset="0"/>
        <a:ea typeface="MS PGothic" pitchFamily="34" charset="-128"/>
        <a:cs typeface="ＭＳ Ｐゴシック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-111" charset="0"/>
        <a:ea typeface="MS PGothic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Uitleggen:</a:t>
            </a:r>
            <a:r>
              <a:rPr lang="nl-NL" baseline="0" dirty="0" smtClean="0"/>
              <a:t> waarom staat </a:t>
            </a:r>
            <a:r>
              <a:rPr lang="nl-NL" baseline="0" dirty="0" err="1" smtClean="0"/>
              <a:t>Jocelyn</a:t>
            </a:r>
            <a:r>
              <a:rPr lang="nl-NL" baseline="0" dirty="0" smtClean="0"/>
              <a:t> hier niet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20A103C-36AE-4305-A2F8-55297ECF7F07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0016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400" dirty="0" smtClean="0"/>
              <a:t>Inleiding tot </a:t>
            </a:r>
            <a:r>
              <a:rPr lang="nl-NL" sz="1400" dirty="0" err="1" smtClean="0"/>
              <a:t>cloud</a:t>
            </a:r>
            <a:r>
              <a:rPr lang="nl-NL" sz="1400" dirty="0" smtClean="0"/>
              <a:t> computing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definitie en achtergronden</a:t>
            </a:r>
          </a:p>
          <a:p>
            <a:endParaRPr lang="nl-NL" sz="1400" b="0" dirty="0" smtClean="0"/>
          </a:p>
          <a:p>
            <a:pPr marL="0" indent="0">
              <a:buNone/>
            </a:pPr>
            <a:r>
              <a:rPr lang="nl-NL" sz="1400" dirty="0" smtClean="0"/>
              <a:t>Beslissen over </a:t>
            </a:r>
            <a:r>
              <a:rPr lang="nl-NL" sz="1400" dirty="0" err="1" smtClean="0"/>
              <a:t>cloud</a:t>
            </a:r>
            <a:r>
              <a:rPr lang="nl-NL" sz="1400" dirty="0" smtClean="0"/>
              <a:t> computing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err="1" smtClean="0"/>
              <a:t>businesscase</a:t>
            </a:r>
            <a:r>
              <a:rPr lang="nl-NL" sz="1200" b="0" dirty="0" smtClean="0"/>
              <a:t>: kosten en baten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niveau van dienstverlening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afhankelijkheid van leverancier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tijd- en </a:t>
            </a:r>
            <a:r>
              <a:rPr lang="nl-NL" sz="1200" b="0" dirty="0" err="1" smtClean="0"/>
              <a:t>plaatsonafhankelijk</a:t>
            </a:r>
            <a:r>
              <a:rPr lang="nl-NL" sz="1200" b="0" dirty="0" smtClean="0"/>
              <a:t> werken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samenwerking en documentbeheer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privacy en beveiliging</a:t>
            </a:r>
          </a:p>
          <a:p>
            <a:endParaRPr lang="nl-NL" sz="1200" b="0" dirty="0" smtClean="0"/>
          </a:p>
          <a:p>
            <a:pPr marL="0" indent="0">
              <a:buNone/>
            </a:pPr>
            <a:r>
              <a:rPr lang="nl-NL" sz="1200" dirty="0" smtClean="0"/>
              <a:t>Aandachtspunten migratie &amp; implementatie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nl-NL" sz="1200" b="0" dirty="0" smtClean="0"/>
              <a:t>organisatie en techniek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C20A103C-36AE-4305-A2F8-55297ECF7F0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596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BDDD-A5A0-41C1-B4F4-7B8E7F4407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747B7-44CC-4A44-8CD0-385E38D249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1574800"/>
            <a:ext cx="2035175" cy="4673600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1574800"/>
            <a:ext cx="5957888" cy="4673600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DCD52-945A-4489-8982-AEB269AFB71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74800"/>
            <a:ext cx="8146800" cy="7112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2438400"/>
            <a:ext cx="8145463" cy="3810000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20A-DCE9-415E-B230-8B8BD43ABF7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8228013" cy="452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7770813" cy="912813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C8AD-4465-45F0-AC1B-117EF366E93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438400"/>
            <a:ext cx="39957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5838" y="2438400"/>
            <a:ext cx="3997325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F12BC-22A5-46BC-9EEE-B21DB4935D2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52CCA-EBD6-4B07-BF76-150219848C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24EDD-5C3C-4CED-9A88-A3E76A2AFFB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FED-A113-4F39-87B6-E4C12DF618A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5327-D694-42DD-8C79-0BE361D30CC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D118-67FB-4FE9-85F6-5EBC2ADB363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1574800"/>
            <a:ext cx="7681913" cy="71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438400"/>
            <a:ext cx="8145463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outline text format</a:t>
            </a:r>
          </a:p>
          <a:p>
            <a:pPr lvl="1"/>
            <a:r>
              <a:rPr lang="en-US" smtClean="0"/>
              <a:t>Second Outline Level</a:t>
            </a:r>
          </a:p>
          <a:p>
            <a:pPr lvl="2"/>
            <a:r>
              <a:rPr lang="en-US" smtClean="0"/>
              <a:t>Third Outline Level</a:t>
            </a:r>
          </a:p>
          <a:p>
            <a:pPr lvl="3"/>
            <a:r>
              <a:rPr lang="en-US" smtClean="0"/>
              <a:t>Fourth Outline Level</a:t>
            </a:r>
          </a:p>
          <a:p>
            <a:pPr lvl="4"/>
            <a:r>
              <a:rPr lang="en-US" smtClean="0"/>
              <a:t>Fifth Outline Level</a:t>
            </a:r>
          </a:p>
          <a:p>
            <a:pPr lvl="4"/>
            <a:r>
              <a:rPr lang="en-US" smtClean="0"/>
              <a:t>Sixth Outline Level</a:t>
            </a:r>
          </a:p>
          <a:p>
            <a:pPr lvl="4"/>
            <a:r>
              <a:rPr lang="en-US" smtClean="0"/>
              <a:t>Seventh Outline Level</a:t>
            </a:r>
          </a:p>
          <a:p>
            <a:pPr lvl="4"/>
            <a:r>
              <a:rPr lang="en-US" smtClean="0"/>
              <a:t>Eighth Outline Level</a:t>
            </a:r>
          </a:p>
          <a:p>
            <a:pPr lvl="4"/>
            <a:r>
              <a:rPr 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885113" y="6381750"/>
            <a:ext cx="1017587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buSzPct val="100000"/>
              <a:buFont typeface="Verdana" pitchFamily="-112" charset="0"/>
              <a:buNone/>
              <a:defRPr sz="1000" b="1">
                <a:solidFill>
                  <a:srgbClr val="000000"/>
                </a:solidFill>
                <a:latin typeface="Verdan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2CB473B-5FFD-43C0-970B-63EF6EB9EED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9pPr>
    </p:titleStyle>
    <p:bodyStyle>
      <a:lvl1pPr marL="341313" indent="-341313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2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9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0"/>
            <a:ext cx="7770813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the title text format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2771775" y="5486400"/>
            <a:ext cx="3598863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Clr>
                <a:srgbClr val="000000"/>
              </a:buClr>
              <a:buSzPct val="100000"/>
              <a:buFont typeface="Verdana" pitchFamily="-112" charset="0"/>
              <a:buNone/>
              <a:defRPr sz="1000" b="1">
                <a:solidFill>
                  <a:srgbClr val="000000"/>
                </a:solidFill>
                <a:latin typeface="Verdana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34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5pPr>
      <a:lvl6pPr marL="4572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6pPr>
      <a:lvl7pPr marL="9144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7pPr>
      <a:lvl8pPr marL="1371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8pPr>
      <a:lvl9pPr marL="18288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FF6600"/>
        </a:buClr>
        <a:buSzPct val="100000"/>
        <a:buFont typeface="Verdana" pitchFamily="-111" charset="0"/>
        <a:defRPr sz="2200" b="1">
          <a:solidFill>
            <a:srgbClr val="FF6600"/>
          </a:solidFill>
          <a:latin typeface="Verdana" pitchFamily="-111" charset="0"/>
          <a:ea typeface="MS Gothic" charset="0"/>
          <a:cs typeface="MS Gothic" charset="0"/>
        </a:defRPr>
      </a:lvl9pPr>
    </p:titleStyle>
    <p:bodyStyle>
      <a:lvl1pPr marL="341313" indent="-341313" algn="l" defTabSz="449263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102000"/>
        </a:lnSpc>
        <a:spcBef>
          <a:spcPts val="475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19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34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102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Verdana" pitchFamily="-111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Animation%20Cloud-Privacy%20v3-flv.flv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novatie.kennisnet.nl/wp-content/uploads/2011/09/Functionaliteitenkaart_04092011-2.pd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Animation%20Cloud%20Computing%20v3/start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Animation%20Cloud%20Computing%20v3%20-%20flv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G:\Onderwijs%20opdrachten\SURFnet\2011%20cloud%20computing\20110119.sambo%20ict\Animation%20Cloud%20Computing%20v3%20-%20flv.fl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962400"/>
            <a:ext cx="7770813" cy="990600"/>
          </a:xfrm>
        </p:spPr>
        <p:txBody>
          <a:bodyPr/>
          <a:lstStyle/>
          <a:p>
            <a:pPr algn="ctr"/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Aan de slag met Cloud Computing</a:t>
            </a:r>
            <a:endParaRPr lang="nl-NL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28750" y="4876800"/>
            <a:ext cx="6400800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Willem-Jan van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Elk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B2B2B2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srgbClr val="B2B2B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>
              <a:spcBef>
                <a:spcPts val="500"/>
              </a:spcBef>
              <a:buClr>
                <a:srgbClr val="B2B2B2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kern="0" dirty="0" err="1" smtClean="0">
                <a:solidFill>
                  <a:srgbClr val="B2B2B2"/>
                </a:solidFill>
                <a:latin typeface="+mn-lt"/>
              </a:rPr>
              <a:t>saMBO</a:t>
            </a:r>
            <a:r>
              <a:rPr lang="en-GB" sz="2000" b="1" kern="0" dirty="0" smtClean="0">
                <a:solidFill>
                  <a:srgbClr val="B2B2B2"/>
                </a:solidFill>
                <a:latin typeface="+mn-lt"/>
              </a:rPr>
              <a:t>-ICT </a:t>
            </a:r>
            <a:r>
              <a:rPr lang="en-GB" sz="2000" b="1" kern="0" dirty="0" err="1" smtClean="0">
                <a:solidFill>
                  <a:srgbClr val="B2B2B2"/>
                </a:solidFill>
                <a:latin typeface="+mn-lt"/>
              </a:rPr>
              <a:t>conferentie</a:t>
            </a:r>
            <a:r>
              <a:rPr lang="en-GB" sz="2000" b="1" kern="0" dirty="0" smtClean="0">
                <a:solidFill>
                  <a:srgbClr val="B2B2B2"/>
                </a:solidFill>
                <a:latin typeface="+mn-lt"/>
              </a:rPr>
              <a:t> 2012.01.19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438400"/>
            <a:ext cx="3543300" cy="762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3543300" cy="762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0"/>
            <a:ext cx="3543300" cy="762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5562600"/>
            <a:ext cx="3543300" cy="762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2438400"/>
            <a:ext cx="3543300" cy="7620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3505200"/>
            <a:ext cx="3543300" cy="7620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800" y="4572000"/>
            <a:ext cx="3543300" cy="762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5562600"/>
            <a:ext cx="35433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014"/>
          <a:stretch/>
        </p:blipFill>
        <p:spPr bwMode="auto">
          <a:xfrm>
            <a:off x="-404936" y="1574800"/>
            <a:ext cx="641653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66551" y="1574800"/>
            <a:ext cx="7681913" cy="711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647700" y="2438400"/>
            <a:ext cx="8145463" cy="3810000"/>
          </a:xfrm>
        </p:spPr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42" t="33566"/>
          <a:stretch/>
        </p:blipFill>
        <p:spPr bwMode="auto">
          <a:xfrm>
            <a:off x="647700" y="2438400"/>
            <a:ext cx="8406537" cy="30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5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382"/>
          <a:stretch/>
        </p:blipFill>
        <p:spPr bwMode="auto">
          <a:xfrm>
            <a:off x="-381694" y="1571650"/>
            <a:ext cx="625271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10" t="27853" b="5797"/>
          <a:stretch/>
        </p:blipFill>
        <p:spPr bwMode="auto">
          <a:xfrm>
            <a:off x="647699" y="2438400"/>
            <a:ext cx="8316789" cy="347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59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67" y="0"/>
            <a:ext cx="96516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4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600200"/>
            <a:ext cx="8145463" cy="3810000"/>
          </a:xfrm>
        </p:spPr>
        <p:txBody>
          <a:bodyPr/>
          <a:lstStyle/>
          <a:p>
            <a:pPr lvl="1">
              <a:buNone/>
            </a:pPr>
            <a:r>
              <a:rPr lang="nl-NL" sz="2000" b="1" dirty="0" smtClean="0">
                <a:solidFill>
                  <a:srgbClr val="FF6600"/>
                </a:solidFill>
              </a:rPr>
              <a:t>Stappenplan helpt bij</a:t>
            </a:r>
            <a:endParaRPr lang="en-US" sz="2000" b="1" dirty="0" smtClean="0">
              <a:solidFill>
                <a:srgbClr val="FF6600"/>
              </a:solidFill>
            </a:endParaRPr>
          </a:p>
          <a:p>
            <a:pPr lvl="1"/>
            <a:r>
              <a:rPr b="0" dirty="0" err="1" smtClean="0"/>
              <a:t>besluitvorming</a:t>
            </a:r>
            <a:r>
              <a:rPr b="0" dirty="0" smtClean="0"/>
              <a:t> </a:t>
            </a:r>
            <a:r>
              <a:rPr b="0" dirty="0" smtClean="0"/>
              <a:t>over een cloud project</a:t>
            </a:r>
          </a:p>
          <a:p>
            <a:pPr lvl="1"/>
            <a:r>
              <a:rPr b="0" dirty="0" err="1" smtClean="0"/>
              <a:t>projectmatige</a:t>
            </a:r>
            <a:r>
              <a:rPr b="0" dirty="0" smtClean="0"/>
              <a:t> </a:t>
            </a:r>
            <a:r>
              <a:rPr b="0" dirty="0" smtClean="0"/>
              <a:t>implementatie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6600"/>
                </a:solidFill>
                <a:latin typeface="+mj-lt"/>
              </a:rPr>
              <a:t>Stappenplan</a:t>
            </a:r>
            <a:r>
              <a:rPr lang="en-US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+mj-lt"/>
              </a:rPr>
              <a:t>verwijst</a:t>
            </a:r>
            <a:r>
              <a:rPr lang="en-US" dirty="0" smtClean="0">
                <a:solidFill>
                  <a:srgbClr val="FF6600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latin typeface="+mj-lt"/>
              </a:rPr>
              <a:t>naar</a:t>
            </a:r>
            <a:endParaRPr lang="en-US" dirty="0" smtClean="0">
              <a:solidFill>
                <a:srgbClr val="FF6600"/>
              </a:solidFill>
              <a:latin typeface="+mj-lt"/>
            </a:endParaRPr>
          </a:p>
          <a:p>
            <a:pPr lvl="1"/>
            <a:r>
              <a:rPr dirty="0" smtClean="0"/>
              <a:t>informatiebladen over relevante deelonderwerpen</a:t>
            </a:r>
            <a:br>
              <a:rPr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dirty="0" smtClean="0">
                <a:solidFill>
                  <a:srgbClr val="FF6600"/>
                </a:solidFill>
              </a:rPr>
              <a:t>oor wie?</a:t>
            </a:r>
            <a:r>
              <a:rPr dirty="0" smtClean="0"/>
              <a:t> </a:t>
            </a:r>
          </a:p>
          <a:p>
            <a:pPr lvl="1"/>
            <a:r>
              <a:rPr dirty="0" smtClean="0"/>
              <a:t>allen die in het onderwijs nadenken over het gebruik van cloud </a:t>
            </a:r>
            <a:r>
              <a:rPr dirty="0" err="1" smtClean="0"/>
              <a:t>diensten</a:t>
            </a:r>
            <a:r>
              <a:rPr lang="en-US" dirty="0" smtClean="0"/>
              <a:t> (</a:t>
            </a:r>
            <a:r>
              <a:rPr lang="en-US" dirty="0" err="1" smtClean="0"/>
              <a:t>m.n</a:t>
            </a:r>
            <a:r>
              <a:rPr lang="en-US" dirty="0" smtClean="0"/>
              <a:t>. </a:t>
            </a:r>
            <a:r>
              <a:rPr dirty="0" err="1" smtClean="0"/>
              <a:t>beslissers</a:t>
            </a:r>
            <a:r>
              <a:rPr dirty="0" smtClean="0"/>
              <a:t> </a:t>
            </a:r>
            <a:r>
              <a:rPr dirty="0" smtClean="0"/>
              <a:t>en </a:t>
            </a:r>
            <a:r>
              <a:rPr dirty="0" err="1" smtClean="0"/>
              <a:t>beleidsmedewerkers</a:t>
            </a:r>
            <a:r>
              <a:rPr lang="en-US" dirty="0" smtClean="0"/>
              <a:t>)</a:t>
            </a:r>
            <a:endParaRPr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besluitvorming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en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err="1" smtClean="0">
                <a:solidFill>
                  <a:schemeClr val="tx1"/>
                </a:solidFill>
                <a:latin typeface="Arial" pitchFamily="-111" charset="0"/>
              </a:rPr>
              <a:t>implementatie</a:t>
            </a: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(context)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Informatiebladen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Globale</a:t>
            </a:r>
            <a:r>
              <a:rPr lang="en-US" dirty="0" smtClean="0"/>
              <a:t> </a:t>
            </a:r>
            <a:r>
              <a:rPr lang="en-US" dirty="0" err="1" smtClean="0"/>
              <a:t>planvorming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Het </a:t>
            </a:r>
            <a:r>
              <a:rPr lang="en-US" dirty="0" err="1" smtClean="0"/>
              <a:t>projectplan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 </a:t>
            </a:r>
            <a:r>
              <a:rPr lang="en-US" dirty="0" err="1" smtClean="0"/>
              <a:t>businesscase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Cloud Computing</a:t>
            </a:r>
          </a:p>
          <a:p>
            <a:pPr lvl="1">
              <a:lnSpc>
                <a:spcPct val="100000"/>
              </a:lnSpc>
            </a:pP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aandachtspunten</a:t>
            </a:r>
            <a:r>
              <a:rPr lang="en-US" dirty="0" smtClean="0"/>
              <a:t> cloud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met separate checklist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Gratis cloud </a:t>
            </a:r>
            <a:r>
              <a:rPr lang="en-US" dirty="0" err="1" smtClean="0"/>
              <a:t>diensten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Contractering</a:t>
            </a:r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5710"/>
            <a:ext cx="8440117" cy="48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59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5710"/>
            <a:ext cx="8440117" cy="48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JL-LINKS en -RECHTS 1"/>
          <p:cNvSpPr/>
          <p:nvPr/>
        </p:nvSpPr>
        <p:spPr bwMode="auto">
          <a:xfrm>
            <a:off x="1979712" y="3068960"/>
            <a:ext cx="5760640" cy="2016224"/>
          </a:xfrm>
          <a:prstGeom prst="leftRightArrow">
            <a:avLst>
              <a:gd name="adj1" fmla="val 60582"/>
              <a:gd name="adj2" fmla="val 50000"/>
            </a:avLst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rPr>
              <a:t>verbinding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nl-NL" sz="3600" dirty="0" smtClean="0">
                <a:latin typeface="Arial" pitchFamily="-111" charset="0"/>
              </a:rPr>
              <a:t>onderwijs – ICT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9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5710"/>
            <a:ext cx="8440117" cy="483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JL-LINKS en -RECHTS 1"/>
          <p:cNvSpPr/>
          <p:nvPr/>
        </p:nvSpPr>
        <p:spPr bwMode="auto">
          <a:xfrm rot="16200000">
            <a:off x="2771800" y="3140969"/>
            <a:ext cx="4176464" cy="2016224"/>
          </a:xfrm>
          <a:prstGeom prst="leftRightArrow">
            <a:avLst>
              <a:gd name="adj1" fmla="val 60582"/>
              <a:gd name="adj2" fmla="val 50000"/>
            </a:avLst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nl-NL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11" charset="0"/>
              </a:rPr>
              <a:t>verbinding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nl-NL" sz="3600" dirty="0" smtClean="0">
                <a:latin typeface="Arial" pitchFamily="-111" charset="0"/>
              </a:rPr>
              <a:t>lang / kort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9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 over cloud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Cloud is een hype: oude wijn in nieuwe zakken.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‘Cloud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the </a:t>
            </a:r>
            <a:r>
              <a:rPr lang="nl-NL" dirty="0" err="1" smtClean="0"/>
              <a:t>mother</a:t>
            </a:r>
            <a:r>
              <a:rPr lang="nl-NL" dirty="0" smtClean="0"/>
              <a:t> of all </a:t>
            </a:r>
            <a:r>
              <a:rPr lang="nl-NL" dirty="0" err="1" smtClean="0"/>
              <a:t>lock-ins</a:t>
            </a:r>
            <a:r>
              <a:rPr lang="nl-NL" dirty="0" smtClean="0"/>
              <a:t>.’</a:t>
            </a: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hoger in de </a:t>
            </a:r>
            <a:r>
              <a:rPr lang="nl-NL" dirty="0" err="1" smtClean="0"/>
              <a:t>stack</a:t>
            </a:r>
            <a:r>
              <a:rPr lang="nl-NL" dirty="0" smtClean="0"/>
              <a:t>, hoe meer controle je afstaat.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Risicomanagement is een voorwaarde.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67" y="0"/>
            <a:ext cx="96516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48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besluitvorming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en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err="1" smtClean="0">
                <a:solidFill>
                  <a:schemeClr val="tx1"/>
                </a:solidFill>
                <a:latin typeface="Arial" pitchFamily="-111" charset="0"/>
              </a:rPr>
              <a:t>implementatie</a:t>
            </a: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Arial" pitchFamily="-111" charset="0"/>
              </a:rPr>
              <a:t>overzicht</a:t>
            </a: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Informatiebladen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348880"/>
            <a:ext cx="8145463" cy="381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Globale</a:t>
            </a:r>
            <a:r>
              <a:rPr lang="en-US" dirty="0" smtClean="0"/>
              <a:t> </a:t>
            </a:r>
            <a:r>
              <a:rPr lang="en-US" dirty="0" err="1" smtClean="0"/>
              <a:t>planvorming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Stappenplan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Het </a:t>
            </a:r>
            <a:r>
              <a:rPr lang="en-US" dirty="0" err="1" smtClean="0"/>
              <a:t>projectplan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 </a:t>
            </a:r>
            <a:r>
              <a:rPr lang="en-US" dirty="0" err="1" smtClean="0"/>
              <a:t>businesscase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Cloud Computing</a:t>
            </a:r>
          </a:p>
          <a:p>
            <a:pPr lvl="1">
              <a:lnSpc>
                <a:spcPct val="100000"/>
              </a:lnSpc>
            </a:pP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aandachtspunten</a:t>
            </a:r>
            <a:r>
              <a:rPr lang="en-US" dirty="0" smtClean="0"/>
              <a:t> cloud, met separate checklist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Gratis cloud </a:t>
            </a:r>
            <a:r>
              <a:rPr lang="en-US" dirty="0" err="1" smtClean="0"/>
              <a:t>diensten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nl-NL" dirty="0" smtClean="0"/>
              <a:t>ook dan is een businesscase nodig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Checklist </a:t>
            </a:r>
            <a:r>
              <a:rPr lang="en-US" dirty="0" err="1" smtClean="0"/>
              <a:t>Contractering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privacy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en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security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Informatiebladen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348880"/>
            <a:ext cx="8145463" cy="3810000"/>
          </a:xfrm>
        </p:spPr>
        <p:txBody>
          <a:bodyPr/>
          <a:lstStyle/>
          <a:p>
            <a:r>
              <a:rPr lang="nl-NL" dirty="0" smtClean="0"/>
              <a:t>Het juridisch kader (WBP)</a:t>
            </a:r>
          </a:p>
          <a:p>
            <a:r>
              <a:rPr lang="nl-NL" dirty="0" smtClean="0"/>
              <a:t>Privacy in de praktijk (praktische voorbeelden)</a:t>
            </a:r>
          </a:p>
          <a:p>
            <a:r>
              <a:rPr lang="nl-NL" dirty="0" smtClean="0"/>
              <a:t>Internationale regelgeving</a:t>
            </a:r>
          </a:p>
          <a:p>
            <a:pPr lvl="1"/>
            <a:r>
              <a:rPr lang="nl-NL" dirty="0" smtClean="0"/>
              <a:t>Locatie van gegevens, Patriot act, Safe </a:t>
            </a:r>
            <a:r>
              <a:rPr lang="nl-NL" dirty="0" err="1" smtClean="0"/>
              <a:t>Harbor</a:t>
            </a:r>
            <a:endParaRPr lang="nl-NL" dirty="0" smtClean="0"/>
          </a:p>
          <a:p>
            <a:r>
              <a:rPr lang="nl-NL" dirty="0" smtClean="0"/>
              <a:t>Checklist privacy afspraken</a:t>
            </a:r>
          </a:p>
          <a:p>
            <a:r>
              <a:rPr lang="nl-NL" dirty="0" err="1" smtClean="0"/>
              <a:t>Identity</a:t>
            </a:r>
            <a:r>
              <a:rPr lang="nl-NL" dirty="0" smtClean="0"/>
              <a:t> management</a:t>
            </a:r>
          </a:p>
          <a:p>
            <a:pPr lvl="1"/>
            <a:r>
              <a:rPr lang="nl-NL" dirty="0" smtClean="0"/>
              <a:t>regie over identiteitsgegevens</a:t>
            </a:r>
          </a:p>
          <a:p>
            <a:r>
              <a:rPr lang="nl-NL" dirty="0" err="1" smtClean="0"/>
              <a:t>Security</a:t>
            </a:r>
            <a:r>
              <a:rPr lang="nl-NL" dirty="0" smtClean="0"/>
              <a:t> en gegevensbeveiliging</a:t>
            </a:r>
          </a:p>
          <a:p>
            <a:pPr lvl="1"/>
            <a:r>
              <a:rPr lang="nl-NL" dirty="0" smtClean="0"/>
              <a:t>contractuele afspraken, lokale veiligheidsmaatregelen</a:t>
            </a:r>
          </a:p>
          <a:p>
            <a:r>
              <a:rPr lang="nl-NL" dirty="0" smtClean="0"/>
              <a:t>Mediaprotocollen</a:t>
            </a:r>
          </a:p>
          <a:p>
            <a:pPr lvl="1"/>
            <a:r>
              <a:rPr lang="en-US" dirty="0" smtClean="0"/>
              <a:t>concrete </a:t>
            </a:r>
            <a:r>
              <a:rPr lang="en-US" dirty="0" err="1" smtClean="0"/>
              <a:t>voorbeelden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Animatie</a:t>
            </a:r>
            <a:endParaRPr lang="nl-NL" dirty="0"/>
          </a:p>
        </p:txBody>
      </p:sp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708920"/>
            <a:ext cx="52292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583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Het juridisch kader</a:t>
            </a:r>
            <a:br>
              <a:rPr lang="nl-NL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gegevens in de cloud?</a:t>
            </a:r>
          </a:p>
          <a:p>
            <a:pPr lvl="0"/>
            <a:r>
              <a:rPr lang="nl-NL" smtClean="0"/>
              <a:t>wie is/zijn verantwoordelijk?</a:t>
            </a:r>
          </a:p>
          <a:p>
            <a:pPr lvl="0"/>
            <a:r>
              <a:rPr lang="nl-NL" smtClean="0"/>
              <a:t>wettelijke verplichtingen onderwijsinstelling?</a:t>
            </a:r>
          </a:p>
          <a:p>
            <a:pPr lvl="0"/>
            <a:r>
              <a:rPr lang="nl-NL" smtClean="0"/>
              <a:t>welke contractuele afspraken met cloud leverancier?</a:t>
            </a:r>
          </a:p>
          <a:p>
            <a:pPr lvl="0"/>
            <a:r>
              <a:rPr lang="nl-NL" smtClean="0"/>
              <a:t>internationale regelgeving van toepassing?</a:t>
            </a:r>
          </a:p>
          <a:p>
            <a:pPr lvl="0"/>
            <a:r>
              <a:rPr lang="nl-NL" smtClean="0"/>
              <a:t>beveiliging gegevens tegen verlies en onjuist gebruik?</a:t>
            </a:r>
          </a:p>
          <a:p>
            <a:pPr lvl="0"/>
            <a:r>
              <a:rPr lang="nl-NL" smtClean="0"/>
              <a:t>informeren studenten/medewerkers over veilig mediagebruik?</a:t>
            </a:r>
          </a:p>
          <a:p>
            <a:pPr lvl="0"/>
            <a:r>
              <a:rPr lang="nl-NL" smtClean="0"/>
              <a:t>privacyvraagstukken in de praktijk?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4859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Checklist privacy afspraken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contract: afspraken over dienst </a:t>
            </a:r>
            <a:r>
              <a:rPr lang="nl-NL" dirty="0" smtClean="0"/>
              <a:t>en </a:t>
            </a:r>
            <a:r>
              <a:rPr lang="nl-NL" dirty="0" smtClean="0"/>
              <a:t>voorwaarden </a:t>
            </a:r>
          </a:p>
          <a:p>
            <a:pPr lvl="1">
              <a:spcBef>
                <a:spcPts val="1200"/>
              </a:spcBef>
            </a:pPr>
            <a:r>
              <a:rPr lang="nl-NL" dirty="0" smtClean="0"/>
              <a:t>borgen dat </a:t>
            </a:r>
            <a:r>
              <a:rPr lang="nl-NL" b="1" dirty="0" smtClean="0"/>
              <a:t>leverancier</a:t>
            </a:r>
            <a:r>
              <a:rPr lang="nl-NL" dirty="0" smtClean="0"/>
              <a:t> </a:t>
            </a:r>
            <a:r>
              <a:rPr lang="nl-NL" dirty="0" smtClean="0"/>
              <a:t>persoonsgegevens </a:t>
            </a:r>
            <a:r>
              <a:rPr lang="nl-NL" dirty="0" smtClean="0"/>
              <a:t>verwerkt </a:t>
            </a:r>
            <a:br>
              <a:rPr lang="nl-NL" dirty="0" smtClean="0"/>
            </a:br>
            <a:r>
              <a:rPr lang="nl-NL" dirty="0" smtClean="0"/>
              <a:t>in </a:t>
            </a:r>
            <a:r>
              <a:rPr lang="nl-NL" dirty="0" smtClean="0"/>
              <a:t>overeenstemming met </a:t>
            </a:r>
            <a:r>
              <a:rPr lang="nl-NL" dirty="0" smtClean="0"/>
              <a:t>verplichtingen </a:t>
            </a:r>
            <a:r>
              <a:rPr lang="nl-NL" dirty="0" err="1" smtClean="0"/>
              <a:t>Wbp</a:t>
            </a:r>
            <a:endParaRPr lang="nl-NL" dirty="0" smtClean="0"/>
          </a:p>
          <a:p>
            <a:pPr lvl="1">
              <a:spcBef>
                <a:spcPts val="1200"/>
              </a:spcBef>
            </a:pPr>
            <a:r>
              <a:rPr lang="nl-NL" dirty="0" smtClean="0"/>
              <a:t>en daarmee: borgen dat </a:t>
            </a:r>
            <a:r>
              <a:rPr lang="nl-NL" b="1" dirty="0" smtClean="0"/>
              <a:t>onderwijsinstelling</a:t>
            </a:r>
            <a:r>
              <a:rPr lang="nl-NL" dirty="0" smtClean="0"/>
              <a:t> </a:t>
            </a:r>
            <a:r>
              <a:rPr lang="nl-NL" b="1" dirty="0" smtClean="0"/>
              <a:t>zelf </a:t>
            </a:r>
            <a:r>
              <a:rPr lang="nl-NL" dirty="0" smtClean="0"/>
              <a:t>handelt </a:t>
            </a:r>
            <a:br>
              <a:rPr lang="nl-NL" dirty="0" smtClean="0"/>
            </a:br>
            <a:r>
              <a:rPr lang="nl-NL" dirty="0" smtClean="0"/>
              <a:t>in </a:t>
            </a:r>
            <a:r>
              <a:rPr lang="nl-NL" dirty="0" smtClean="0"/>
              <a:t>overeenstemming </a:t>
            </a:r>
            <a:r>
              <a:rPr lang="nl-NL" dirty="0" smtClean="0"/>
              <a:t>met </a:t>
            </a:r>
            <a:r>
              <a:rPr lang="nl-NL" dirty="0" smtClean="0"/>
              <a:t>verplichtingen </a:t>
            </a:r>
            <a:r>
              <a:rPr lang="nl-NL" dirty="0" err="1" smtClean="0"/>
              <a:t>Wbp</a:t>
            </a:r>
            <a:endParaRPr lang="nl-NL" dirty="0" smtClean="0"/>
          </a:p>
          <a:p>
            <a:endParaRPr lang="en-US" dirty="0" smtClean="0"/>
          </a:p>
          <a:p>
            <a:r>
              <a:rPr lang="nl-NL" dirty="0" smtClean="0"/>
              <a:t>checklist: verplichte </a:t>
            </a:r>
            <a:r>
              <a:rPr lang="nl-NL" dirty="0" smtClean="0"/>
              <a:t>en </a:t>
            </a:r>
            <a:r>
              <a:rPr lang="nl-NL" dirty="0" smtClean="0"/>
              <a:t>wenselijke afspraken</a:t>
            </a:r>
          </a:p>
          <a:p>
            <a:pPr lvl="1"/>
            <a:r>
              <a:rPr lang="nl-NL" dirty="0" smtClean="0"/>
              <a:t>contractuele verplichtingen m.b.t. persoonsgegevens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8946410" cy="315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Checklist privacy afspraken</a:t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678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1340768"/>
            <a:ext cx="8146800" cy="711200"/>
          </a:xfrm>
        </p:spPr>
        <p:txBody>
          <a:bodyPr/>
          <a:lstStyle/>
          <a:p>
            <a:r>
              <a:rPr lang="en-US" dirty="0" err="1" smtClean="0"/>
              <a:t>Mediaprotocollen</a:t>
            </a:r>
            <a:endParaRPr lang="nl-NL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992" y="1916832"/>
            <a:ext cx="3347417" cy="473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02" y="1916832"/>
            <a:ext cx="3347417" cy="473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Deze presentatie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348880"/>
            <a:ext cx="8145463" cy="3810000"/>
          </a:xfrm>
        </p:spPr>
        <p:txBody>
          <a:bodyPr/>
          <a:lstStyle/>
          <a:p>
            <a:pPr lvl="0"/>
            <a:r>
              <a:rPr lang="nl-NL" dirty="0" err="1" smtClean="0"/>
              <a:t>SURFnet</a:t>
            </a:r>
            <a:r>
              <a:rPr lang="nl-NL" dirty="0" smtClean="0"/>
              <a:t>/Kennisnet project</a:t>
            </a:r>
          </a:p>
          <a:p>
            <a:pPr lvl="1"/>
            <a:r>
              <a:rPr lang="en-US" dirty="0" err="1" smtClean="0"/>
              <a:t>besluitvorming</a:t>
            </a:r>
            <a:r>
              <a:rPr lang="en-US" dirty="0" smtClean="0"/>
              <a:t> en </a:t>
            </a:r>
            <a:r>
              <a:rPr lang="en-US" dirty="0" err="1" smtClean="0"/>
              <a:t>implementatie</a:t>
            </a:r>
            <a:endParaRPr lang="en-US" dirty="0" smtClean="0"/>
          </a:p>
          <a:p>
            <a:pPr lvl="1"/>
            <a:r>
              <a:rPr lang="en-US" dirty="0" smtClean="0"/>
              <a:t>privacy en security</a:t>
            </a:r>
          </a:p>
          <a:p>
            <a:pPr lvl="1"/>
            <a:r>
              <a:rPr lang="en-US" dirty="0" err="1" smtClean="0"/>
              <a:t>functionaliteiten</a:t>
            </a:r>
            <a:r>
              <a:rPr lang="en-US" dirty="0" smtClean="0"/>
              <a:t> en </a:t>
            </a:r>
            <a:r>
              <a:rPr lang="en-US" dirty="0" err="1" smtClean="0"/>
              <a:t>standaarden</a:t>
            </a:r>
            <a:endParaRPr lang="en-US" dirty="0" smtClean="0"/>
          </a:p>
          <a:p>
            <a:pPr lvl="1"/>
            <a:endParaRPr lang="nl-NL" dirty="0" smtClean="0"/>
          </a:p>
          <a:p>
            <a:pPr lvl="0"/>
            <a:r>
              <a:rPr lang="nl-NL" dirty="0" err="1" smtClean="0"/>
              <a:t>MBO-specifieke</a:t>
            </a:r>
            <a:r>
              <a:rPr lang="nl-NL" dirty="0" smtClean="0"/>
              <a:t> resultaten</a:t>
            </a:r>
          </a:p>
          <a:p>
            <a:pPr lvl="1"/>
            <a:r>
              <a:rPr lang="nl-NL" dirty="0" smtClean="0"/>
              <a:t>architectuur, functionaliteiten, praktijkcases</a:t>
            </a:r>
          </a:p>
          <a:p>
            <a:pPr lvl="1"/>
            <a:endParaRPr lang="nl-NL" dirty="0" smtClean="0"/>
          </a:p>
          <a:p>
            <a:pPr lvl="0"/>
            <a:r>
              <a:rPr lang="en-US" dirty="0" smtClean="0"/>
              <a:t>En </a:t>
            </a:r>
            <a:r>
              <a:rPr lang="en-US" dirty="0" err="1" smtClean="0"/>
              <a:t>wat</a:t>
            </a:r>
            <a:r>
              <a:rPr lang="en-US" dirty="0" smtClean="0"/>
              <a:t> nu?</a:t>
            </a:r>
            <a:endParaRPr lang="nl-NL" dirty="0" smtClean="0"/>
          </a:p>
          <a:p>
            <a:pPr lvl="1"/>
            <a:r>
              <a:rPr lang="nl-NL" dirty="0" smtClean="0"/>
              <a:t>jullie informatiebehoefte</a:t>
            </a:r>
          </a:p>
          <a:p>
            <a:pPr lvl="1"/>
            <a:r>
              <a:rPr lang="nl-NL" dirty="0" smtClean="0"/>
              <a:t>voorgenomen cloud activiteiten Kennisnet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1704181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</a:pPr>
            <a:r>
              <a:rPr lang="en-US" sz="3600" dirty="0" err="1" smtClean="0">
                <a:solidFill>
                  <a:schemeClr val="tx1"/>
                </a:solidFill>
                <a:latin typeface="Arial" pitchFamily="-111" charset="0"/>
              </a:rPr>
              <a:t>functionaliteiten</a:t>
            </a: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algn="ctr">
              <a:lnSpc>
                <a:spcPct val="94000"/>
              </a:lnSpc>
              <a:buClr>
                <a:srgbClr val="000000"/>
              </a:buClr>
              <a:buSzPct val="100000"/>
            </a:pP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en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err="1" smtClean="0">
                <a:solidFill>
                  <a:schemeClr val="tx1"/>
                </a:solidFill>
                <a:latin typeface="Arial" pitchFamily="-111" charset="0"/>
              </a:rPr>
              <a:t>standaarden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Informatiebladen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 smtClean="0"/>
              <a:t>Architectuur en de cloud voor </a:t>
            </a:r>
            <a:r>
              <a:rPr lang="nl-NL" dirty="0" err="1" smtClean="0"/>
              <a:t>mbo-ho</a:t>
            </a:r>
            <a:endParaRPr lang="nl-NL" dirty="0" smtClean="0"/>
          </a:p>
          <a:p>
            <a:pPr lvl="1">
              <a:lnSpc>
                <a:spcPct val="150000"/>
              </a:lnSpc>
            </a:pPr>
            <a:r>
              <a:rPr lang="nl-NL" dirty="0" smtClean="0"/>
              <a:t>wat is het, en waar moet op gelet worden?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Van processen naar functionaliteiten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identificeer een geschikte cloud dienst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Onderwijsstandaarden en interoperabiliteit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Datamigratie en de cloud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het belang van standaarden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 &amp; de cloud voor MBO-HO: </a:t>
            </a:r>
            <a:br>
              <a:rPr lang="nl-NL" dirty="0" smtClean="0"/>
            </a:br>
            <a:r>
              <a:rPr lang="nl-NL" dirty="0" smtClean="0"/>
              <a:t>Wat is het, en waar moet op gelet worden?</a:t>
            </a:r>
            <a:endParaRPr lang="nl-NL" dirty="0"/>
          </a:p>
        </p:txBody>
      </p:sp>
      <p:pic>
        <p:nvPicPr>
          <p:cNvPr id="5" name="Content Placeholder 4" descr="cloud modellen en issues - mbo-h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7700" y="2914379"/>
            <a:ext cx="3995738" cy="285804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8" y="3573016"/>
            <a:ext cx="3312368" cy="187220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denken vanuit visie (i.p.v. techniek)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belangrijkste issues </a:t>
            </a:r>
            <a:r>
              <a:rPr lang="nl-NL" sz="2000" dirty="0" smtClean="0"/>
              <a:t>bij verbinden met architectuur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1574800"/>
            <a:ext cx="7681913" cy="711200"/>
          </a:xfrm>
        </p:spPr>
        <p:txBody>
          <a:bodyPr/>
          <a:lstStyle/>
          <a:p>
            <a:r>
              <a:rPr lang="en-US" dirty="0" err="1" smtClean="0"/>
              <a:t>Belangrijkste</a:t>
            </a:r>
            <a:r>
              <a:rPr lang="en-US" dirty="0" smtClean="0"/>
              <a:t> issues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47700" y="2438400"/>
            <a:ext cx="3995738" cy="3810000"/>
          </a:xfrm>
        </p:spPr>
        <p:txBody>
          <a:bodyPr/>
          <a:lstStyle/>
          <a:p>
            <a:r>
              <a:rPr lang="en-US" sz="2400" dirty="0" smtClean="0"/>
              <a:t>Data in de cloud</a:t>
            </a:r>
          </a:p>
          <a:p>
            <a:pPr lvl="1"/>
            <a:r>
              <a:rPr lang="en-US" sz="2000" dirty="0" err="1" smtClean="0"/>
              <a:t>beveiliging</a:t>
            </a:r>
            <a:endParaRPr lang="en-US" sz="2000" dirty="0" smtClean="0"/>
          </a:p>
          <a:p>
            <a:pPr lvl="1"/>
            <a:r>
              <a:rPr lang="en-US" sz="2000" dirty="0" smtClean="0"/>
              <a:t>privacy</a:t>
            </a:r>
          </a:p>
          <a:p>
            <a:pPr lvl="1"/>
            <a:r>
              <a:rPr lang="en-US" sz="2000" dirty="0" err="1" smtClean="0"/>
              <a:t>eigendom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IaaS</a:t>
            </a:r>
            <a:endParaRPr lang="en-US" sz="2400" dirty="0" smtClean="0"/>
          </a:p>
          <a:p>
            <a:pPr lvl="1"/>
            <a:r>
              <a:rPr lang="en-US" sz="2000" dirty="0" err="1" smtClean="0"/>
              <a:t>kostenmodel</a:t>
            </a:r>
            <a:endParaRPr lang="en-US" sz="2000" dirty="0" smtClean="0"/>
          </a:p>
          <a:p>
            <a:pPr lvl="1"/>
            <a:r>
              <a:rPr lang="en-US" sz="2000" dirty="0" err="1" smtClean="0"/>
              <a:t>elasticiteit</a:t>
            </a:r>
            <a:endParaRPr lang="en-US" sz="2000" dirty="0" smtClean="0"/>
          </a:p>
          <a:p>
            <a:pPr lvl="1"/>
            <a:r>
              <a:rPr lang="en-US" sz="2000" dirty="0" err="1" smtClean="0"/>
              <a:t>beveiliging</a:t>
            </a:r>
            <a:r>
              <a:rPr lang="en-US" sz="2000" dirty="0" smtClean="0"/>
              <a:t> </a:t>
            </a:r>
            <a:r>
              <a:rPr lang="en-US" sz="2000" dirty="0" err="1" smtClean="0"/>
              <a:t>tegen</a:t>
            </a:r>
            <a:r>
              <a:rPr lang="en-US" sz="2000" dirty="0" smtClean="0"/>
              <a:t> </a:t>
            </a:r>
            <a:r>
              <a:rPr lang="en-US" sz="2000" dirty="0" err="1" smtClean="0"/>
              <a:t>misbruik</a:t>
            </a:r>
            <a:endParaRPr lang="nl-NL" sz="20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err="1" smtClean="0"/>
              <a:t>PaaS</a:t>
            </a:r>
            <a:endParaRPr lang="en-US" sz="2400" dirty="0" smtClean="0"/>
          </a:p>
          <a:p>
            <a:pPr lvl="1"/>
            <a:r>
              <a:rPr lang="en-US" sz="2000" dirty="0" err="1" smtClean="0"/>
              <a:t>koppeling</a:t>
            </a:r>
            <a:r>
              <a:rPr lang="en-US" sz="2000" dirty="0" smtClean="0"/>
              <a:t> met </a:t>
            </a:r>
            <a:r>
              <a:rPr lang="en-US" sz="2000" dirty="0" err="1" smtClean="0"/>
              <a:t>andere</a:t>
            </a:r>
            <a:r>
              <a:rPr lang="en-US" sz="2000" dirty="0" smtClean="0"/>
              <a:t> </a:t>
            </a:r>
            <a:r>
              <a:rPr lang="en-US" sz="2000" dirty="0" err="1" smtClean="0"/>
              <a:t>systemen</a:t>
            </a:r>
            <a:endParaRPr lang="en-US" sz="2000" dirty="0" smtClean="0"/>
          </a:p>
          <a:p>
            <a:pPr lvl="1"/>
            <a:r>
              <a:rPr lang="en-US" sz="2000" dirty="0" err="1" smtClean="0"/>
              <a:t>behoud</a:t>
            </a:r>
            <a:r>
              <a:rPr lang="en-US" sz="2000" dirty="0" smtClean="0"/>
              <a:t> </a:t>
            </a:r>
            <a:r>
              <a:rPr lang="en-US" sz="2000" dirty="0" err="1" smtClean="0"/>
              <a:t>semantiek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gegevensimport</a:t>
            </a:r>
            <a:r>
              <a:rPr lang="en-US" sz="2000" dirty="0" smtClean="0"/>
              <a:t> en </a:t>
            </a:r>
            <a:br>
              <a:rPr lang="en-US" sz="2000" dirty="0" smtClean="0"/>
            </a:br>
            <a:r>
              <a:rPr lang="en-US" sz="2000" dirty="0" smtClean="0"/>
              <a:t>export</a:t>
            </a:r>
          </a:p>
          <a:p>
            <a:pPr lvl="1"/>
            <a:endParaRPr lang="en-US" sz="2000" dirty="0" smtClean="0"/>
          </a:p>
          <a:p>
            <a:r>
              <a:rPr lang="en-US" sz="2400" dirty="0" err="1" smtClean="0"/>
              <a:t>SaaS</a:t>
            </a:r>
            <a:endParaRPr lang="en-US" sz="2400" dirty="0" smtClean="0"/>
          </a:p>
          <a:p>
            <a:pPr lvl="1"/>
            <a:r>
              <a:rPr lang="en-US" sz="2000" dirty="0" err="1" smtClean="0"/>
              <a:t>flexibiliteit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Architectuurstudie </a:t>
            </a:r>
            <a:r>
              <a:rPr lang="nl-NL" dirty="0" smtClean="0">
                <a:sym typeface="Wingdings" pitchFamily="2" charset="2"/>
              </a:rPr>
              <a:t></a:t>
            </a:r>
            <a:r>
              <a:rPr lang="nl-NL" dirty="0" smtClean="0"/>
              <a:t> Functionaliteitenkaart</a:t>
            </a:r>
            <a:endParaRPr lang="nl-NL" dirty="0"/>
          </a:p>
        </p:txBody>
      </p:sp>
      <p:pic>
        <p:nvPicPr>
          <p:cNvPr id="5" name="Content Placeholder 4" descr="Rapport functionaliteitenkaar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6721" y="2438400"/>
            <a:ext cx="2677696" cy="381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1600" dirty="0" smtClean="0">
                <a:solidFill>
                  <a:schemeClr val="tx1"/>
                </a:solidFill>
                <a:hlinkClick r:id="rId3"/>
              </a:rPr>
              <a:t>http://innovatie.kennisnet.nl/wp-content/uploads/2011/09/Functionaliteitenkaart_04092011-2.pdf</a:t>
            </a:r>
            <a:endParaRPr lang="nl-NL" sz="1600" dirty="0" smtClean="0">
              <a:solidFill>
                <a:schemeClr val="tx1"/>
              </a:solidFill>
            </a:endParaRPr>
          </a:p>
          <a:p>
            <a:endParaRPr lang="nl-NL" sz="1600" dirty="0" smtClean="0"/>
          </a:p>
          <a:p>
            <a:endParaRPr lang="nl-NL" sz="1600" dirty="0" smtClean="0"/>
          </a:p>
          <a:p>
            <a:r>
              <a:rPr lang="nl-NL" sz="1600" dirty="0" smtClean="0"/>
              <a:t>.... of ...... Google: </a:t>
            </a:r>
          </a:p>
          <a:p>
            <a:endParaRPr lang="nl-NL" sz="1600" i="1" dirty="0" smtClean="0"/>
          </a:p>
          <a:p>
            <a:pPr indent="15875">
              <a:buNone/>
            </a:pPr>
            <a:r>
              <a:rPr lang="nl-NL" sz="1600" i="1" dirty="0" smtClean="0"/>
              <a:t>functionaliteitenkaart cloud diensten</a:t>
            </a:r>
            <a:endParaRPr lang="nl-NL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Functionaliteitenkaart</a:t>
            </a:r>
            <a:r>
              <a:rPr lang="en-US" dirty="0" smtClean="0"/>
              <a:t> MBO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536" t="17025" r="15605" b="17415"/>
          <a:stretch>
            <a:fillRect/>
          </a:stretch>
        </p:blipFill>
        <p:spPr bwMode="auto">
          <a:xfrm>
            <a:off x="625512" y="2334366"/>
            <a:ext cx="7834920" cy="42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Persoonlijk &amp; corporate gebruik cloud diensten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Persoonlijke </a:t>
            </a:r>
            <a:r>
              <a:rPr lang="nl-NL" sz="2000" dirty="0" smtClean="0"/>
              <a:t>cloud </a:t>
            </a:r>
            <a:r>
              <a:rPr lang="nl-NL" sz="2000" dirty="0" smtClean="0"/>
              <a:t>diensten</a:t>
            </a:r>
          </a:p>
          <a:p>
            <a:pPr lvl="0"/>
            <a:r>
              <a:rPr lang="nl-NL" sz="1800" b="0" dirty="0" smtClean="0"/>
              <a:t>selectie </a:t>
            </a:r>
            <a:r>
              <a:rPr lang="nl-NL" sz="1800" b="0" dirty="0" smtClean="0"/>
              <a:t>door </a:t>
            </a:r>
            <a:r>
              <a:rPr lang="nl-NL" sz="1800" b="0" dirty="0" smtClean="0"/>
              <a:t>individu</a:t>
            </a:r>
            <a:endParaRPr lang="nl-NL" sz="1800" b="0" dirty="0" smtClean="0"/>
          </a:p>
          <a:p>
            <a:pPr lvl="0"/>
            <a:r>
              <a:rPr lang="nl-NL" sz="1800" b="0" dirty="0" smtClean="0"/>
              <a:t>snel </a:t>
            </a:r>
            <a:r>
              <a:rPr lang="nl-NL" sz="1800" b="0" dirty="0" smtClean="0"/>
              <a:t>in te richten </a:t>
            </a:r>
          </a:p>
          <a:p>
            <a:pPr lvl="0"/>
            <a:r>
              <a:rPr lang="nl-NL" sz="1800" b="0" dirty="0" smtClean="0"/>
              <a:t>meestal </a:t>
            </a:r>
            <a:r>
              <a:rPr lang="nl-NL" sz="1800" b="0" dirty="0" smtClean="0"/>
              <a:t>gratis, beperkte </a:t>
            </a:r>
            <a:r>
              <a:rPr lang="nl-NL" sz="1800" b="0" dirty="0" err="1" smtClean="0"/>
              <a:t>fteit</a:t>
            </a:r>
            <a:endParaRPr lang="nl-NL" sz="1800" b="0" dirty="0" smtClean="0"/>
          </a:p>
          <a:p>
            <a:pPr lvl="0"/>
            <a:r>
              <a:rPr lang="nl-NL" sz="1800" b="0" dirty="0" smtClean="0"/>
              <a:t>sterke betrokkenheid user</a:t>
            </a:r>
            <a:endParaRPr lang="nl-NL" sz="1800" b="0" dirty="0" smtClean="0"/>
          </a:p>
          <a:p>
            <a:pPr lvl="0"/>
            <a:r>
              <a:rPr lang="nl-NL" sz="1800" b="0" dirty="0" smtClean="0"/>
              <a:t>‘</a:t>
            </a:r>
            <a:r>
              <a:rPr lang="nl-NL" sz="1800" b="0" dirty="0" smtClean="0"/>
              <a:t>populaire’ en laagdrempelige </a:t>
            </a:r>
            <a:r>
              <a:rPr lang="nl-NL" sz="1800" b="0" dirty="0" smtClean="0"/>
              <a:t>diensten, </a:t>
            </a:r>
            <a:r>
              <a:rPr lang="nl-NL" sz="1800" b="0" dirty="0" smtClean="0"/>
              <a:t>die </a:t>
            </a:r>
            <a:r>
              <a:rPr lang="nl-NL" sz="1800" b="0" dirty="0" smtClean="0"/>
              <a:t>LL al kennen</a:t>
            </a:r>
            <a:endParaRPr lang="nl-NL" sz="1800" b="0" dirty="0" smtClean="0"/>
          </a:p>
          <a:p>
            <a:pPr lvl="0"/>
            <a:r>
              <a:rPr lang="nl-NL" sz="1800" b="0" dirty="0" smtClean="0"/>
              <a:t>beheer </a:t>
            </a:r>
            <a:r>
              <a:rPr lang="nl-NL" sz="1800" b="0" dirty="0" smtClean="0"/>
              <a:t>door </a:t>
            </a:r>
            <a:r>
              <a:rPr lang="nl-NL" sz="1800" b="0" dirty="0" smtClean="0"/>
              <a:t>individu, </a:t>
            </a:r>
            <a:br>
              <a:rPr lang="nl-NL" sz="1800" b="0" dirty="0" smtClean="0"/>
            </a:br>
            <a:r>
              <a:rPr lang="nl-NL" sz="1800" b="0" dirty="0" smtClean="0"/>
              <a:t>buiten gezichtsveld instelling</a:t>
            </a:r>
            <a:endParaRPr lang="nl-NL" sz="1800" b="0" dirty="0" smtClean="0"/>
          </a:p>
          <a:p>
            <a:pPr lvl="0"/>
            <a:r>
              <a:rPr lang="nl-NL" sz="1800" b="0" dirty="0" smtClean="0"/>
              <a:t>geen </a:t>
            </a:r>
            <a:r>
              <a:rPr lang="nl-NL" sz="1800" b="0" dirty="0" smtClean="0"/>
              <a:t>koppeling met </a:t>
            </a:r>
            <a:r>
              <a:rPr lang="nl-NL" sz="1800" b="0" dirty="0" err="1" smtClean="0"/>
              <a:t>infra</a:t>
            </a:r>
            <a:endParaRPr lang="nl-NL" sz="1800" b="0" dirty="0" smtClean="0"/>
          </a:p>
          <a:p>
            <a:pPr lvl="0"/>
            <a:r>
              <a:rPr lang="nl-NL" sz="1800" b="0" dirty="0" smtClean="0"/>
              <a:t>bij succes: </a:t>
            </a:r>
            <a:r>
              <a:rPr lang="nl-NL" sz="1800" b="0" dirty="0" err="1" smtClean="0"/>
              <a:t>corporate</a:t>
            </a:r>
            <a:r>
              <a:rPr lang="nl-NL" sz="1800" b="0" dirty="0" smtClean="0"/>
              <a:t> dienst?</a:t>
            </a:r>
            <a:endParaRPr lang="nl-NL" sz="18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18536" t="17025" r="48290" b="17415"/>
          <a:stretch>
            <a:fillRect/>
          </a:stretch>
        </p:blipFill>
        <p:spPr bwMode="auto">
          <a:xfrm>
            <a:off x="611560" y="2348880"/>
            <a:ext cx="3946488" cy="421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1574800"/>
            <a:ext cx="4788396" cy="711200"/>
          </a:xfrm>
        </p:spPr>
        <p:txBody>
          <a:bodyPr/>
          <a:lstStyle/>
          <a:p>
            <a:r>
              <a:rPr lang="nl-NL" dirty="0" smtClean="0"/>
              <a:t>Van processen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naar functionaliteiten</a:t>
            </a:r>
            <a:endParaRPr lang="nl-NL" dirty="0"/>
          </a:p>
        </p:txBody>
      </p:sp>
      <p:pic>
        <p:nvPicPr>
          <p:cNvPr id="6" name="Content Placeholder 5" descr="Selecteer clouddienst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216" y="1772816"/>
            <a:ext cx="2161001" cy="4581128"/>
          </a:xfrm>
        </p:spPr>
      </p:pic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647700" y="2438400"/>
            <a:ext cx="4860404" cy="3810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0" dirty="0" smtClean="0"/>
              <a:t>breng processen en gegevens</a:t>
            </a:r>
            <a:br>
              <a:rPr lang="nl-NL" sz="1800" b="0" dirty="0" smtClean="0"/>
            </a:br>
            <a:r>
              <a:rPr lang="nl-NL" sz="1800" b="0" dirty="0" smtClean="0"/>
              <a:t>(-bewerking) in kaart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sz="1800" b="0" dirty="0" smtClean="0"/>
              <a:t>onderzoek gegevensgebruik elders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 err="1" smtClean="0"/>
              <a:t>beschrijf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func.teit</a:t>
            </a:r>
            <a:r>
              <a:rPr lang="en-US" sz="1800" b="0" dirty="0" smtClean="0"/>
              <a:t> en </a:t>
            </a:r>
            <a:r>
              <a:rPr lang="en-US" sz="1800" b="0" dirty="0" err="1" smtClean="0"/>
              <a:t>standaarden</a:t>
            </a:r>
            <a:endParaRPr lang="en-US" sz="1800" b="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 err="1" smtClean="0"/>
              <a:t>identificeer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mogelijke</a:t>
            </a:r>
            <a:r>
              <a:rPr lang="en-US" sz="1800" b="0" dirty="0" smtClean="0"/>
              <a:t> cloud </a:t>
            </a:r>
            <a:r>
              <a:rPr lang="en-US" sz="1800" b="0" dirty="0" err="1" smtClean="0"/>
              <a:t>diensten</a:t>
            </a:r>
            <a:endParaRPr lang="en-US" sz="1800" b="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 err="1" smtClean="0"/>
              <a:t>zoek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informatie</a:t>
            </a:r>
            <a:endParaRPr lang="en-US" sz="1800" b="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 err="1" smtClean="0"/>
              <a:t>toets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aan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functionele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eisen</a:t>
            </a:r>
            <a:endParaRPr lang="en-US" sz="1800" b="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800" b="0" dirty="0" err="1" smtClean="0"/>
              <a:t>beoordeel</a:t>
            </a:r>
            <a:r>
              <a:rPr lang="en-US" sz="1800" b="0" dirty="0" smtClean="0"/>
              <a:t> op </a:t>
            </a:r>
            <a:r>
              <a:rPr lang="en-US" sz="1800" b="0" dirty="0" err="1" smtClean="0"/>
              <a:t>andere</a:t>
            </a:r>
            <a:r>
              <a:rPr lang="en-US" sz="1800" b="0" dirty="0" smtClean="0"/>
              <a:t> criteria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en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wat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 nu?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700" y="1556792"/>
            <a:ext cx="8146800" cy="711200"/>
          </a:xfrm>
        </p:spPr>
        <p:txBody>
          <a:bodyPr/>
          <a:lstStyle/>
          <a:p>
            <a:r>
              <a:rPr lang="en-US" sz="2000" dirty="0" err="1" smtClean="0"/>
              <a:t>Activiteiten</a:t>
            </a:r>
            <a:r>
              <a:rPr lang="en-US" sz="2000" dirty="0" smtClean="0"/>
              <a:t> </a:t>
            </a:r>
            <a:r>
              <a:rPr lang="en-US" sz="2000" dirty="0" err="1" smtClean="0"/>
              <a:t>Kennisnet</a:t>
            </a:r>
            <a:endParaRPr lang="nl-NL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276872"/>
            <a:ext cx="8145463" cy="3810000"/>
          </a:xfrm>
        </p:spPr>
        <p:txBody>
          <a:bodyPr/>
          <a:lstStyle/>
          <a:p>
            <a:r>
              <a:rPr lang="nl-NL" sz="1800" dirty="0" smtClean="0"/>
              <a:t>beschrijven concrete toepassing cloud diensten</a:t>
            </a:r>
            <a:endParaRPr lang="nl-NL" sz="1800" dirty="0" smtClean="0"/>
          </a:p>
          <a:p>
            <a:pPr lvl="1"/>
            <a:r>
              <a:rPr lang="nl-NL" sz="1800" dirty="0" smtClean="0"/>
              <a:t>t.b.v. discussies toegevoegde waarde, </a:t>
            </a:r>
            <a:r>
              <a:rPr lang="nl-NL" sz="1800" dirty="0" smtClean="0"/>
              <a:t>veiligheid en </a:t>
            </a:r>
            <a:r>
              <a:rPr lang="nl-NL" sz="1800" dirty="0" smtClean="0"/>
              <a:t>privacy</a:t>
            </a:r>
            <a:endParaRPr lang="nl-NL" sz="1800" dirty="0" smtClean="0"/>
          </a:p>
          <a:p>
            <a:pPr lvl="1"/>
            <a:endParaRPr lang="nl-NL" sz="1700" dirty="0" smtClean="0"/>
          </a:p>
          <a:p>
            <a:r>
              <a:rPr lang="nl-NL" sz="1800" dirty="0" smtClean="0"/>
              <a:t>toepassing 1: Samenwerkingsomgevingen</a:t>
            </a:r>
          </a:p>
          <a:p>
            <a:pPr lvl="1"/>
            <a:r>
              <a:rPr lang="nl-NL" sz="1800" dirty="0" smtClean="0"/>
              <a:t>Office 365, Google </a:t>
            </a:r>
            <a:r>
              <a:rPr lang="nl-NL" sz="1800" dirty="0" err="1" smtClean="0"/>
              <a:t>Docs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1800" dirty="0" err="1" smtClean="0"/>
              <a:t>toepassing</a:t>
            </a:r>
            <a:r>
              <a:rPr lang="en-US" sz="1800" dirty="0" smtClean="0"/>
              <a:t> 2: B</a:t>
            </a:r>
            <a:r>
              <a:rPr lang="nl-NL" sz="1800" dirty="0" err="1" smtClean="0"/>
              <a:t>estanden</a:t>
            </a:r>
            <a:r>
              <a:rPr lang="nl-NL" sz="1800" dirty="0" smtClean="0"/>
              <a:t> delen</a:t>
            </a:r>
          </a:p>
          <a:p>
            <a:pPr lvl="1"/>
            <a:r>
              <a:rPr lang="nl-NL" sz="1800" dirty="0" smtClean="0"/>
              <a:t>Dropbox, …</a:t>
            </a:r>
          </a:p>
          <a:p>
            <a:pPr lvl="1"/>
            <a:endParaRPr lang="nl-NL" sz="1800" dirty="0" smtClean="0"/>
          </a:p>
          <a:p>
            <a:r>
              <a:rPr lang="nl-NL" sz="1800" dirty="0" err="1" smtClean="0"/>
              <a:t>metadatastandaard</a:t>
            </a:r>
            <a:r>
              <a:rPr lang="nl-NL" sz="1800" dirty="0" smtClean="0"/>
              <a:t> </a:t>
            </a:r>
            <a:r>
              <a:rPr lang="nl-NL" sz="1800" dirty="0" smtClean="0"/>
              <a:t>voor formele </a:t>
            </a:r>
            <a:r>
              <a:rPr lang="nl-NL" sz="1800" dirty="0" smtClean="0"/>
              <a:t>documenten</a:t>
            </a:r>
          </a:p>
          <a:p>
            <a:pPr lvl="1"/>
            <a:r>
              <a:rPr lang="nl-NL" sz="1800" dirty="0" smtClean="0"/>
              <a:t>in </a:t>
            </a:r>
            <a:r>
              <a:rPr lang="nl-NL" sz="1800" dirty="0" smtClean="0"/>
              <a:t>cloud omgeving voor </a:t>
            </a:r>
            <a:r>
              <a:rPr lang="nl-NL" sz="1800" dirty="0" err="1" smtClean="0"/>
              <a:t>doumentenbeheer</a:t>
            </a:r>
            <a:endParaRPr lang="nl-NL" sz="1800" dirty="0" smtClean="0"/>
          </a:p>
          <a:p>
            <a:pPr lvl="1"/>
            <a:r>
              <a:rPr lang="nl-NL" sz="1800" dirty="0" smtClean="0"/>
              <a:t>op verzoek </a:t>
            </a:r>
            <a:r>
              <a:rPr lang="nl-NL" sz="1800" dirty="0" err="1" smtClean="0"/>
              <a:t>saMBO-ICT</a:t>
            </a:r>
            <a:endParaRPr lang="nl-NL" sz="1800" dirty="0" smtClean="0"/>
          </a:p>
          <a:p>
            <a:pPr lvl="1"/>
            <a:endParaRPr lang="nl-NL" sz="1800" dirty="0" smtClean="0"/>
          </a:p>
          <a:p>
            <a:pPr>
              <a:buNone/>
            </a:pPr>
            <a:endParaRPr lang="nl-NL" sz="1800" dirty="0"/>
          </a:p>
        </p:txBody>
      </p:sp>
      <p:sp>
        <p:nvSpPr>
          <p:cNvPr id="4" name="Rechthoek 3"/>
          <p:cNvSpPr/>
          <p:nvPr/>
        </p:nvSpPr>
        <p:spPr bwMode="auto">
          <a:xfrm>
            <a:off x="6228184" y="4293096"/>
            <a:ext cx="2664296" cy="792088"/>
          </a:xfrm>
          <a:prstGeom prst="rect">
            <a:avLst/>
          </a:prstGeom>
          <a:solidFill>
            <a:srgbClr val="FFFF66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wie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heeft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relevante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praktijkervaringen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-111" charset="0"/>
              </a:rPr>
              <a:t>?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het project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21" y="2348880"/>
            <a:ext cx="55911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 MBO-instellingen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keuze in afweging visie vs. pragmatisme?</a:t>
            </a:r>
            <a:br>
              <a:rPr lang="nl-NL" dirty="0" smtClean="0"/>
            </a:br>
            <a:r>
              <a:rPr lang="nl-NL" dirty="0" smtClean="0"/>
              <a:t>Is die keuze bewust?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HO stuurt op gezamenlijkheid. </a:t>
            </a:r>
            <a:br>
              <a:rPr lang="nl-NL" dirty="0" smtClean="0"/>
            </a:br>
            <a:r>
              <a:rPr lang="nl-NL" dirty="0" smtClean="0"/>
              <a:t>Waarom doet het MBO dat niet?</a:t>
            </a:r>
          </a:p>
          <a:p>
            <a:endParaRPr lang="nl-NL" dirty="0"/>
          </a:p>
          <a:p>
            <a:r>
              <a:rPr lang="nl-NL" dirty="0" smtClean="0"/>
              <a:t>Waar zou </a:t>
            </a:r>
            <a:r>
              <a:rPr lang="nl-NL" smtClean="0"/>
              <a:t>gezamenlijkheid meerwaarde </a:t>
            </a:r>
            <a:r>
              <a:rPr lang="nl-NL" dirty="0" smtClean="0"/>
              <a:t>bieden?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="" xmlns:p14="http://schemas.microsoft.com/office/powerpoint/2010/main" val="31989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meer</a:t>
            </a:r>
            <a:r>
              <a:rPr lang="en-US" dirty="0" smtClean="0"/>
              <a:t> info</a:t>
            </a:r>
            <a:br>
              <a:rPr lang="en-US" dirty="0" smtClean="0"/>
            </a:br>
            <a:r>
              <a:rPr lang="nl-NL" sz="1800" dirty="0" err="1" smtClean="0">
                <a:solidFill>
                  <a:schemeClr val="tx1"/>
                </a:solidFill>
              </a:rPr>
              <a:t>www.surfnetkennisnetproject.nl</a:t>
            </a:r>
            <a:r>
              <a:rPr lang="nl-NL" sz="1800" dirty="0" smtClean="0">
                <a:solidFill>
                  <a:schemeClr val="tx1"/>
                </a:solidFill>
              </a:rPr>
              <a:t>/innovatie/</a:t>
            </a:r>
            <a:r>
              <a:rPr lang="nl-NL" sz="1800" dirty="0" err="1" smtClean="0">
                <a:solidFill>
                  <a:schemeClr val="tx1"/>
                </a:solidFill>
              </a:rPr>
              <a:t>cloudcomputing</a:t>
            </a:r>
            <a:r>
              <a:rPr lang="nl-NL" sz="2400" dirty="0" smtClean="0"/>
              <a:t> </a:t>
            </a:r>
            <a:br>
              <a:rPr lang="nl-NL" sz="2400" dirty="0" smtClean="0"/>
            </a:b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857" t="18049" r="23353" b="20488"/>
          <a:stretch>
            <a:fillRect/>
          </a:stretch>
        </p:blipFill>
        <p:spPr bwMode="auto">
          <a:xfrm>
            <a:off x="658555" y="2445396"/>
            <a:ext cx="4849549" cy="293912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32290" t="37707" r="17901" b="29513"/>
          <a:stretch>
            <a:fillRect/>
          </a:stretch>
        </p:blipFill>
        <p:spPr bwMode="auto">
          <a:xfrm>
            <a:off x="1804192" y="3789040"/>
            <a:ext cx="7088288" cy="252028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Voorgeschiedenis: publicatie 2010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35896" y="2438400"/>
            <a:ext cx="5256584" cy="3810000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Inleiding </a:t>
            </a:r>
            <a:r>
              <a:rPr lang="nl-NL" sz="1800" dirty="0" err="1" smtClean="0"/>
              <a:t>cloud</a:t>
            </a:r>
            <a:r>
              <a:rPr lang="nl-NL" sz="1800" dirty="0" smtClean="0"/>
              <a:t> computing</a:t>
            </a:r>
          </a:p>
          <a:p>
            <a:endParaRPr lang="nl-NL" sz="1800" b="0" dirty="0" smtClean="0"/>
          </a:p>
          <a:p>
            <a:pPr marL="0" indent="0">
              <a:buNone/>
            </a:pPr>
            <a:r>
              <a:rPr lang="nl-NL" sz="1800" dirty="0" smtClean="0"/>
              <a:t>Besluitvorming </a:t>
            </a:r>
            <a:r>
              <a:rPr lang="nl-NL" sz="1800" dirty="0" err="1" smtClean="0"/>
              <a:t>cloud</a:t>
            </a:r>
            <a:r>
              <a:rPr lang="nl-NL" sz="1800" dirty="0" smtClean="0"/>
              <a:t> computing</a:t>
            </a:r>
          </a:p>
          <a:p>
            <a:endParaRPr lang="nl-NL" sz="1600" b="0" dirty="0"/>
          </a:p>
          <a:p>
            <a:pPr marL="0" indent="0">
              <a:buNone/>
            </a:pPr>
            <a:r>
              <a:rPr lang="nl-NL" sz="1800" dirty="0" smtClean="0"/>
              <a:t>Aandachtspunten </a:t>
            </a:r>
            <a:r>
              <a:rPr lang="nl-NL" sz="1800" dirty="0" smtClean="0"/>
              <a:t>voor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migratie &amp; implementatie</a:t>
            </a:r>
            <a:endParaRPr lang="nl-N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888" t="11150" r="4538" b="1105"/>
          <a:stretch/>
        </p:blipFill>
        <p:spPr bwMode="auto">
          <a:xfrm>
            <a:off x="656259" y="2420888"/>
            <a:ext cx="2673834" cy="38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0769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661255"/>
            <a:ext cx="4243362" cy="17596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Verdiepingsproject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700" y="2438400"/>
            <a:ext cx="8145463" cy="3810000"/>
          </a:xfrm>
        </p:spPr>
        <p:txBody>
          <a:bodyPr/>
          <a:lstStyle/>
          <a:p>
            <a:r>
              <a:rPr lang="nl-NL" dirty="0" smtClean="0"/>
              <a:t>Kennis </a:t>
            </a:r>
            <a:r>
              <a:rPr lang="nl-NL" dirty="0" smtClean="0"/>
              <a:t>over CC vergaren en uitdragen,</a:t>
            </a:r>
            <a:br>
              <a:rPr lang="nl-NL" dirty="0" smtClean="0"/>
            </a:br>
            <a:r>
              <a:rPr lang="nl-NL" dirty="0" smtClean="0"/>
              <a:t>gericht op het Nederlandse onderwijs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toegankelijk maken van praktische/toepasbare kennis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onderwijs ondersteunen bij nemen van beslissingen om </a:t>
            </a:r>
            <a:br>
              <a:rPr lang="nl-NL" dirty="0" smtClean="0"/>
            </a:br>
            <a:r>
              <a:rPr lang="nl-NL" dirty="0" smtClean="0"/>
              <a:t>al dan niet gebruik te gaan maken van cloud </a:t>
            </a:r>
            <a:r>
              <a:rPr lang="nl-NL" dirty="0" smtClean="0"/>
              <a:t>diensten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Volledige</a:t>
            </a:r>
            <a:r>
              <a:rPr lang="en-US" dirty="0" smtClean="0"/>
              <a:t> spectrum: </a:t>
            </a:r>
            <a:r>
              <a:rPr lang="en-US" dirty="0" err="1" smtClean="0"/>
              <a:t>po</a:t>
            </a:r>
            <a:r>
              <a:rPr lang="en-US" dirty="0" smtClean="0"/>
              <a:t> –</a:t>
            </a:r>
            <a:r>
              <a:rPr lang="en-US" dirty="0" err="1" smtClean="0"/>
              <a:t>vo</a:t>
            </a:r>
            <a:r>
              <a:rPr lang="en-US" dirty="0" smtClean="0"/>
              <a:t> – </a:t>
            </a:r>
            <a:r>
              <a:rPr lang="en-US" dirty="0" err="1" smtClean="0"/>
              <a:t>mbo</a:t>
            </a:r>
            <a:r>
              <a:rPr lang="en-US" dirty="0" smtClean="0"/>
              <a:t> – ho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79" y="1412776"/>
            <a:ext cx="5308079" cy="1334325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647700" y="2274532"/>
            <a:ext cx="8145463" cy="381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lnSpc>
                <a:spcPct val="102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•"/>
              <a:defRPr sz="20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49263" rtl="0" eaLnBrk="0" fontAlgn="base" hangingPunct="0">
              <a:lnSpc>
                <a:spcPct val="102000"/>
              </a:lnSpc>
              <a:spcBef>
                <a:spcPts val="4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19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•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–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34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-111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-111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-111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Verdana" pitchFamily="-111" charset="0"/>
              <a:buChar char="»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1 stappenplan</a:t>
            </a:r>
            <a:endParaRPr lang="nl-NL" dirty="0" smtClean="0"/>
          </a:p>
          <a:p>
            <a:pPr>
              <a:lnSpc>
                <a:spcPct val="150000"/>
              </a:lnSpc>
            </a:pPr>
            <a:r>
              <a:rPr lang="nl-NL" dirty="0" smtClean="0"/>
              <a:t>2 animaties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~25 informatiebladen en checklists</a:t>
            </a:r>
          </a:p>
          <a:p>
            <a:pPr>
              <a:lnSpc>
                <a:spcPct val="150000"/>
              </a:lnSpc>
            </a:pPr>
            <a:r>
              <a:rPr lang="nl-NL" dirty="0" smtClean="0"/>
              <a:t>v</a:t>
            </a:r>
            <a:r>
              <a:rPr lang="nl-NL" dirty="0" smtClean="0"/>
              <a:t>erdiepende rapporten en a</a:t>
            </a:r>
            <a:r>
              <a:rPr lang="en-US" dirty="0" err="1" smtClean="0"/>
              <a:t>rtikelen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c</a:t>
            </a:r>
            <a:r>
              <a:rPr lang="en-US" dirty="0" err="1" smtClean="0"/>
              <a:t>asebeschrijvingen</a:t>
            </a:r>
            <a:endParaRPr lang="en-US" dirty="0" smtClean="0"/>
          </a:p>
          <a:p>
            <a:pPr lvl="1">
              <a:lnSpc>
                <a:spcPct val="100000"/>
              </a:lnSpc>
            </a:pPr>
            <a:r>
              <a:rPr lang="nl-NL" dirty="0" smtClean="0"/>
              <a:t>mbo: </a:t>
            </a:r>
            <a:r>
              <a:rPr lang="nl-NL" dirty="0" err="1" smtClean="0"/>
              <a:t>Aventus</a:t>
            </a:r>
            <a:r>
              <a:rPr lang="nl-NL" dirty="0" smtClean="0"/>
              <a:t>, </a:t>
            </a:r>
            <a:r>
              <a:rPr lang="nl-NL" dirty="0" err="1" smtClean="0"/>
              <a:t>Leeuwenborgh</a:t>
            </a:r>
            <a:r>
              <a:rPr lang="nl-NL" dirty="0" smtClean="0"/>
              <a:t>, </a:t>
            </a:r>
            <a:r>
              <a:rPr lang="nl-NL" dirty="0" err="1" smtClean="0"/>
              <a:t>Rivor</a:t>
            </a:r>
            <a:endParaRPr lang="nl-NL" dirty="0" smtClean="0"/>
          </a:p>
          <a:p>
            <a:pPr lvl="1"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3419872" y="2708920"/>
            <a:ext cx="60486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600" u="sng" dirty="0" err="1" smtClean="0">
                <a:solidFill>
                  <a:schemeClr val="tx1"/>
                </a:solidFill>
              </a:rPr>
              <a:t>www.surfnetkennisnetproject.nl</a:t>
            </a:r>
            <a:r>
              <a:rPr lang="nl-NL" sz="1600" u="sng" dirty="0" smtClean="0">
                <a:solidFill>
                  <a:schemeClr val="tx1"/>
                </a:solidFill>
              </a:rPr>
              <a:t>/innovatie/</a:t>
            </a:r>
            <a:r>
              <a:rPr lang="nl-NL" sz="1600" u="sng" dirty="0" err="1" smtClean="0">
                <a:solidFill>
                  <a:schemeClr val="tx1"/>
                </a:solidFill>
              </a:rPr>
              <a:t>cloudcomputing</a:t>
            </a:r>
            <a:endParaRPr lang="nl-NL" sz="16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 cloud computing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Infobladen</a:t>
            </a:r>
          </a:p>
          <a:p>
            <a:pPr lvl="1"/>
            <a:r>
              <a:rPr lang="nl-NL" dirty="0" smtClean="0"/>
              <a:t>Cloud computing: wat is dat?</a:t>
            </a:r>
          </a:p>
          <a:p>
            <a:pPr lvl="1"/>
            <a:r>
              <a:rPr lang="nl-NL" dirty="0" smtClean="0"/>
              <a:t>Cloud computing: verschillende modellen 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Animatie</a:t>
            </a:r>
          </a:p>
          <a:p>
            <a:pPr lvl="1"/>
            <a:r>
              <a:rPr lang="nl-NL" dirty="0" smtClean="0"/>
              <a:t>ook voor beslissers!</a:t>
            </a:r>
            <a:endParaRPr lang="nl-NL" dirty="0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 l="10788" t="9854" r="10071" b="10244"/>
          <a:stretch>
            <a:fillRect/>
          </a:stretch>
        </p:blipFill>
        <p:spPr bwMode="auto">
          <a:xfrm>
            <a:off x="4007938" y="4005064"/>
            <a:ext cx="488454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rId4" action="ppaction://hlinkfile" highlightClick="1"/>
          </p:cNvPr>
          <p:cNvSpPr/>
          <p:nvPr/>
        </p:nvSpPr>
        <p:spPr bwMode="auto">
          <a:xfrm>
            <a:off x="4211960" y="4149080"/>
            <a:ext cx="648072" cy="720080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besluitvorming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smtClean="0">
                <a:solidFill>
                  <a:schemeClr val="tx1"/>
                </a:solidFill>
                <a:latin typeface="Arial" pitchFamily="-111" charset="0"/>
              </a:rPr>
              <a:t>en</a:t>
            </a: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lang="en-US" sz="3600" dirty="0" err="1" smtClean="0">
                <a:solidFill>
                  <a:schemeClr val="tx1"/>
                </a:solidFill>
                <a:latin typeface="Arial" pitchFamily="-111" charset="0"/>
              </a:rPr>
              <a:t>implementatie</a:t>
            </a: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endParaRPr lang="en-US" sz="3600" dirty="0" smtClean="0">
              <a:solidFill>
                <a:schemeClr val="tx1"/>
              </a:solidFill>
              <a:latin typeface="Arial" pitchFamily="-111" charset="0"/>
            </a:endParaRPr>
          </a:p>
          <a:p>
            <a:pPr marL="0" marR="0" indent="0" algn="ctr" defTabSz="449263" rtl="0" eaLnBrk="1" fontAlgn="base" latinLnBrk="0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11" charset="0"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stappenplan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rPr>
              <a:t>)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11" charset="0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11" charset="0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MS Gothic"/>
        <a:cs typeface="MS Gothic"/>
      </a:majorFont>
      <a:minorFont>
        <a:latin typeface="Verdana"/>
        <a:ea typeface="MS Gothic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11" charset="0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11" charset="0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E646A6BCFB64787C38009AEEAB858" ma:contentTypeVersion="0" ma:contentTypeDescription="Een nieuw document maken." ma:contentTypeScope="" ma:versionID="7a2402ce816589ddb243081ebd6cd677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42D1B42-30F7-49BF-B70C-C269596FE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91E5B5-901A-4CCD-928E-4352A67B4DE8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</ds:schemaRefs>
</ds:datastoreItem>
</file>

<file path=customXml/itemProps3.xml><?xml version="1.0" encoding="utf-8"?>
<ds:datastoreItem xmlns:ds="http://schemas.openxmlformats.org/officeDocument/2006/customXml" ds:itemID="{AD5EAF1C-3030-4E47-85E3-39C4F994B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9133</TotalTime>
  <Words>610</Words>
  <Application>Microsoft Office PowerPoint</Application>
  <PresentationFormat>Diavoorstelling (4:3)</PresentationFormat>
  <Paragraphs>232</Paragraphs>
  <Slides>41</Slides>
  <Notes>2</Notes>
  <HiddenSlides>1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41</vt:i4>
      </vt:variant>
    </vt:vector>
  </HeadingPairs>
  <TitlesOfParts>
    <vt:vector size="43" baseType="lpstr">
      <vt:lpstr>SKtemplate</vt:lpstr>
      <vt:lpstr>1_Office Theme</vt:lpstr>
      <vt:lpstr> Aan de slag met Cloud Computing</vt:lpstr>
      <vt:lpstr>Stellingen over cloud computing</vt:lpstr>
      <vt:lpstr>Deze presentatie</vt:lpstr>
      <vt:lpstr>Dia 4</vt:lpstr>
      <vt:lpstr>Voorgeschiedenis: publicatie 2010</vt:lpstr>
      <vt:lpstr>Verdiepingsproject</vt:lpstr>
      <vt:lpstr>Resultaten</vt:lpstr>
      <vt:lpstr>Inleiding cloud computing</vt:lpstr>
      <vt:lpstr>Dia 9</vt:lpstr>
      <vt:lpstr>Stappenplan</vt:lpstr>
      <vt:lpstr>Dia 11</vt:lpstr>
      <vt:lpstr>Dia 12</vt:lpstr>
      <vt:lpstr>Dia 13</vt:lpstr>
      <vt:lpstr>Dia 14</vt:lpstr>
      <vt:lpstr>Dia 15</vt:lpstr>
      <vt:lpstr>Informatiebladen</vt:lpstr>
      <vt:lpstr>Dia 17</vt:lpstr>
      <vt:lpstr>Dia 18</vt:lpstr>
      <vt:lpstr>Dia 19</vt:lpstr>
      <vt:lpstr>Dia 20</vt:lpstr>
      <vt:lpstr>Dia 21</vt:lpstr>
      <vt:lpstr>Informatiebladen</vt:lpstr>
      <vt:lpstr>Dia 23</vt:lpstr>
      <vt:lpstr>Informatiebladen</vt:lpstr>
      <vt:lpstr>Animatie</vt:lpstr>
      <vt:lpstr>Het juridisch kader </vt:lpstr>
      <vt:lpstr>Checklist privacy afspraken </vt:lpstr>
      <vt:lpstr>Checklist privacy afspraken </vt:lpstr>
      <vt:lpstr>Mediaprotocollen</vt:lpstr>
      <vt:lpstr>Dia 30</vt:lpstr>
      <vt:lpstr>Informatiebladen</vt:lpstr>
      <vt:lpstr>Architectuur &amp; de cloud voor MBO-HO:  Wat is het, en waar moet op gelet worden?</vt:lpstr>
      <vt:lpstr>Belangrijkste issues</vt:lpstr>
      <vt:lpstr>Architectuurstudie  Functionaliteitenkaart</vt:lpstr>
      <vt:lpstr>Functionaliteitenkaart MBO</vt:lpstr>
      <vt:lpstr>Persoonlijk &amp; corporate gebruik cloud diensten</vt:lpstr>
      <vt:lpstr>Van processen  naar functionaliteiten</vt:lpstr>
      <vt:lpstr>Dia 38</vt:lpstr>
      <vt:lpstr>Activiteiten Kennisnet</vt:lpstr>
      <vt:lpstr>Discussie MBO-instellingen</vt:lpstr>
      <vt:lpstr>meer info www.surfnetkennisnetproject.nl/innovatie/cloudcomputing  </vt:lpstr>
    </vt:vector>
  </TitlesOfParts>
  <Company>Kennisnet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SNKN Innovatieprogramma.ppt</dc:title>
  <dc:creator>vandulm01</dc:creator>
  <cp:lastModifiedBy>wj</cp:lastModifiedBy>
  <cp:revision>593</cp:revision>
  <dcterms:created xsi:type="dcterms:W3CDTF">2011-11-07T12:16:37Z</dcterms:created>
  <dcterms:modified xsi:type="dcterms:W3CDTF">2012-01-19T09:54:03Z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0x010100314E646A6BCFB64787C38009AEEAB858</vt:lpwstr>
  </property>
  <property fmtid="{D5CDD505-2E9C-101B-9397-08002B2CF9AE}" pid="3" name="Fase">
    <vt:lpwstr>1</vt:lpwstr>
  </property>
</Properties>
</file>