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285" r:id="rId3"/>
    <p:sldId id="299" r:id="rId4"/>
    <p:sldId id="279" r:id="rId5"/>
    <p:sldId id="278" r:id="rId6"/>
    <p:sldId id="293" r:id="rId7"/>
    <p:sldId id="276" r:id="rId8"/>
    <p:sldId id="294" r:id="rId9"/>
    <p:sldId id="280" r:id="rId10"/>
    <p:sldId id="295" r:id="rId11"/>
    <p:sldId id="282" r:id="rId12"/>
    <p:sldId id="298" r:id="rId13"/>
    <p:sldId id="297" r:id="rId14"/>
    <p:sldId id="302" r:id="rId15"/>
    <p:sldId id="284" r:id="rId16"/>
    <p:sldId id="301" r:id="rId17"/>
    <p:sldId id="300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49" autoAdjust="0"/>
    <p:restoredTop sz="94728" autoAdjust="0"/>
  </p:normalViewPr>
  <p:slideViewPr>
    <p:cSldViewPr>
      <p:cViewPr>
        <p:scale>
          <a:sx n="60" d="100"/>
          <a:sy n="60" d="100"/>
        </p:scale>
        <p:origin x="-1092" y="-9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60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C6DBA-FA19-4D18-AC6E-FCADB80AF85F}" type="datetimeFigureOut">
              <a:rPr lang="nl-NL" smtClean="0"/>
              <a:t>23-1-2012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0D8D-307E-4746-AADC-461D73AEBE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15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ROC149709-BB-PowerPoint-sjabloon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295400"/>
          </a:xfrm>
        </p:spPr>
        <p:txBody>
          <a:bodyPr/>
          <a:lstStyle/>
          <a:p>
            <a:pPr eaLnBrk="1" hangingPunct="1"/>
            <a:r>
              <a:rPr lang="en-US" sz="3500" smtClean="0">
                <a:solidFill>
                  <a:schemeClr val="bg1"/>
                </a:solidFill>
              </a:rPr>
              <a:t>Titel presentatie</a:t>
            </a:r>
            <a:br>
              <a:rPr lang="en-US" sz="3500" smtClean="0">
                <a:solidFill>
                  <a:schemeClr val="bg1"/>
                </a:solidFill>
              </a:rPr>
            </a:br>
            <a:r>
              <a:rPr lang="en-US" sz="2000" i="1" smtClean="0">
                <a:solidFill>
                  <a:schemeClr val="bg1"/>
                </a:solidFill>
              </a:rPr>
              <a:t>Deze dia komt maar 1x per presentatie terug</a:t>
            </a: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3822232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DA81-8A97-44D8-8A0C-40E5D406D01F}" type="datetimeFigureOut">
              <a:rPr lang="nl-NL" smtClean="0"/>
              <a:t>23-1-2012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CB3C-C890-4300-80BF-FC71F404B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45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DA81-8A97-44D8-8A0C-40E5D406D01F}" type="datetimeFigureOut">
              <a:rPr lang="nl-NL" smtClean="0"/>
              <a:t>23-1-2012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CB3C-C890-4300-80BF-FC71F404B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605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DA81-8A97-44D8-8A0C-40E5D406D01F}" type="datetimeFigureOut">
              <a:rPr lang="nl-NL" smtClean="0"/>
              <a:t>23-1-2012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CB3C-C890-4300-80BF-FC71F404B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524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OC149709-BB-PowerPoint-sjabloon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880519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rgbClr val="00B0F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276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ROC149709-BB-PowerPoint-sjabloon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400">
                <a:latin typeface="+mj-lt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92224" y="587568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18 </a:t>
            </a:r>
            <a:r>
              <a:rPr lang="nl-NL" dirty="0" err="1" smtClean="0"/>
              <a:t>jaunari</a:t>
            </a:r>
            <a:r>
              <a:rPr lang="nl-NL" dirty="0" smtClean="0"/>
              <a:t> 2012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59224" y="5875684"/>
            <a:ext cx="2895600" cy="36512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88224" y="5877272"/>
            <a:ext cx="2133600" cy="365125"/>
          </a:xfrm>
        </p:spPr>
        <p:txBody>
          <a:bodyPr/>
          <a:lstStyle/>
          <a:p>
            <a:fld id="{8FB2CB3C-C890-4300-80BF-FC71F404B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3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DA81-8A97-44D8-8A0C-40E5D406D01F}" type="datetimeFigureOut">
              <a:rPr lang="nl-NL" smtClean="0"/>
              <a:t>23-1-2012</a:t>
            </a:fld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CB3C-C890-4300-80BF-FC71F404B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64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DA81-8A97-44D8-8A0C-40E5D406D01F}" type="datetimeFigureOut">
              <a:rPr lang="nl-NL" smtClean="0"/>
              <a:t>23-1-2012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CB3C-C890-4300-80BF-FC71F404B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253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DA81-8A97-44D8-8A0C-40E5D406D01F}" type="datetimeFigureOut">
              <a:rPr lang="nl-NL" smtClean="0"/>
              <a:t>23-1-2012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CB3C-C890-4300-80BF-FC71F404B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3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DA81-8A97-44D8-8A0C-40E5D406D01F}" type="datetimeFigureOut">
              <a:rPr lang="nl-NL" smtClean="0"/>
              <a:t>23-1-2012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CB3C-C890-4300-80BF-FC71F404B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589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DA81-8A97-44D8-8A0C-40E5D406D01F}" type="datetimeFigureOut">
              <a:rPr lang="nl-NL" smtClean="0"/>
              <a:t>23-1-2012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CB3C-C890-4300-80BF-FC71F404B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600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DA81-8A97-44D8-8A0C-40E5D406D01F}" type="datetimeFigureOut">
              <a:rPr lang="nl-NL" smtClean="0"/>
              <a:t>23-1-2012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CB3C-C890-4300-80BF-FC71F404B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58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OC149709-BB-PowerPoint-sjabloon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4DA81-8A97-44D8-8A0C-40E5D406D01F}" type="datetimeFigureOut">
              <a:rPr lang="nl-NL" smtClean="0"/>
              <a:t>23-1-2012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CB3C-C890-4300-80BF-FC71F404B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716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x8RLHyH1uM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3500" dirty="0" smtClean="0">
                <a:solidFill>
                  <a:schemeClr val="bg1"/>
                </a:solidFill>
              </a:rPr>
              <a:t>Veranderingen bij ICT afdelingen, cultuur en processen</a:t>
            </a:r>
            <a:endParaRPr lang="nl-NL" sz="3500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4294967295"/>
          </p:nvPr>
        </p:nvSpPr>
        <p:spPr>
          <a:xfrm>
            <a:off x="2195736" y="2852936"/>
            <a:ext cx="6400800" cy="17526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nl-NL" sz="2000" dirty="0" smtClean="0">
                <a:solidFill>
                  <a:schemeClr val="bg1"/>
                </a:solidFill>
                <a:latin typeface="+mj-lt"/>
              </a:rPr>
              <a:t>Rosemarijn de Groot</a:t>
            </a:r>
          </a:p>
          <a:p>
            <a:pPr marL="0" indent="0" algn="r">
              <a:buNone/>
            </a:pPr>
            <a:r>
              <a:rPr lang="nl-NL" sz="2000" dirty="0" smtClean="0">
                <a:solidFill>
                  <a:schemeClr val="bg1"/>
                </a:solidFill>
                <a:latin typeface="+mj-lt"/>
              </a:rPr>
              <a:t>18 januari 2012</a:t>
            </a:r>
            <a:endParaRPr lang="nl-NL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26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onzekerheid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noProof="0" dirty="0" smtClean="0"/>
              <a:t>Het nut van business cases, projectplannen, </a:t>
            </a:r>
            <a:r>
              <a:rPr lang="nl-NL" noProof="0" dirty="0" err="1" smtClean="0"/>
              <a:t>SLA’s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488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980728"/>
            <a:ext cx="8229600" cy="4824536"/>
          </a:xfrm>
        </p:spPr>
        <p:txBody>
          <a:bodyPr>
            <a:normAutofit/>
          </a:bodyPr>
          <a:lstStyle/>
          <a:p>
            <a:r>
              <a:rPr lang="nl-NL" dirty="0"/>
              <a:t>Business cases</a:t>
            </a:r>
          </a:p>
          <a:p>
            <a:pPr lvl="1"/>
            <a:r>
              <a:rPr lang="nl-NL" noProof="0" dirty="0" smtClean="0"/>
              <a:t>Criteria zijn niet compleet, cijfers zijn onjuist of niet beschikbaar,  er is naar de uitkomst </a:t>
            </a:r>
            <a:r>
              <a:rPr lang="nl-NL" noProof="0" dirty="0" err="1" smtClean="0"/>
              <a:t>toegeredeneerd</a:t>
            </a:r>
            <a:r>
              <a:rPr lang="nl-NL" noProof="0" dirty="0" smtClean="0"/>
              <a:t>, voordelen gehaald?</a:t>
            </a:r>
          </a:p>
          <a:p>
            <a:pPr lvl="1"/>
            <a:endParaRPr lang="nl-NL" sz="3400" noProof="0" dirty="0" smtClean="0"/>
          </a:p>
          <a:p>
            <a:r>
              <a:rPr lang="nl-NL" dirty="0"/>
              <a:t>Projectplannen en rapportages, voor wie?</a:t>
            </a:r>
          </a:p>
          <a:p>
            <a:pPr lvl="1"/>
            <a:r>
              <a:rPr lang="nl-NL" dirty="0" smtClean="0"/>
              <a:t>Een rol als opdrachtgever of als </a:t>
            </a:r>
            <a:r>
              <a:rPr lang="nl-NL" dirty="0"/>
              <a:t>ICT manager</a:t>
            </a:r>
          </a:p>
          <a:p>
            <a:pPr lvl="1"/>
            <a:endParaRPr lang="nl-NL" sz="3400" noProof="0" dirty="0" smtClean="0"/>
          </a:p>
          <a:p>
            <a:r>
              <a:rPr lang="nl-NL" dirty="0"/>
              <a:t>Veel aandacht voor het opstellen van </a:t>
            </a:r>
            <a:r>
              <a:rPr lang="nl-NL" dirty="0" err="1"/>
              <a:t>SLA’s</a:t>
            </a:r>
            <a:endParaRPr lang="nl-NL" dirty="0"/>
          </a:p>
          <a:p>
            <a:pPr lvl="1"/>
            <a:r>
              <a:rPr lang="nl-NL" dirty="0"/>
              <a:t>Rapportage, </a:t>
            </a:r>
            <a:r>
              <a:rPr lang="nl-NL" dirty="0" smtClean="0"/>
              <a:t>bijstellen, sancties krijgen meestal te               weinig aandacht</a:t>
            </a:r>
            <a:endParaRPr lang="nl-NL" dirty="0"/>
          </a:p>
          <a:p>
            <a:pPr marL="0" indent="0" algn="ctr">
              <a:buNone/>
            </a:pPr>
            <a:endParaRPr lang="nl-NL" noProof="0" dirty="0" smtClean="0"/>
          </a:p>
        </p:txBody>
      </p:sp>
      <p:sp>
        <p:nvSpPr>
          <p:cNvPr id="4" name="Kubus 3"/>
          <p:cNvSpPr/>
          <p:nvPr/>
        </p:nvSpPr>
        <p:spPr>
          <a:xfrm>
            <a:off x="7325162" y="5697871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rgbClr val="FFC000"/>
                </a:solidFill>
                <a:latin typeface="+mj-lt"/>
              </a:rPr>
              <a:t>Mens</a:t>
            </a:r>
            <a:endParaRPr lang="nl-NL" sz="1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5" name="Kubus 4"/>
          <p:cNvSpPr/>
          <p:nvPr/>
        </p:nvSpPr>
        <p:spPr>
          <a:xfrm>
            <a:off x="7325162" y="5434525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rgbClr val="FFC000"/>
                </a:solidFill>
                <a:latin typeface="+mj-lt"/>
              </a:rPr>
              <a:t>Verandering</a:t>
            </a:r>
            <a:endParaRPr lang="nl-NL" sz="1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" name="Kubus 5"/>
          <p:cNvSpPr/>
          <p:nvPr/>
        </p:nvSpPr>
        <p:spPr>
          <a:xfrm>
            <a:off x="7164288" y="5171178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  <a:latin typeface="+mj-lt"/>
              </a:rPr>
              <a:t>Onzekerheid</a:t>
            </a:r>
            <a:endParaRPr lang="nl-NL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Kubus 6"/>
          <p:cNvSpPr/>
          <p:nvPr/>
        </p:nvSpPr>
        <p:spPr>
          <a:xfrm>
            <a:off x="7325162" y="4907831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rgbClr val="FFC000"/>
                </a:solidFill>
                <a:latin typeface="+mj-lt"/>
              </a:rPr>
              <a:t>Verbetering</a:t>
            </a:r>
            <a:endParaRPr lang="nl-NL" sz="12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657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>
            <a:normAutofit/>
          </a:bodyPr>
          <a:lstStyle/>
          <a:p>
            <a:r>
              <a:rPr lang="nl-NL" sz="2000" dirty="0" smtClean="0"/>
              <a:t>Verzakelijking, afrekencultuur, of instrumenten voor kwaliteitsverbetering en besparing?</a:t>
            </a:r>
            <a:endParaRPr lang="nl-NL" sz="2000" dirty="0"/>
          </a:p>
          <a:p>
            <a:r>
              <a:rPr lang="nl-NL" sz="2000" dirty="0"/>
              <a:t>C</a:t>
            </a:r>
            <a:r>
              <a:rPr lang="nl-NL" sz="2000" dirty="0" smtClean="0"/>
              <a:t>ommunicatiemiddel,</a:t>
            </a:r>
            <a:r>
              <a:rPr lang="nl-NL" sz="2000" dirty="0"/>
              <a:t> </a:t>
            </a:r>
            <a:r>
              <a:rPr lang="nl-NL" sz="2000" dirty="0" smtClean="0"/>
              <a:t>meten </a:t>
            </a:r>
            <a:r>
              <a:rPr lang="nl-NL" sz="2000" dirty="0"/>
              <a:t>is weten</a:t>
            </a:r>
            <a:r>
              <a:rPr lang="nl-NL" sz="2000" dirty="0" smtClean="0"/>
              <a:t>, </a:t>
            </a:r>
            <a:r>
              <a:rPr lang="nl-NL" sz="2000" dirty="0"/>
              <a:t>of indekken?</a:t>
            </a:r>
          </a:p>
          <a:p>
            <a:r>
              <a:rPr lang="nl-NL" sz="2000" dirty="0" smtClean="0"/>
              <a:t>Mag de manager op zijn gevoel afgaan, of is dat onprofessioneel?</a:t>
            </a:r>
          </a:p>
          <a:p>
            <a:r>
              <a:rPr lang="nl-NL" sz="2000" dirty="0" smtClean="0"/>
              <a:t>Kunnen </a:t>
            </a:r>
            <a:r>
              <a:rPr lang="nl-NL" sz="2000" dirty="0"/>
              <a:t>we wel met onzekerheid omgaan</a:t>
            </a:r>
            <a:r>
              <a:rPr lang="nl-NL" sz="2000" dirty="0" smtClean="0"/>
              <a:t>?</a:t>
            </a:r>
            <a:r>
              <a:rPr lang="nl-NL" sz="2000" dirty="0"/>
              <a:t> </a:t>
            </a:r>
            <a:endParaRPr lang="nl-NL" sz="2000" dirty="0" smtClean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endParaRPr lang="nl-NL" dirty="0" smtClean="0"/>
          </a:p>
          <a:p>
            <a:pPr marL="0" indent="0" algn="ctr">
              <a:buNone/>
            </a:pPr>
            <a:r>
              <a:rPr lang="nl-NL" dirty="0" smtClean="0"/>
              <a:t>De trends in ICT gaan sneller dan onze plannen *</a:t>
            </a:r>
          </a:p>
          <a:p>
            <a:pPr marL="0" indent="0" algn="ctr">
              <a:buNone/>
            </a:pPr>
            <a:r>
              <a:rPr lang="nl-NL" dirty="0" smtClean="0"/>
              <a:t>De specialisten weten gevoelsmatig wat de beste keuze is</a:t>
            </a:r>
          </a:p>
          <a:p>
            <a:pPr marL="0" indent="0" algn="ctr">
              <a:buNone/>
            </a:pPr>
            <a:r>
              <a:rPr lang="nl-NL" dirty="0" smtClean="0"/>
              <a:t>Besparingen door focus op inhoud</a:t>
            </a:r>
          </a:p>
          <a:p>
            <a:pPr marL="0" indent="0" algn="ctr"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8" name="Kubus 7"/>
          <p:cNvSpPr/>
          <p:nvPr/>
        </p:nvSpPr>
        <p:spPr>
          <a:xfrm>
            <a:off x="7325162" y="5697871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rgbClr val="FFC000"/>
                </a:solidFill>
                <a:latin typeface="+mj-lt"/>
              </a:rPr>
              <a:t>Mens</a:t>
            </a:r>
            <a:endParaRPr lang="nl-NL" sz="1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9" name="Kubus 8"/>
          <p:cNvSpPr/>
          <p:nvPr/>
        </p:nvSpPr>
        <p:spPr>
          <a:xfrm>
            <a:off x="7325162" y="5434525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rgbClr val="FFC000"/>
                </a:solidFill>
                <a:latin typeface="+mj-lt"/>
              </a:rPr>
              <a:t>Verandering</a:t>
            </a:r>
            <a:endParaRPr lang="nl-NL" sz="1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0" name="Kubus 9"/>
          <p:cNvSpPr/>
          <p:nvPr/>
        </p:nvSpPr>
        <p:spPr>
          <a:xfrm>
            <a:off x="7164288" y="5171178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  <a:latin typeface="+mj-lt"/>
              </a:rPr>
              <a:t>Onzekerheid</a:t>
            </a:r>
            <a:endParaRPr lang="nl-NL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Kubus 10"/>
          <p:cNvSpPr/>
          <p:nvPr/>
        </p:nvSpPr>
        <p:spPr>
          <a:xfrm>
            <a:off x="7325162" y="4907831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rgbClr val="FFC000"/>
                </a:solidFill>
                <a:latin typeface="+mj-lt"/>
              </a:rPr>
              <a:t>Verbetering</a:t>
            </a:r>
            <a:endParaRPr lang="nl-NL" sz="12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876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verbetering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1752600"/>
          </a:xfrm>
        </p:spPr>
        <p:txBody>
          <a:bodyPr>
            <a:normAutofit/>
          </a:bodyPr>
          <a:lstStyle/>
          <a:p>
            <a:r>
              <a:rPr lang="nl-NL" dirty="0" smtClean="0"/>
              <a:t>Waar is de nuance?</a:t>
            </a:r>
          </a:p>
          <a:p>
            <a:endParaRPr lang="nl-NL" dirty="0" smtClean="0"/>
          </a:p>
          <a:p>
            <a:r>
              <a:rPr lang="nl-NL" dirty="0" smtClean="0"/>
              <a:t>Verandert er wat?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9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nuance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nl-NL" dirty="0" smtClean="0"/>
              <a:t>Faciliteer</a:t>
            </a:r>
          </a:p>
          <a:p>
            <a:pPr lvl="1"/>
            <a:r>
              <a:rPr lang="nl-NL" dirty="0" smtClean="0"/>
              <a:t>Geef mensen ruimte, vertrouwen en middelen</a:t>
            </a:r>
          </a:p>
          <a:p>
            <a:pPr lvl="1"/>
            <a:r>
              <a:rPr lang="nl-NL" dirty="0" smtClean="0"/>
              <a:t>Deel je visie en neem de tijd om te oefenen</a:t>
            </a:r>
          </a:p>
          <a:p>
            <a:endParaRPr lang="nl-NL" dirty="0" smtClean="0"/>
          </a:p>
          <a:p>
            <a:r>
              <a:rPr lang="nl-NL" dirty="0" smtClean="0"/>
              <a:t>Verander</a:t>
            </a:r>
            <a:endParaRPr lang="nl-NL" dirty="0"/>
          </a:p>
          <a:p>
            <a:pPr lvl="1"/>
            <a:r>
              <a:rPr lang="nl-NL" dirty="0" smtClean="0"/>
              <a:t>Veranderen en verbeteren is een continu proces</a:t>
            </a:r>
          </a:p>
          <a:p>
            <a:pPr lvl="1"/>
            <a:r>
              <a:rPr lang="nl-NL" dirty="0" smtClean="0"/>
              <a:t>Pas de regels aan</a:t>
            </a:r>
          </a:p>
          <a:p>
            <a:endParaRPr lang="nl-NL" dirty="0"/>
          </a:p>
          <a:p>
            <a:r>
              <a:rPr lang="nl-NL" dirty="0" smtClean="0"/>
              <a:t>Durf te sturen, vertrouw op je gevoel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46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764704"/>
            <a:ext cx="8229600" cy="4893048"/>
          </a:xfrm>
        </p:spPr>
        <p:txBody>
          <a:bodyPr>
            <a:normAutofit lnSpcReduction="10000"/>
          </a:bodyPr>
          <a:lstStyle/>
          <a:p>
            <a:r>
              <a:rPr lang="nl-NL" dirty="0"/>
              <a:t>Neem het onderwijs als </a:t>
            </a:r>
            <a:r>
              <a:rPr lang="nl-NL" dirty="0" smtClean="0"/>
              <a:t>uitgangspunt</a:t>
            </a:r>
          </a:p>
          <a:p>
            <a:r>
              <a:rPr lang="nl-NL" dirty="0" smtClean="0"/>
              <a:t>Lever </a:t>
            </a:r>
            <a:r>
              <a:rPr lang="nl-NL" dirty="0"/>
              <a:t>wat de het onderwijs wil op het moment dat dit nodig </a:t>
            </a:r>
            <a:r>
              <a:rPr lang="nl-NL" dirty="0" smtClean="0"/>
              <a:t>is</a:t>
            </a:r>
          </a:p>
          <a:p>
            <a:r>
              <a:rPr lang="nl-NL" dirty="0" smtClean="0"/>
              <a:t>Stel prioriteiten en doe de dingen in één keer goed</a:t>
            </a:r>
          </a:p>
          <a:p>
            <a:r>
              <a:rPr lang="nl-NL" dirty="0" smtClean="0"/>
              <a:t>Onderzoek de verspilling in de processen en maak  dit transparant *</a:t>
            </a:r>
          </a:p>
          <a:p>
            <a:r>
              <a:rPr lang="nl-NL" dirty="0" smtClean="0"/>
              <a:t>Zet de juiste kennis en vaardigheden in</a:t>
            </a:r>
            <a:endParaRPr lang="nl-NL" dirty="0"/>
          </a:p>
          <a:p>
            <a:pPr marL="342900" lvl="1" indent="-342900">
              <a:buFont typeface="Arial" pitchFamily="34" charset="0"/>
              <a:buChar char="•"/>
            </a:pPr>
            <a:endParaRPr lang="nl-NL" sz="2400" noProof="0" dirty="0" smtClean="0"/>
          </a:p>
          <a:p>
            <a:pPr lvl="0" defTabSz="-236538">
              <a:buNone/>
            </a:pPr>
            <a:r>
              <a:rPr lang="nl-NL" i="1" dirty="0"/>
              <a:t>Continue verbetering</a:t>
            </a:r>
            <a:r>
              <a:rPr lang="nl-NL" i="1" dirty="0" smtClean="0"/>
              <a:t>: </a:t>
            </a:r>
            <a:r>
              <a:rPr lang="nl-NL" i="1" dirty="0"/>
              <a:t>	</a:t>
            </a:r>
            <a:endParaRPr lang="nl-NL" i="1" dirty="0" smtClean="0"/>
          </a:p>
          <a:p>
            <a:pPr lvl="0" defTabSz="-236538">
              <a:buNone/>
            </a:pPr>
            <a:r>
              <a:rPr lang="nl-NL" i="1" dirty="0" smtClean="0"/>
              <a:t>laat </a:t>
            </a:r>
            <a:r>
              <a:rPr lang="nl-NL" i="1" dirty="0" err="1"/>
              <a:t>ICT’ers</a:t>
            </a:r>
            <a:r>
              <a:rPr lang="nl-NL" i="1" dirty="0"/>
              <a:t> zelf bepalen wat het beste </a:t>
            </a:r>
            <a:r>
              <a:rPr lang="nl-NL" i="1" dirty="0" smtClean="0"/>
              <a:t>werkt</a:t>
            </a:r>
          </a:p>
          <a:p>
            <a:pPr lvl="0" defTabSz="-236538">
              <a:buNone/>
            </a:pPr>
            <a:endParaRPr lang="nl-NL" sz="2000" i="1" dirty="0"/>
          </a:p>
          <a:p>
            <a:pPr lvl="0" defTabSz="-236538">
              <a:buNone/>
            </a:pPr>
            <a:r>
              <a:rPr lang="nl-NL" sz="2000" i="1" dirty="0" smtClean="0"/>
              <a:t>www.LeanConsultancyGroup.nl</a:t>
            </a:r>
            <a:endParaRPr lang="nl-NL" sz="2000" i="1" dirty="0"/>
          </a:p>
        </p:txBody>
      </p:sp>
      <p:sp>
        <p:nvSpPr>
          <p:cNvPr id="4" name="Kubus 3"/>
          <p:cNvSpPr/>
          <p:nvPr/>
        </p:nvSpPr>
        <p:spPr>
          <a:xfrm>
            <a:off x="7380312" y="5657752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rgbClr val="FFC000"/>
                </a:solidFill>
                <a:latin typeface="+mj-lt"/>
              </a:rPr>
              <a:t>Mens</a:t>
            </a:r>
            <a:endParaRPr lang="nl-NL" sz="1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5" name="Kubus 4"/>
          <p:cNvSpPr/>
          <p:nvPr/>
        </p:nvSpPr>
        <p:spPr>
          <a:xfrm>
            <a:off x="7380312" y="5394406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rgbClr val="FFC000"/>
                </a:solidFill>
                <a:latin typeface="+mj-lt"/>
              </a:rPr>
              <a:t>Verandering</a:t>
            </a:r>
            <a:endParaRPr lang="nl-NL" sz="1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" name="Kubus 5"/>
          <p:cNvSpPr/>
          <p:nvPr/>
        </p:nvSpPr>
        <p:spPr>
          <a:xfrm>
            <a:off x="7380312" y="5131059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rgbClr val="FFC000"/>
                </a:solidFill>
                <a:latin typeface="+mj-lt"/>
              </a:rPr>
              <a:t>Onzekerheid</a:t>
            </a:r>
            <a:endParaRPr lang="nl-NL" sz="1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Kubus 6"/>
          <p:cNvSpPr/>
          <p:nvPr/>
        </p:nvSpPr>
        <p:spPr>
          <a:xfrm>
            <a:off x="7236296" y="4867712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  <a:latin typeface="+mj-lt"/>
              </a:rPr>
              <a:t>Verbetering</a:t>
            </a:r>
            <a:endParaRPr lang="nl-NL" sz="1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725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hlinkClick r:id="rId2"/>
              </a:rPr>
              <a:t>WAM! Let's Talk - World After Midnight</a:t>
            </a:r>
            <a:r>
              <a:rPr lang="nl-NL" dirty="0" smtClean="0">
                <a:hlinkClick r:id="rId2"/>
              </a:rPr>
              <a:t>, </a:t>
            </a:r>
          </a:p>
          <a:p>
            <a:pPr marL="400050" lvl="1" indent="0">
              <a:buNone/>
            </a:pPr>
            <a:r>
              <a:rPr lang="nl-NL" sz="2400" dirty="0" err="1" smtClean="0">
                <a:hlinkClick r:id="rId2"/>
              </a:rPr>
              <a:t>Eddie</a:t>
            </a:r>
            <a:r>
              <a:rPr lang="nl-NL" sz="2400" dirty="0" smtClean="0">
                <a:hlinkClick r:id="rId2"/>
              </a:rPr>
              <a:t> </a:t>
            </a:r>
            <a:r>
              <a:rPr lang="nl-NL" sz="2400" dirty="0" err="1" smtClean="0">
                <a:hlinkClick r:id="rId2"/>
              </a:rPr>
              <a:t>Obeng</a:t>
            </a:r>
            <a:endParaRPr 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37139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dirty="0" smtClean="0"/>
              <a:t>En nu?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36079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ROC Nijmegen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0" noProof="0" dirty="0" smtClean="0"/>
              <a:t>Projectportfolio management, nu verder</a:t>
            </a:r>
          </a:p>
          <a:p>
            <a:pPr marL="0" indent="0">
              <a:buNone/>
            </a:pPr>
            <a:endParaRPr lang="nl-NL" b="0" noProof="0" dirty="0" smtClean="0"/>
          </a:p>
          <a:p>
            <a:pPr marL="0" indent="0">
              <a:buNone/>
            </a:pPr>
            <a:r>
              <a:rPr lang="nl-NL" b="0" noProof="0" dirty="0" smtClean="0"/>
              <a:t>Informatiemanagement en I&amp;A</a:t>
            </a:r>
          </a:p>
          <a:p>
            <a:pPr marL="0" indent="0">
              <a:buNone/>
            </a:pPr>
            <a:endParaRPr lang="nl-NL" b="0" noProof="0" dirty="0" smtClean="0"/>
          </a:p>
          <a:p>
            <a:pPr marL="0" indent="0">
              <a:buNone/>
            </a:pPr>
            <a:r>
              <a:rPr lang="nl-NL" b="0" noProof="0" dirty="0" smtClean="0"/>
              <a:t>Snel, goed, weloverwogen, doen we de goede dingen?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Kosten steeds belangrijker, maken we de juiste keuzes?</a:t>
            </a:r>
            <a:endParaRPr lang="nl-NL" noProof="0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240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Rosemarijn de </a:t>
            </a:r>
            <a:r>
              <a:rPr lang="nl-NL" dirty="0" smtClean="0"/>
              <a:t>Groot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Manager Informatisering &amp; Automatisering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Projectmanager, verandermanager, </a:t>
            </a:r>
            <a:r>
              <a:rPr lang="nl-NL" dirty="0" smtClean="0"/>
              <a:t>coach</a:t>
            </a:r>
          </a:p>
          <a:p>
            <a:pPr marL="0" indent="0">
              <a:buNone/>
            </a:pPr>
            <a:r>
              <a:rPr lang="nl-NL" dirty="0" smtClean="0"/>
              <a:t>ICT, onderwijs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Theoretische kennis, praktische </a:t>
            </a:r>
            <a:r>
              <a:rPr lang="nl-NL" dirty="0" smtClean="0"/>
              <a:t>instelling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48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Vernieuwend? 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0" noProof="0" dirty="0" smtClean="0"/>
              <a:t>Wat is er eigenlijk aan de hand?</a:t>
            </a:r>
          </a:p>
          <a:p>
            <a:endParaRPr lang="nl-NL" dirty="0"/>
          </a:p>
          <a:p>
            <a:r>
              <a:rPr lang="nl-NL" b="0" noProof="0" dirty="0" smtClean="0"/>
              <a:t>Kritiek op groeiend aantal managers en adviseurs</a:t>
            </a:r>
          </a:p>
          <a:p>
            <a:endParaRPr lang="nl-NL" b="0" noProof="0" dirty="0" smtClean="0"/>
          </a:p>
          <a:p>
            <a:r>
              <a:rPr lang="nl-NL" b="0" noProof="0" dirty="0" smtClean="0"/>
              <a:t>Ratio’s onderwijs en ondersteuning onder de loep</a:t>
            </a:r>
          </a:p>
          <a:p>
            <a:endParaRPr lang="nl-NL" b="0" noProof="0" dirty="0" smtClean="0"/>
          </a:p>
          <a:p>
            <a:r>
              <a:rPr lang="nl-NL" b="0" noProof="0" dirty="0" smtClean="0"/>
              <a:t>Enorme loyaliteit ICT mensen in onderwijs</a:t>
            </a:r>
          </a:p>
          <a:p>
            <a:endParaRPr lang="nl-NL" dirty="0"/>
          </a:p>
          <a:p>
            <a:r>
              <a:rPr lang="nl-NL" dirty="0" smtClean="0"/>
              <a:t>Nieuwe ontwikkelingen en lange dienstverbanden</a:t>
            </a:r>
            <a:endParaRPr lang="nl-NL" b="0" dirty="0"/>
          </a:p>
          <a:p>
            <a:pPr>
              <a:buNone/>
            </a:pPr>
            <a:endParaRPr lang="nl-NL" b="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5992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 smtClean="0"/>
              <a:t>Overtuigingen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0" noProof="0" dirty="0" smtClean="0"/>
              <a:t>De mens</a:t>
            </a:r>
          </a:p>
          <a:p>
            <a:pPr lvl="1"/>
            <a:r>
              <a:rPr lang="nl-NL" noProof="0" dirty="0" smtClean="0"/>
              <a:t>Laat mensen vooral doen waar ze goed in zijn</a:t>
            </a:r>
          </a:p>
          <a:p>
            <a:r>
              <a:rPr lang="nl-NL" b="0" noProof="0" dirty="0" smtClean="0"/>
              <a:t>De verandering</a:t>
            </a:r>
          </a:p>
          <a:p>
            <a:pPr lvl="1"/>
            <a:r>
              <a:rPr lang="nl-NL" noProof="0" dirty="0" smtClean="0"/>
              <a:t>Verandertrajecten leiden zelden tot permanente cultuur of gedragsveranderingen</a:t>
            </a:r>
          </a:p>
          <a:p>
            <a:r>
              <a:rPr lang="nl-NL" b="0" noProof="0" dirty="0" smtClean="0"/>
              <a:t>De onzekerheid</a:t>
            </a:r>
          </a:p>
          <a:p>
            <a:pPr lvl="1"/>
            <a:r>
              <a:rPr lang="nl-NL" noProof="0" dirty="0" smtClean="0"/>
              <a:t>Het nut van business cases, projectplannen, </a:t>
            </a:r>
            <a:r>
              <a:rPr lang="nl-NL" noProof="0" dirty="0" err="1" smtClean="0"/>
              <a:t>SLA’s</a:t>
            </a:r>
            <a:endParaRPr lang="nl-NL" noProof="0" dirty="0" smtClean="0"/>
          </a:p>
          <a:p>
            <a:r>
              <a:rPr lang="nl-NL" b="0" noProof="0" dirty="0" smtClean="0"/>
              <a:t>De verbetering</a:t>
            </a:r>
          </a:p>
          <a:p>
            <a:pPr lvl="1"/>
            <a:r>
              <a:rPr lang="nl-NL" noProof="0" dirty="0" smtClean="0"/>
              <a:t>De nuance en de toekomst</a:t>
            </a:r>
          </a:p>
          <a:p>
            <a:endParaRPr lang="nl-NL" noProof="0" dirty="0"/>
          </a:p>
        </p:txBody>
      </p:sp>
      <p:sp>
        <p:nvSpPr>
          <p:cNvPr id="5" name="Kubus 4"/>
          <p:cNvSpPr/>
          <p:nvPr/>
        </p:nvSpPr>
        <p:spPr>
          <a:xfrm>
            <a:off x="7380312" y="5659200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  <a:latin typeface="+mj-lt"/>
              </a:rPr>
              <a:t>Mens</a:t>
            </a:r>
            <a:endParaRPr lang="nl-NL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Kubus 5"/>
          <p:cNvSpPr/>
          <p:nvPr/>
        </p:nvSpPr>
        <p:spPr>
          <a:xfrm>
            <a:off x="7380312" y="5395854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  <a:latin typeface="+mj-lt"/>
              </a:rPr>
              <a:t>Verandering</a:t>
            </a:r>
            <a:endParaRPr lang="nl-NL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Kubus 6"/>
          <p:cNvSpPr/>
          <p:nvPr/>
        </p:nvSpPr>
        <p:spPr>
          <a:xfrm>
            <a:off x="7380312" y="5132507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  <a:latin typeface="+mj-lt"/>
              </a:rPr>
              <a:t>Onzekerheid</a:t>
            </a:r>
            <a:endParaRPr lang="nl-NL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Kubus 7"/>
          <p:cNvSpPr/>
          <p:nvPr/>
        </p:nvSpPr>
        <p:spPr>
          <a:xfrm>
            <a:off x="7380312" y="4869160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  <a:latin typeface="+mj-lt"/>
              </a:rPr>
              <a:t>Verbetering</a:t>
            </a:r>
            <a:endParaRPr lang="nl-NL" sz="1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39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Mens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noProof="0" dirty="0" smtClean="0"/>
              <a:t>Laat mensen vooral doen </a:t>
            </a:r>
            <a:br>
              <a:rPr lang="nl-NL" noProof="0" dirty="0" smtClean="0"/>
            </a:br>
            <a:r>
              <a:rPr lang="nl-NL" noProof="0" dirty="0" smtClean="0"/>
              <a:t>waar ze goed in zijn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429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nl-NL" noProof="0" dirty="0" smtClean="0"/>
              <a:t>Geniet van talenten en doe er je voordeel mee</a:t>
            </a:r>
          </a:p>
          <a:p>
            <a:endParaRPr lang="nl-NL" dirty="0"/>
          </a:p>
          <a:p>
            <a:r>
              <a:rPr lang="nl-NL" noProof="0" dirty="0" err="1" smtClean="0"/>
              <a:t>Peter’s</a:t>
            </a:r>
            <a:r>
              <a:rPr lang="nl-NL" noProof="0" dirty="0" smtClean="0"/>
              <a:t> </a:t>
            </a:r>
            <a:r>
              <a:rPr lang="nl-NL" noProof="0" dirty="0" err="1" smtClean="0"/>
              <a:t>principle</a:t>
            </a:r>
            <a:r>
              <a:rPr lang="nl-NL" noProof="0" dirty="0" smtClean="0"/>
              <a:t>, </a:t>
            </a:r>
          </a:p>
          <a:p>
            <a:pPr marL="6350" lvl="1" indent="0" algn="ctr">
              <a:buNone/>
            </a:pPr>
            <a:r>
              <a:rPr lang="nl-NL" i="1" noProof="0" dirty="0" smtClean="0">
                <a:effectLst/>
              </a:rPr>
              <a:t>In een hiërarchie stijgt elke werknemer </a:t>
            </a:r>
          </a:p>
          <a:p>
            <a:pPr marL="6350" lvl="1" indent="0" algn="ctr">
              <a:buNone/>
            </a:pPr>
            <a:r>
              <a:rPr lang="nl-NL" i="1" noProof="0" dirty="0" smtClean="0">
                <a:effectLst/>
              </a:rPr>
              <a:t>tot zijn niveau van incompetentie</a:t>
            </a:r>
          </a:p>
          <a:p>
            <a:pPr marL="400050" lvl="1" indent="0" algn="ctr">
              <a:buNone/>
            </a:pPr>
            <a:endParaRPr lang="nl-NL" noProof="0" dirty="0" smtClean="0"/>
          </a:p>
          <a:p>
            <a:r>
              <a:rPr lang="nl-NL" noProof="0" dirty="0" smtClean="0"/>
              <a:t>Kernkwadranten, Daniel </a:t>
            </a:r>
            <a:r>
              <a:rPr lang="nl-NL" noProof="0" dirty="0" err="1" smtClean="0"/>
              <a:t>Ofman</a:t>
            </a:r>
            <a:r>
              <a:rPr lang="nl-NL" noProof="0" dirty="0" smtClean="0"/>
              <a:t>, jezelf leren kennen *</a:t>
            </a:r>
          </a:p>
          <a:p>
            <a:pPr lvl="1"/>
            <a:r>
              <a:rPr lang="nl-NL" dirty="0" smtClean="0"/>
              <a:t>Kwaliteiten, valkuilen, uitdagingen, allergieën</a:t>
            </a:r>
            <a:endParaRPr lang="nl-NL" noProof="0" dirty="0" smtClean="0"/>
          </a:p>
          <a:p>
            <a:endParaRPr lang="nl-NL" sz="1600" noProof="0" dirty="0" smtClean="0"/>
          </a:p>
          <a:p>
            <a:endParaRPr lang="nl-NL" sz="1600" noProof="0" dirty="0" smtClean="0"/>
          </a:p>
          <a:p>
            <a:r>
              <a:rPr lang="nl-NL" noProof="0" dirty="0" smtClean="0"/>
              <a:t>Waar je niet goed in bent stel je uit, duurt te lang, heeft een lage kwaliteit, vraagt veel bijsturing. Draai het om!</a:t>
            </a:r>
          </a:p>
          <a:p>
            <a:pPr lvl="1"/>
            <a:r>
              <a:rPr lang="nl-NL" noProof="0" dirty="0" smtClean="0"/>
              <a:t>Feestjes organiseren, communiceren, rapporteren</a:t>
            </a:r>
          </a:p>
          <a:p>
            <a:endParaRPr lang="nl-NL" noProof="0" dirty="0"/>
          </a:p>
        </p:txBody>
      </p:sp>
      <p:sp>
        <p:nvSpPr>
          <p:cNvPr id="4" name="Kubus 3"/>
          <p:cNvSpPr/>
          <p:nvPr/>
        </p:nvSpPr>
        <p:spPr>
          <a:xfrm>
            <a:off x="7164288" y="5659200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  <a:latin typeface="+mj-lt"/>
              </a:rPr>
              <a:t>Mens</a:t>
            </a:r>
            <a:endParaRPr lang="nl-NL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Kubus 4"/>
          <p:cNvSpPr/>
          <p:nvPr/>
        </p:nvSpPr>
        <p:spPr>
          <a:xfrm>
            <a:off x="7308304" y="5395854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rgbClr val="FFC000"/>
                </a:solidFill>
                <a:latin typeface="+mj-lt"/>
              </a:rPr>
              <a:t>Verandering</a:t>
            </a:r>
            <a:endParaRPr lang="nl-NL" sz="1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" name="Kubus 5"/>
          <p:cNvSpPr/>
          <p:nvPr/>
        </p:nvSpPr>
        <p:spPr>
          <a:xfrm>
            <a:off x="7308304" y="5132507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rgbClr val="FFC000"/>
                </a:solidFill>
                <a:latin typeface="+mj-lt"/>
              </a:rPr>
              <a:t>Onzekerheid</a:t>
            </a:r>
            <a:endParaRPr lang="nl-NL" sz="1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Kubus 6"/>
          <p:cNvSpPr/>
          <p:nvPr/>
        </p:nvSpPr>
        <p:spPr>
          <a:xfrm>
            <a:off x="7308304" y="4869160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rgbClr val="FFC000"/>
                </a:solidFill>
                <a:latin typeface="+mj-lt"/>
              </a:rPr>
              <a:t>Verbetering</a:t>
            </a:r>
            <a:endParaRPr lang="nl-NL" sz="12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97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verandering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noProof="0" dirty="0" smtClean="0"/>
              <a:t>Verandertrajecten leiden zelden tot cultuur of gedragsveranderingen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98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noProof="0" dirty="0" smtClean="0"/>
              <a:t>Stop ermee de “cultuur” bij </a:t>
            </a:r>
            <a:r>
              <a:rPr lang="nl-NL" noProof="0" dirty="0" err="1" smtClean="0"/>
              <a:t>ICT’ers</a:t>
            </a:r>
            <a:r>
              <a:rPr lang="nl-NL" noProof="0" dirty="0" smtClean="0"/>
              <a:t> bij onderwijsinstellingen te willen veranderen!</a:t>
            </a:r>
          </a:p>
          <a:p>
            <a:pPr lvl="1"/>
            <a:r>
              <a:rPr lang="nl-NL" noProof="0" dirty="0" smtClean="0"/>
              <a:t>De erfenis van adviseurs</a:t>
            </a:r>
          </a:p>
          <a:p>
            <a:pPr lvl="1"/>
            <a:r>
              <a:rPr lang="nl-NL" dirty="0" smtClean="0"/>
              <a:t>Tijd om te oefenen</a:t>
            </a:r>
            <a:endParaRPr lang="nl-NL" noProof="0" dirty="0" smtClean="0"/>
          </a:p>
          <a:p>
            <a:pPr lvl="1"/>
            <a:r>
              <a:rPr lang="nl-NL" noProof="0" dirty="0" smtClean="0"/>
              <a:t>“Teambuilding, leuk dagje uit!”</a:t>
            </a:r>
          </a:p>
          <a:p>
            <a:pPr lvl="1"/>
            <a:endParaRPr lang="nl-NL" noProof="0" dirty="0" smtClean="0"/>
          </a:p>
          <a:p>
            <a:pPr marL="0" indent="0">
              <a:buNone/>
            </a:pPr>
            <a:r>
              <a:rPr lang="nl-NL" noProof="0" dirty="0" smtClean="0"/>
              <a:t>Gedragsverandering  heeft ook te maken met ruimte, verwachtingen, middelen, erkenning</a:t>
            </a:r>
          </a:p>
          <a:p>
            <a:pPr lvl="1"/>
            <a:r>
              <a:rPr lang="nl-NL" noProof="0" dirty="0" smtClean="0"/>
              <a:t>“Zeker op cursus geweest. Nu mag je weer gewoon doen!” </a:t>
            </a:r>
          </a:p>
          <a:p>
            <a:pPr lvl="1"/>
            <a:endParaRPr lang="nl-NL" noProof="0" dirty="0" smtClean="0"/>
          </a:p>
          <a:p>
            <a:pPr marL="0" indent="0">
              <a:buNone/>
            </a:pPr>
            <a:r>
              <a:rPr lang="nl-NL" noProof="0" dirty="0" smtClean="0"/>
              <a:t>Het nut van procesbeschrijvingen</a:t>
            </a:r>
          </a:p>
          <a:p>
            <a:pPr lvl="1"/>
            <a:r>
              <a:rPr lang="nl-NL" noProof="0" dirty="0" smtClean="0"/>
              <a:t>“Onze processen? Die liggen in de kast.”</a:t>
            </a:r>
          </a:p>
        </p:txBody>
      </p:sp>
      <p:sp>
        <p:nvSpPr>
          <p:cNvPr id="4" name="Kubus 3"/>
          <p:cNvSpPr/>
          <p:nvPr/>
        </p:nvSpPr>
        <p:spPr>
          <a:xfrm>
            <a:off x="7308304" y="5589240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rgbClr val="FFC000"/>
                </a:solidFill>
                <a:latin typeface="+mj-lt"/>
              </a:rPr>
              <a:t>Mens</a:t>
            </a:r>
            <a:endParaRPr lang="nl-NL" sz="1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5" name="Kubus 4"/>
          <p:cNvSpPr/>
          <p:nvPr/>
        </p:nvSpPr>
        <p:spPr>
          <a:xfrm>
            <a:off x="7164288" y="5325894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chemeClr val="tx1"/>
                </a:solidFill>
                <a:latin typeface="+mj-lt"/>
              </a:rPr>
              <a:t>Verandering</a:t>
            </a:r>
            <a:endParaRPr lang="nl-NL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Kubus 5"/>
          <p:cNvSpPr/>
          <p:nvPr/>
        </p:nvSpPr>
        <p:spPr>
          <a:xfrm>
            <a:off x="7308304" y="5062547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rgbClr val="FFC000"/>
                </a:solidFill>
                <a:latin typeface="+mj-lt"/>
              </a:rPr>
              <a:t>Onzekerheid</a:t>
            </a:r>
            <a:endParaRPr lang="nl-NL" sz="1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Kubus 6"/>
          <p:cNvSpPr/>
          <p:nvPr/>
        </p:nvSpPr>
        <p:spPr>
          <a:xfrm>
            <a:off x="7308304" y="4799200"/>
            <a:ext cx="1504184" cy="375684"/>
          </a:xfrm>
          <a:prstGeom prst="cub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 smtClean="0">
                <a:solidFill>
                  <a:srgbClr val="FFC000"/>
                </a:solidFill>
                <a:latin typeface="+mj-lt"/>
              </a:rPr>
              <a:t>Verbetering</a:t>
            </a:r>
            <a:endParaRPr lang="nl-NL" sz="1200" dirty="0"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94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972</TotalTime>
  <Words>566</Words>
  <Application>Microsoft Office PowerPoint</Application>
  <PresentationFormat>Diavoorstelling (4:3)</PresentationFormat>
  <Paragraphs>133</Paragraphs>
  <Slides>17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Veranderingen bij ICT afdelingen, cultuur en processen</vt:lpstr>
      <vt:lpstr>ROC Nijmegen</vt:lpstr>
      <vt:lpstr>Rosemarijn de Groot</vt:lpstr>
      <vt:lpstr>Vernieuwend? </vt:lpstr>
      <vt:lpstr>Overtuigingen</vt:lpstr>
      <vt:lpstr>De Mens</vt:lpstr>
      <vt:lpstr>PowerPoint-presentatie</vt:lpstr>
      <vt:lpstr>De verandering</vt:lpstr>
      <vt:lpstr>PowerPoint-presentatie</vt:lpstr>
      <vt:lpstr>De onzekerheid</vt:lpstr>
      <vt:lpstr>PowerPoint-presentatie</vt:lpstr>
      <vt:lpstr>PowerPoint-presentatie</vt:lpstr>
      <vt:lpstr>De verbetering</vt:lpstr>
      <vt:lpstr>De nuance</vt:lpstr>
      <vt:lpstr>PowerPoint-presentatie</vt:lpstr>
      <vt:lpstr>PowerPoint-presentatie</vt:lpstr>
      <vt:lpstr>PowerPoint-presentatie</vt:lpstr>
    </vt:vector>
  </TitlesOfParts>
  <Company>ROC Nijmegen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Rosemarijn de Groot</dc:creator>
  <cp:lastModifiedBy>Rosemarijn de Groot</cp:lastModifiedBy>
  <cp:revision>53</cp:revision>
  <dcterms:created xsi:type="dcterms:W3CDTF">2012-01-14T16:16:32Z</dcterms:created>
  <dcterms:modified xsi:type="dcterms:W3CDTF">2012-01-23T14:52:38Z</dcterms:modified>
</cp:coreProperties>
</file>